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wav"/>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media/media1.WAV" ContentType="audio/x-wav"/>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handoutMasterIdLst>
    <p:handoutMasterId r:id="rId83"/>
  </p:handoutMasterIdLst>
  <p:sldIdLst>
    <p:sldId id="467" r:id="rId2"/>
    <p:sldId id="463" r:id="rId3"/>
    <p:sldId id="464" r:id="rId4"/>
    <p:sldId id="431" r:id="rId5"/>
    <p:sldId id="438" r:id="rId6"/>
    <p:sldId id="336" r:id="rId7"/>
    <p:sldId id="433" r:id="rId8"/>
    <p:sldId id="434" r:id="rId9"/>
    <p:sldId id="435" r:id="rId10"/>
    <p:sldId id="436" r:id="rId11"/>
    <p:sldId id="337" r:id="rId12"/>
    <p:sldId id="437" r:id="rId13"/>
    <p:sldId id="386" r:id="rId14"/>
    <p:sldId id="361" r:id="rId15"/>
    <p:sldId id="338" r:id="rId16"/>
    <p:sldId id="387" r:id="rId17"/>
    <p:sldId id="340" r:id="rId18"/>
    <p:sldId id="339" r:id="rId19"/>
    <p:sldId id="343" r:id="rId20"/>
    <p:sldId id="390" r:id="rId21"/>
    <p:sldId id="461" r:id="rId22"/>
    <p:sldId id="447" r:id="rId23"/>
    <p:sldId id="462" r:id="rId24"/>
    <p:sldId id="451" r:id="rId25"/>
    <p:sldId id="389" r:id="rId26"/>
    <p:sldId id="444" r:id="rId27"/>
    <p:sldId id="355" r:id="rId28"/>
    <p:sldId id="391" r:id="rId29"/>
    <p:sldId id="469" r:id="rId30"/>
    <p:sldId id="449" r:id="rId31"/>
    <p:sldId id="452" r:id="rId32"/>
    <p:sldId id="453" r:id="rId33"/>
    <p:sldId id="448" r:id="rId34"/>
    <p:sldId id="450" r:id="rId35"/>
    <p:sldId id="445" r:id="rId36"/>
    <p:sldId id="441" r:id="rId37"/>
    <p:sldId id="470" r:id="rId38"/>
    <p:sldId id="472" r:id="rId39"/>
    <p:sldId id="442" r:id="rId40"/>
    <p:sldId id="465" r:id="rId41"/>
    <p:sldId id="466" r:id="rId42"/>
    <p:sldId id="457" r:id="rId43"/>
    <p:sldId id="404" r:id="rId44"/>
    <p:sldId id="414" r:id="rId45"/>
    <p:sldId id="405" r:id="rId46"/>
    <p:sldId id="406" r:id="rId47"/>
    <p:sldId id="413" r:id="rId48"/>
    <p:sldId id="393" r:id="rId49"/>
    <p:sldId id="458" r:id="rId50"/>
    <p:sldId id="459" r:id="rId51"/>
    <p:sldId id="454" r:id="rId52"/>
    <p:sldId id="407" r:id="rId53"/>
    <p:sldId id="408" r:id="rId54"/>
    <p:sldId id="410" r:id="rId55"/>
    <p:sldId id="411" r:id="rId56"/>
    <p:sldId id="412" r:id="rId57"/>
    <p:sldId id="416" r:id="rId58"/>
    <p:sldId id="417" r:id="rId59"/>
    <p:sldId id="418" r:id="rId60"/>
    <p:sldId id="419" r:id="rId61"/>
    <p:sldId id="396" r:id="rId62"/>
    <p:sldId id="455" r:id="rId63"/>
    <p:sldId id="420" r:id="rId64"/>
    <p:sldId id="422" r:id="rId65"/>
    <p:sldId id="423" r:id="rId66"/>
    <p:sldId id="424" r:id="rId67"/>
    <p:sldId id="425" r:id="rId68"/>
    <p:sldId id="426" r:id="rId69"/>
    <p:sldId id="402" r:id="rId70"/>
    <p:sldId id="456" r:id="rId71"/>
    <p:sldId id="439" r:id="rId72"/>
    <p:sldId id="468" r:id="rId73"/>
    <p:sldId id="350" r:id="rId74"/>
    <p:sldId id="351" r:id="rId75"/>
    <p:sldId id="429" r:id="rId76"/>
    <p:sldId id="430" r:id="rId77"/>
    <p:sldId id="352" r:id="rId78"/>
    <p:sldId id="460" r:id="rId79"/>
    <p:sldId id="353" r:id="rId80"/>
    <p:sldId id="440" r:id="rId81"/>
  </p:sldIdLst>
  <p:sldSz cx="9144000" cy="6858000" type="screen4x3"/>
  <p:notesSz cx="6858000" cy="9117013"/>
  <p:defaultTextStyle>
    <a:defPPr>
      <a:defRPr lang="en-US"/>
    </a:defPPr>
    <a:lvl1pPr algn="l" rtl="0" fontAlgn="base">
      <a:spcBef>
        <a:spcPct val="0"/>
      </a:spcBef>
      <a:spcAft>
        <a:spcPct val="0"/>
      </a:spcAft>
      <a:defRPr kern="1200">
        <a:solidFill>
          <a:schemeClr val="tx2"/>
        </a:solidFill>
        <a:latin typeface="Comic Sans MS" pitchFamily="66" charset="0"/>
        <a:ea typeface="+mn-ea"/>
        <a:cs typeface="Times New Roman" pitchFamily="18" charset="0"/>
      </a:defRPr>
    </a:lvl1pPr>
    <a:lvl2pPr marL="457200" algn="l" rtl="0" fontAlgn="base">
      <a:spcBef>
        <a:spcPct val="0"/>
      </a:spcBef>
      <a:spcAft>
        <a:spcPct val="0"/>
      </a:spcAft>
      <a:defRPr kern="1200">
        <a:solidFill>
          <a:schemeClr val="tx2"/>
        </a:solidFill>
        <a:latin typeface="Comic Sans MS" pitchFamily="66" charset="0"/>
        <a:ea typeface="+mn-ea"/>
        <a:cs typeface="Times New Roman" pitchFamily="18" charset="0"/>
      </a:defRPr>
    </a:lvl2pPr>
    <a:lvl3pPr marL="914400" algn="l" rtl="0" fontAlgn="base">
      <a:spcBef>
        <a:spcPct val="0"/>
      </a:spcBef>
      <a:spcAft>
        <a:spcPct val="0"/>
      </a:spcAft>
      <a:defRPr kern="1200">
        <a:solidFill>
          <a:schemeClr val="tx2"/>
        </a:solidFill>
        <a:latin typeface="Comic Sans MS" pitchFamily="66" charset="0"/>
        <a:ea typeface="+mn-ea"/>
        <a:cs typeface="Times New Roman" pitchFamily="18" charset="0"/>
      </a:defRPr>
    </a:lvl3pPr>
    <a:lvl4pPr marL="1371600" algn="l" rtl="0" fontAlgn="base">
      <a:spcBef>
        <a:spcPct val="0"/>
      </a:spcBef>
      <a:spcAft>
        <a:spcPct val="0"/>
      </a:spcAft>
      <a:defRPr kern="1200">
        <a:solidFill>
          <a:schemeClr val="tx2"/>
        </a:solidFill>
        <a:latin typeface="Comic Sans MS" pitchFamily="66" charset="0"/>
        <a:ea typeface="+mn-ea"/>
        <a:cs typeface="Times New Roman" pitchFamily="18" charset="0"/>
      </a:defRPr>
    </a:lvl4pPr>
    <a:lvl5pPr marL="1828800" algn="l" rtl="0" fontAlgn="base">
      <a:spcBef>
        <a:spcPct val="0"/>
      </a:spcBef>
      <a:spcAft>
        <a:spcPct val="0"/>
      </a:spcAft>
      <a:defRPr kern="1200">
        <a:solidFill>
          <a:schemeClr val="tx2"/>
        </a:solidFill>
        <a:latin typeface="Comic Sans MS" pitchFamily="66" charset="0"/>
        <a:ea typeface="+mn-ea"/>
        <a:cs typeface="Times New Roman" pitchFamily="18" charset="0"/>
      </a:defRPr>
    </a:lvl5pPr>
    <a:lvl6pPr marL="2286000" algn="l" defTabSz="914400" rtl="0" eaLnBrk="1" latinLnBrk="0" hangingPunct="1">
      <a:defRPr kern="1200">
        <a:solidFill>
          <a:schemeClr val="tx2"/>
        </a:solidFill>
        <a:latin typeface="Comic Sans MS" pitchFamily="66" charset="0"/>
        <a:ea typeface="+mn-ea"/>
        <a:cs typeface="Times New Roman" pitchFamily="18" charset="0"/>
      </a:defRPr>
    </a:lvl6pPr>
    <a:lvl7pPr marL="2743200" algn="l" defTabSz="914400" rtl="0" eaLnBrk="1" latinLnBrk="0" hangingPunct="1">
      <a:defRPr kern="1200">
        <a:solidFill>
          <a:schemeClr val="tx2"/>
        </a:solidFill>
        <a:latin typeface="Comic Sans MS" pitchFamily="66" charset="0"/>
        <a:ea typeface="+mn-ea"/>
        <a:cs typeface="Times New Roman" pitchFamily="18" charset="0"/>
      </a:defRPr>
    </a:lvl7pPr>
    <a:lvl8pPr marL="3200400" algn="l" defTabSz="914400" rtl="0" eaLnBrk="1" latinLnBrk="0" hangingPunct="1">
      <a:defRPr kern="1200">
        <a:solidFill>
          <a:schemeClr val="tx2"/>
        </a:solidFill>
        <a:latin typeface="Comic Sans MS" pitchFamily="66" charset="0"/>
        <a:ea typeface="+mn-ea"/>
        <a:cs typeface="Times New Roman" pitchFamily="18" charset="0"/>
      </a:defRPr>
    </a:lvl8pPr>
    <a:lvl9pPr marL="3657600" algn="l" defTabSz="914400" rtl="0" eaLnBrk="1" latinLnBrk="0" hangingPunct="1">
      <a:defRPr kern="1200">
        <a:solidFill>
          <a:schemeClr val="tx2"/>
        </a:solidFill>
        <a:latin typeface="Comic Sans MS" pitchFamily="66" charset="0"/>
        <a:ea typeface="+mn-ea"/>
        <a:cs typeface="Times New Roman" pitchFamily="18"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FFF"/>
    <a:srgbClr val="FF0000"/>
    <a:srgbClr val="FFCCCC"/>
    <a:srgbClr val="6600CC"/>
    <a:srgbClr val="7878DE"/>
    <a:srgbClr val="FFCCFF"/>
    <a:srgbClr val="C49500"/>
    <a:srgbClr val="990000"/>
    <a:srgbClr val="FDE8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autoAdjust="0"/>
    <p:restoredTop sz="89305" autoAdjust="0"/>
  </p:normalViewPr>
  <p:slideViewPr>
    <p:cSldViewPr snapToGrid="0">
      <p:cViewPr varScale="1">
        <p:scale>
          <a:sx n="129" d="100"/>
          <a:sy n="129" d="100"/>
        </p:scale>
        <p:origin x="1008" y="132"/>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4866" name="Rectangle 2"/>
          <p:cNvSpPr>
            <a:spLocks noGrp="1" noChangeArrowheads="1"/>
          </p:cNvSpPr>
          <p:nvPr>
            <p:ph type="hdr" sz="quarter"/>
          </p:nvPr>
        </p:nvSpPr>
        <p:spPr bwMode="auto">
          <a:xfrm>
            <a:off x="0" y="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64867" name="Rectangle 3"/>
          <p:cNvSpPr>
            <a:spLocks noGrp="1" noChangeArrowheads="1"/>
          </p:cNvSpPr>
          <p:nvPr>
            <p:ph type="dt" sz="quarter" idx="1"/>
          </p:nvPr>
        </p:nvSpPr>
        <p:spPr bwMode="auto">
          <a:xfrm>
            <a:off x="3886200" y="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64868" name="Rectangle 4"/>
          <p:cNvSpPr>
            <a:spLocks noGrp="1" noChangeArrowheads="1"/>
          </p:cNvSpPr>
          <p:nvPr>
            <p:ph type="ftr" sz="quarter" idx="2"/>
          </p:nvPr>
        </p:nvSpPr>
        <p:spPr bwMode="auto">
          <a:xfrm>
            <a:off x="0" y="866140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64869" name="Rectangle 5"/>
          <p:cNvSpPr>
            <a:spLocks noGrp="1" noChangeArrowheads="1"/>
          </p:cNvSpPr>
          <p:nvPr>
            <p:ph type="sldNum" sz="quarter" idx="3"/>
          </p:nvPr>
        </p:nvSpPr>
        <p:spPr bwMode="auto">
          <a:xfrm>
            <a:off x="3886200" y="866140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CE8E2B16-6700-4CD5-BAE7-1D54AE65FEE8}" type="slidenum">
              <a:rPr lang="en-US"/>
              <a:pPr/>
              <a:t>‹#›</a:t>
            </a:fld>
            <a:endParaRPr lang="en-US"/>
          </a:p>
        </p:txBody>
      </p:sp>
    </p:spTree>
    <p:extLst>
      <p:ext uri="{BB962C8B-B14F-4D97-AF65-F5344CB8AC3E}">
        <p14:creationId xmlns:p14="http://schemas.microsoft.com/office/powerpoint/2010/main" val="19252292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482" name="Rectangle 2"/>
          <p:cNvSpPr>
            <a:spLocks noGrp="1" noChangeArrowheads="1"/>
          </p:cNvSpPr>
          <p:nvPr>
            <p:ph type="hdr" sz="quarter"/>
          </p:nvPr>
        </p:nvSpPr>
        <p:spPr bwMode="auto">
          <a:xfrm>
            <a:off x="0" y="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solidFill>
                  <a:schemeClr val="tx1"/>
                </a:solidFill>
                <a:latin typeface="Times New Roman" pitchFamily="18" charset="0"/>
              </a:defRPr>
            </a:lvl1pPr>
          </a:lstStyle>
          <a:p>
            <a:endParaRPr lang="en-US"/>
          </a:p>
        </p:txBody>
      </p:sp>
      <p:sp>
        <p:nvSpPr>
          <p:cNvPr id="532483" name="Rectangle 3"/>
          <p:cNvSpPr>
            <a:spLocks noGrp="1" noChangeArrowheads="1"/>
          </p:cNvSpPr>
          <p:nvPr>
            <p:ph type="dt" idx="1"/>
          </p:nvPr>
        </p:nvSpPr>
        <p:spPr bwMode="auto">
          <a:xfrm>
            <a:off x="3884613" y="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solidFill>
                  <a:schemeClr val="tx1"/>
                </a:solidFill>
                <a:latin typeface="Times New Roman" pitchFamily="18" charset="0"/>
              </a:defRPr>
            </a:lvl1pPr>
          </a:lstStyle>
          <a:p>
            <a:endParaRPr lang="en-US"/>
          </a:p>
        </p:txBody>
      </p:sp>
      <p:sp>
        <p:nvSpPr>
          <p:cNvPr id="532484" name="Rectangle 4"/>
          <p:cNvSpPr>
            <a:spLocks noGrp="1" noRot="1" noChangeAspect="1" noChangeArrowheads="1" noTextEdit="1"/>
          </p:cNvSpPr>
          <p:nvPr>
            <p:ph type="sldImg" idx="2"/>
          </p:nvPr>
        </p:nvSpPr>
        <p:spPr bwMode="auto">
          <a:xfrm>
            <a:off x="1150938" y="684213"/>
            <a:ext cx="4556125" cy="3417887"/>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32485" name="Rectangle 5"/>
          <p:cNvSpPr>
            <a:spLocks noGrp="1" noChangeArrowheads="1"/>
          </p:cNvSpPr>
          <p:nvPr>
            <p:ph type="body" sz="quarter" idx="3"/>
          </p:nvPr>
        </p:nvSpPr>
        <p:spPr bwMode="auto">
          <a:xfrm>
            <a:off x="685800" y="4330700"/>
            <a:ext cx="5486400" cy="410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32486" name="Rectangle 6"/>
          <p:cNvSpPr>
            <a:spLocks noGrp="1" noChangeArrowheads="1"/>
          </p:cNvSpPr>
          <p:nvPr>
            <p:ph type="ftr" sz="quarter" idx="4"/>
          </p:nvPr>
        </p:nvSpPr>
        <p:spPr bwMode="auto">
          <a:xfrm>
            <a:off x="0" y="8659813"/>
            <a:ext cx="2971800"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solidFill>
                  <a:schemeClr val="tx1"/>
                </a:solidFill>
                <a:latin typeface="Times New Roman" pitchFamily="18" charset="0"/>
              </a:defRPr>
            </a:lvl1pPr>
          </a:lstStyle>
          <a:p>
            <a:endParaRPr lang="en-US"/>
          </a:p>
        </p:txBody>
      </p:sp>
      <p:sp>
        <p:nvSpPr>
          <p:cNvPr id="532487" name="Rectangle 7"/>
          <p:cNvSpPr>
            <a:spLocks noGrp="1" noChangeArrowheads="1"/>
          </p:cNvSpPr>
          <p:nvPr>
            <p:ph type="sldNum" sz="quarter" idx="5"/>
          </p:nvPr>
        </p:nvSpPr>
        <p:spPr bwMode="auto">
          <a:xfrm>
            <a:off x="3884613" y="8659813"/>
            <a:ext cx="2971800"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solidFill>
                  <a:schemeClr val="tx1"/>
                </a:solidFill>
                <a:latin typeface="Times New Roman" pitchFamily="18" charset="0"/>
              </a:defRPr>
            </a:lvl1pPr>
          </a:lstStyle>
          <a:p>
            <a:fld id="{E9690F5D-0402-48EA-8782-0282E71B20E9}" type="slidenum">
              <a:rPr lang="en-US"/>
              <a:pPr/>
              <a:t>‹#›</a:t>
            </a:fld>
            <a:endParaRPr lang="en-US"/>
          </a:p>
        </p:txBody>
      </p:sp>
    </p:spTree>
    <p:extLst>
      <p:ext uri="{BB962C8B-B14F-4D97-AF65-F5344CB8AC3E}">
        <p14:creationId xmlns:p14="http://schemas.microsoft.com/office/powerpoint/2010/main" val="67747651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mn-ea"/>
        <a:cs typeface="Times New Roman" pitchFamily="18" charset="0"/>
      </a:defRPr>
    </a:lvl1pPr>
    <a:lvl2pPr marL="457200" algn="l" rtl="0" fontAlgn="base">
      <a:spcBef>
        <a:spcPct val="30000"/>
      </a:spcBef>
      <a:spcAft>
        <a:spcPct val="0"/>
      </a:spcAft>
      <a:defRPr sz="1200" kern="1200">
        <a:solidFill>
          <a:schemeClr val="tx1"/>
        </a:solidFill>
        <a:latin typeface="Times New Roman" pitchFamily="18" charset="0"/>
        <a:ea typeface="+mn-ea"/>
        <a:cs typeface="Times New Roman" pitchFamily="18" charset="0"/>
      </a:defRPr>
    </a:lvl2pPr>
    <a:lvl3pPr marL="914400" algn="l" rtl="0" fontAlgn="base">
      <a:spcBef>
        <a:spcPct val="30000"/>
      </a:spcBef>
      <a:spcAft>
        <a:spcPct val="0"/>
      </a:spcAft>
      <a:defRPr sz="1200" kern="1200">
        <a:solidFill>
          <a:schemeClr val="tx1"/>
        </a:solidFill>
        <a:latin typeface="Times New Roman" pitchFamily="18" charset="0"/>
        <a:ea typeface="+mn-ea"/>
        <a:cs typeface="Times New Roman" pitchFamily="18" charset="0"/>
      </a:defRPr>
    </a:lvl3pPr>
    <a:lvl4pPr marL="1371600" algn="l" rtl="0" fontAlgn="base">
      <a:spcBef>
        <a:spcPct val="30000"/>
      </a:spcBef>
      <a:spcAft>
        <a:spcPct val="0"/>
      </a:spcAft>
      <a:defRPr sz="1200" kern="1200">
        <a:solidFill>
          <a:schemeClr val="tx1"/>
        </a:solidFill>
        <a:latin typeface="Times New Roman" pitchFamily="18" charset="0"/>
        <a:ea typeface="+mn-ea"/>
        <a:cs typeface="Times New Roman" pitchFamily="18" charset="0"/>
      </a:defRPr>
    </a:lvl4pPr>
    <a:lvl5pPr marL="1828800" algn="l" rtl="0" fontAlgn="base">
      <a:spcBef>
        <a:spcPct val="30000"/>
      </a:spcBef>
      <a:spcAft>
        <a:spcPct val="0"/>
      </a:spcAft>
      <a:defRPr sz="1200" kern="1200">
        <a:solidFill>
          <a:schemeClr val="tx1"/>
        </a:solidFill>
        <a:latin typeface="Times New Roman" pitchFamily="18" charset="0"/>
        <a:ea typeface="+mn-ea"/>
        <a:cs typeface="Times New Roman" pitchFamily="18"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3280AC-4997-4C89-A961-356252362679}" type="slidenum">
              <a:rPr lang="en-US"/>
              <a:pPr/>
              <a:t>1</a:t>
            </a:fld>
            <a:endParaRPr lang="en-US"/>
          </a:p>
        </p:txBody>
      </p:sp>
      <p:sp>
        <p:nvSpPr>
          <p:cNvPr id="533506" name="Rectangle 2"/>
          <p:cNvSpPr>
            <a:spLocks noGrp="1" noRot="1" noChangeAspect="1" noChangeArrowheads="1" noTextEdit="1"/>
          </p:cNvSpPr>
          <p:nvPr>
            <p:ph type="sldImg"/>
          </p:nvPr>
        </p:nvSpPr>
        <p:spPr>
          <a:ln/>
        </p:spPr>
      </p:sp>
      <p:sp>
        <p:nvSpPr>
          <p:cNvPr id="5335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22872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D018A6-FDAA-45C0-B641-993871A34F6F}" type="slidenum">
              <a:rPr lang="en-US"/>
              <a:pPr/>
              <a:t>11</a:t>
            </a:fld>
            <a:endParaRPr lang="en-US"/>
          </a:p>
        </p:txBody>
      </p:sp>
      <p:sp>
        <p:nvSpPr>
          <p:cNvPr id="535554" name="Rectangle 2"/>
          <p:cNvSpPr>
            <a:spLocks noGrp="1" noRot="1" noChangeAspect="1" noChangeArrowheads="1" noTextEdit="1"/>
          </p:cNvSpPr>
          <p:nvPr>
            <p:ph type="sldImg"/>
          </p:nvPr>
        </p:nvSpPr>
        <p:spPr>
          <a:ln/>
        </p:spPr>
      </p:sp>
      <p:sp>
        <p:nvSpPr>
          <p:cNvPr id="5355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7B2FF7-398F-4B36-B4DD-D7EAB206C4CA}" type="slidenum">
              <a:rPr lang="en-US"/>
              <a:pPr/>
              <a:t>12</a:t>
            </a:fld>
            <a:endParaRPr lang="en-US"/>
          </a:p>
        </p:txBody>
      </p:sp>
      <p:sp>
        <p:nvSpPr>
          <p:cNvPr id="684034" name="Rectangle 2"/>
          <p:cNvSpPr>
            <a:spLocks noGrp="1" noRot="1" noChangeAspect="1" noChangeArrowheads="1" noTextEdit="1"/>
          </p:cNvSpPr>
          <p:nvPr>
            <p:ph type="sldImg"/>
          </p:nvPr>
        </p:nvSpPr>
        <p:spPr>
          <a:ln/>
        </p:spPr>
      </p:sp>
      <p:sp>
        <p:nvSpPr>
          <p:cNvPr id="6840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2CCE89-2A05-4BBD-A4C7-D366DB1735CA}" type="slidenum">
              <a:rPr lang="en-US"/>
              <a:pPr/>
              <a:t>13</a:t>
            </a:fld>
            <a:endParaRPr lang="en-US"/>
          </a:p>
        </p:txBody>
      </p:sp>
      <p:sp>
        <p:nvSpPr>
          <p:cNvPr id="570370" name="Rectangle 2"/>
          <p:cNvSpPr>
            <a:spLocks noGrp="1" noRot="1" noChangeAspect="1" noChangeArrowheads="1" noTextEdit="1"/>
          </p:cNvSpPr>
          <p:nvPr>
            <p:ph type="sldImg"/>
          </p:nvPr>
        </p:nvSpPr>
        <p:spPr>
          <a:ln/>
        </p:spPr>
      </p:sp>
      <p:sp>
        <p:nvSpPr>
          <p:cNvPr id="5703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298848-ED06-4A7C-9260-384B1BABC7DF}" type="slidenum">
              <a:rPr lang="en-US"/>
              <a:pPr/>
              <a:t>14</a:t>
            </a:fld>
            <a:endParaRPr lang="en-US"/>
          </a:p>
        </p:txBody>
      </p:sp>
      <p:sp>
        <p:nvSpPr>
          <p:cNvPr id="536578" name="Rectangle 2"/>
          <p:cNvSpPr>
            <a:spLocks noGrp="1" noRot="1" noChangeAspect="1" noChangeArrowheads="1" noTextEdit="1"/>
          </p:cNvSpPr>
          <p:nvPr>
            <p:ph type="sldImg"/>
          </p:nvPr>
        </p:nvSpPr>
        <p:spPr>
          <a:ln/>
        </p:spPr>
      </p:sp>
      <p:sp>
        <p:nvSpPr>
          <p:cNvPr id="5365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D76490-159B-41E9-8530-F2C98A8C467A}" type="slidenum">
              <a:rPr lang="en-US"/>
              <a:pPr/>
              <a:t>15</a:t>
            </a:fld>
            <a:endParaRPr lang="en-US"/>
          </a:p>
        </p:txBody>
      </p:sp>
      <p:sp>
        <p:nvSpPr>
          <p:cNvPr id="537602" name="Rectangle 2"/>
          <p:cNvSpPr>
            <a:spLocks noGrp="1" noRot="1" noChangeAspect="1" noChangeArrowheads="1" noTextEdit="1"/>
          </p:cNvSpPr>
          <p:nvPr>
            <p:ph type="sldImg"/>
          </p:nvPr>
        </p:nvSpPr>
        <p:spPr>
          <a:ln/>
        </p:spPr>
      </p:sp>
      <p:sp>
        <p:nvSpPr>
          <p:cNvPr id="5376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DE3344-F34F-4D82-A13E-8A847F7E3FC8}" type="slidenum">
              <a:rPr lang="en-US"/>
              <a:pPr/>
              <a:t>16</a:t>
            </a:fld>
            <a:endParaRPr lang="en-US"/>
          </a:p>
        </p:txBody>
      </p:sp>
      <p:sp>
        <p:nvSpPr>
          <p:cNvPr id="572418" name="Rectangle 2"/>
          <p:cNvSpPr>
            <a:spLocks noGrp="1" noRot="1" noChangeAspect="1" noChangeArrowheads="1" noTextEdit="1"/>
          </p:cNvSpPr>
          <p:nvPr>
            <p:ph type="sldImg"/>
          </p:nvPr>
        </p:nvSpPr>
        <p:spPr>
          <a:ln/>
        </p:spPr>
      </p:sp>
      <p:sp>
        <p:nvSpPr>
          <p:cNvPr id="572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A3B0F4-7358-4C0D-A722-482B76A14785}" type="slidenum">
              <a:rPr lang="en-US"/>
              <a:pPr/>
              <a:t>17</a:t>
            </a:fld>
            <a:endParaRPr lang="en-US"/>
          </a:p>
        </p:txBody>
      </p:sp>
      <p:sp>
        <p:nvSpPr>
          <p:cNvPr id="538626" name="Rectangle 2"/>
          <p:cNvSpPr>
            <a:spLocks noGrp="1" noRot="1" noChangeAspect="1" noChangeArrowheads="1" noTextEdit="1"/>
          </p:cNvSpPr>
          <p:nvPr>
            <p:ph type="sldImg"/>
          </p:nvPr>
        </p:nvSpPr>
        <p:spPr>
          <a:ln/>
        </p:spPr>
      </p:sp>
      <p:sp>
        <p:nvSpPr>
          <p:cNvPr id="5386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0E778A-772C-4080-B901-29C89E7FB9FB}" type="slidenum">
              <a:rPr lang="en-US"/>
              <a:pPr/>
              <a:t>18</a:t>
            </a:fld>
            <a:endParaRPr lang="en-US"/>
          </a:p>
        </p:txBody>
      </p:sp>
      <p:sp>
        <p:nvSpPr>
          <p:cNvPr id="542722" name="Rectangle 2"/>
          <p:cNvSpPr>
            <a:spLocks noGrp="1" noRot="1" noChangeAspect="1" noChangeArrowheads="1" noTextEdit="1"/>
          </p:cNvSpPr>
          <p:nvPr>
            <p:ph type="sldImg"/>
          </p:nvPr>
        </p:nvSpPr>
        <p:spPr>
          <a:ln/>
        </p:spPr>
      </p:sp>
      <p:sp>
        <p:nvSpPr>
          <p:cNvPr id="5427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13DB95-E01C-4E1F-8659-1DD19B3DF5B4}" type="slidenum">
              <a:rPr lang="en-US"/>
              <a:pPr/>
              <a:t>19</a:t>
            </a:fld>
            <a:endParaRPr lang="en-US"/>
          </a:p>
        </p:txBody>
      </p:sp>
      <p:sp>
        <p:nvSpPr>
          <p:cNvPr id="543746" name="Rectangle 2"/>
          <p:cNvSpPr>
            <a:spLocks noGrp="1" noRot="1" noChangeAspect="1" noChangeArrowheads="1" noTextEdit="1"/>
          </p:cNvSpPr>
          <p:nvPr>
            <p:ph type="sldImg"/>
          </p:nvPr>
        </p:nvSpPr>
        <p:spPr>
          <a:ln/>
        </p:spPr>
      </p:sp>
      <p:sp>
        <p:nvSpPr>
          <p:cNvPr id="5437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74A721-C33D-49C1-B53A-8158BDD6267C}" type="slidenum">
              <a:rPr lang="en-US"/>
              <a:pPr/>
              <a:t>20</a:t>
            </a:fld>
            <a:endParaRPr lang="en-US"/>
          </a:p>
        </p:txBody>
      </p:sp>
      <p:sp>
        <p:nvSpPr>
          <p:cNvPr id="579586" name="Rectangle 2"/>
          <p:cNvSpPr>
            <a:spLocks noGrp="1" noRot="1" noChangeAspect="1" noChangeArrowheads="1" noTextEdit="1"/>
          </p:cNvSpPr>
          <p:nvPr>
            <p:ph type="sldImg"/>
          </p:nvPr>
        </p:nvSpPr>
        <p:spPr>
          <a:ln/>
        </p:spPr>
      </p:sp>
      <p:sp>
        <p:nvSpPr>
          <p:cNvPr id="5795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3</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9533498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3F71BC6-BB9B-4D5D-B90C-2C41B1552DC2}" type="slidenum">
              <a:rPr lang="en-US"/>
              <a:pPr/>
              <a:t>22</a:t>
            </a:fld>
            <a:endParaRPr lang="en-US"/>
          </a:p>
        </p:txBody>
      </p:sp>
      <p:sp>
        <p:nvSpPr>
          <p:cNvPr id="714754" name="Rectangle 2"/>
          <p:cNvSpPr>
            <a:spLocks noGrp="1" noRot="1" noChangeAspect="1" noChangeArrowheads="1" noTextEdit="1"/>
          </p:cNvSpPr>
          <p:nvPr>
            <p:ph type="sldImg"/>
          </p:nvPr>
        </p:nvSpPr>
        <p:spPr>
          <a:ln/>
        </p:spPr>
      </p:sp>
      <p:sp>
        <p:nvSpPr>
          <p:cNvPr id="714755" name="Rectangle 3"/>
          <p:cNvSpPr>
            <a:spLocks noGrp="1" noChangeArrowheads="1"/>
          </p:cNvSpPr>
          <p:nvPr>
            <p:ph type="body" idx="1"/>
          </p:nvPr>
        </p:nvSpPr>
        <p:spPr/>
        <p:txBody>
          <a:bodyPr/>
          <a:lstStyle/>
          <a:p>
            <a:r>
              <a:rPr lang="en-US" sz="1200" dirty="0"/>
              <a:t>for ( </a:t>
            </a:r>
            <a:r>
              <a:rPr lang="en-US" sz="1200" dirty="0" err="1"/>
              <a:t>int</a:t>
            </a:r>
            <a:r>
              <a:rPr lang="en-US" sz="1200" dirty="0"/>
              <a:t> </a:t>
            </a:r>
            <a:r>
              <a:rPr lang="en-US" sz="1200" dirty="0" err="1"/>
              <a:t>i</a:t>
            </a:r>
            <a:r>
              <a:rPr lang="en-US" sz="1200" dirty="0"/>
              <a:t> = 0; </a:t>
            </a:r>
            <a:r>
              <a:rPr lang="en-US" sz="1200" dirty="0" err="1"/>
              <a:t>i</a:t>
            </a:r>
            <a:r>
              <a:rPr lang="en-US" sz="1200" dirty="0"/>
              <a:t> &lt; </a:t>
            </a:r>
            <a:r>
              <a:rPr lang="en-US" sz="1200" dirty="0">
                <a:solidFill>
                  <a:srgbClr val="FF3300"/>
                </a:solidFill>
              </a:rPr>
              <a:t>n</a:t>
            </a:r>
            <a:r>
              <a:rPr lang="en-US" sz="1200" dirty="0"/>
              <a:t>; </a:t>
            </a:r>
            <a:r>
              <a:rPr lang="en-US" sz="1200" dirty="0" err="1">
                <a:solidFill>
                  <a:srgbClr val="FF3300"/>
                </a:solidFill>
              </a:rPr>
              <a:t>i</a:t>
            </a:r>
            <a:r>
              <a:rPr lang="en-US" sz="1200" dirty="0">
                <a:solidFill>
                  <a:srgbClr val="FF3300"/>
                </a:solidFill>
              </a:rPr>
              <a:t>+=2</a:t>
            </a:r>
            <a:r>
              <a:rPr lang="en-US" sz="1200" dirty="0"/>
              <a:t> )</a:t>
            </a:r>
          </a:p>
          <a:p>
            <a:r>
              <a:rPr lang="en-US" sz="1200" dirty="0"/>
              <a:t>   sum++;</a:t>
            </a:r>
          </a:p>
          <a:p>
            <a:pPr>
              <a:buFont typeface="Wingdings"/>
              <a:buNone/>
            </a:pPr>
            <a:r>
              <a:rPr lang="en-US" dirty="0">
                <a:sym typeface="Wingdings" pitchFamily="2" charset="2"/>
              </a:rPr>
              <a:t>O(N)</a:t>
            </a:r>
          </a:p>
          <a:p>
            <a:pPr>
              <a:buFont typeface="Wingdings"/>
              <a:buNone/>
            </a:pPr>
            <a:endParaRPr lang="en-US" dirty="0">
              <a:sym typeface="Wingdings" pitchFamily="2" charset="2"/>
            </a:endParaRPr>
          </a:p>
          <a:p>
            <a:r>
              <a:rPr lang="en-US" sz="1200" dirty="0"/>
              <a:t>for ( </a:t>
            </a:r>
            <a:r>
              <a:rPr lang="en-US" sz="1200" dirty="0" err="1"/>
              <a:t>int</a:t>
            </a:r>
            <a:r>
              <a:rPr lang="en-US" sz="1200" dirty="0"/>
              <a:t> </a:t>
            </a:r>
            <a:r>
              <a:rPr lang="en-US" sz="1200" dirty="0" err="1"/>
              <a:t>i</a:t>
            </a:r>
            <a:r>
              <a:rPr lang="en-US" sz="1200" dirty="0"/>
              <a:t> = 0; </a:t>
            </a:r>
            <a:r>
              <a:rPr lang="en-US" sz="1200" dirty="0" err="1"/>
              <a:t>i</a:t>
            </a:r>
            <a:r>
              <a:rPr lang="en-US" sz="1200" dirty="0"/>
              <a:t> &lt; </a:t>
            </a:r>
            <a:r>
              <a:rPr lang="en-US" sz="1200" dirty="0">
                <a:solidFill>
                  <a:srgbClr val="FF3300"/>
                </a:solidFill>
              </a:rPr>
              <a:t>q</a:t>
            </a:r>
            <a:r>
              <a:rPr lang="en-US" sz="1200" dirty="0"/>
              <a:t>; </a:t>
            </a:r>
            <a:r>
              <a:rPr lang="en-US" sz="1200" dirty="0" err="1"/>
              <a:t>i</a:t>
            </a:r>
            <a:r>
              <a:rPr lang="en-US" sz="1200" dirty="0"/>
              <a:t>++ )</a:t>
            </a:r>
          </a:p>
          <a:p>
            <a:r>
              <a:rPr lang="en-US" sz="1200" dirty="0"/>
              <a:t>   for ( </a:t>
            </a:r>
            <a:r>
              <a:rPr lang="en-US" sz="1200" dirty="0" err="1"/>
              <a:t>int</a:t>
            </a:r>
            <a:r>
              <a:rPr lang="en-US" sz="1200" dirty="0"/>
              <a:t> j = 0; j &lt; </a:t>
            </a:r>
            <a:r>
              <a:rPr lang="en-US" sz="1200" dirty="0">
                <a:solidFill>
                  <a:srgbClr val="FF3300"/>
                </a:solidFill>
              </a:rPr>
              <a:t>q</a:t>
            </a:r>
            <a:r>
              <a:rPr lang="en-US" sz="1200" dirty="0"/>
              <a:t>; j++ )</a:t>
            </a:r>
          </a:p>
          <a:p>
            <a:r>
              <a:rPr lang="en-US" sz="1200" dirty="0"/>
              <a:t>       sum++;</a:t>
            </a:r>
          </a:p>
          <a:p>
            <a:pPr>
              <a:buFont typeface="Wingdings"/>
              <a:buNone/>
            </a:pPr>
            <a:r>
              <a:rPr lang="en-US" dirty="0">
                <a:sym typeface="Wingdings" pitchFamily="2" charset="2"/>
              </a:rPr>
              <a:t>O(N^2)</a:t>
            </a:r>
          </a:p>
          <a:p>
            <a:pPr>
              <a:buFont typeface="Wingdings"/>
              <a:buNone/>
            </a:pPr>
            <a:endParaRPr lang="en-US" dirty="0">
              <a:sym typeface="Wingdings" pitchFamily="2" charset="2"/>
            </a:endParaRPr>
          </a:p>
          <a:p>
            <a:r>
              <a:rPr lang="en-US" sz="1200" dirty="0"/>
              <a:t>for ( </a:t>
            </a:r>
            <a:r>
              <a:rPr lang="en-US" sz="1200" dirty="0" err="1"/>
              <a:t>int</a:t>
            </a:r>
            <a:r>
              <a:rPr lang="en-US" sz="1200" dirty="0"/>
              <a:t> </a:t>
            </a:r>
            <a:r>
              <a:rPr lang="en-US" sz="1200" dirty="0" err="1"/>
              <a:t>i</a:t>
            </a:r>
            <a:r>
              <a:rPr lang="en-US" sz="1200" dirty="0"/>
              <a:t> = 0; </a:t>
            </a:r>
            <a:r>
              <a:rPr lang="en-US" sz="1200" dirty="0" err="1"/>
              <a:t>i</a:t>
            </a:r>
            <a:r>
              <a:rPr lang="en-US" sz="1200" dirty="0"/>
              <a:t> &lt; </a:t>
            </a:r>
            <a:r>
              <a:rPr lang="en-US" sz="1200" dirty="0">
                <a:solidFill>
                  <a:srgbClr val="FF3300"/>
                </a:solidFill>
              </a:rPr>
              <a:t>n</a:t>
            </a:r>
            <a:r>
              <a:rPr lang="en-US" sz="1200" dirty="0"/>
              <a:t>; </a:t>
            </a:r>
            <a:r>
              <a:rPr lang="en-US" sz="1200" dirty="0" err="1"/>
              <a:t>i</a:t>
            </a:r>
            <a:r>
              <a:rPr lang="en-US" sz="1200" dirty="0"/>
              <a:t>++ )</a:t>
            </a:r>
          </a:p>
          <a:p>
            <a:r>
              <a:rPr lang="en-US" sz="1200" dirty="0"/>
              <a:t>    for ( </a:t>
            </a:r>
            <a:r>
              <a:rPr lang="en-US" sz="1200" dirty="0" err="1"/>
              <a:t>int</a:t>
            </a:r>
            <a:r>
              <a:rPr lang="en-US" sz="1200" dirty="0"/>
              <a:t> j = 0; j &lt; </a:t>
            </a:r>
            <a:r>
              <a:rPr lang="en-US" sz="1200" dirty="0">
                <a:solidFill>
                  <a:srgbClr val="FF3300"/>
                </a:solidFill>
              </a:rPr>
              <a:t>n*n</a:t>
            </a:r>
            <a:r>
              <a:rPr lang="en-US" sz="1200" dirty="0"/>
              <a:t>; j++ )</a:t>
            </a:r>
          </a:p>
          <a:p>
            <a:r>
              <a:rPr lang="en-US" sz="1200" dirty="0"/>
              <a:t>         sum++;</a:t>
            </a:r>
          </a:p>
          <a:p>
            <a:pPr>
              <a:buFont typeface="Wingdings"/>
              <a:buNone/>
            </a:pPr>
            <a:r>
              <a:rPr lang="en-US" dirty="0">
                <a:sym typeface="Wingdings" pitchFamily="2" charset="2"/>
              </a:rPr>
              <a:t>O(N^3)</a:t>
            </a:r>
          </a:p>
          <a:p>
            <a:pPr>
              <a:buFont typeface="Wingdings"/>
              <a:buNone/>
            </a:pPr>
            <a:endParaRPr lang="en-US" dirty="0">
              <a:sym typeface="Wingdings" pitchFamily="2" charset="2"/>
            </a:endParaRPr>
          </a:p>
          <a:p>
            <a:r>
              <a:rPr lang="en-US" sz="1200" dirty="0">
                <a:solidFill>
                  <a:schemeClr val="tx1"/>
                </a:solidFill>
              </a:rPr>
              <a:t>k = </a:t>
            </a:r>
            <a:r>
              <a:rPr lang="en-US" sz="1200" dirty="0">
                <a:solidFill>
                  <a:srgbClr val="FF3300"/>
                </a:solidFill>
              </a:rPr>
              <a:t>n</a:t>
            </a:r>
            <a:r>
              <a:rPr lang="en-US" sz="1200" dirty="0">
                <a:solidFill>
                  <a:schemeClr val="tx1"/>
                </a:solidFill>
              </a:rPr>
              <a:t>;</a:t>
            </a:r>
          </a:p>
          <a:p>
            <a:r>
              <a:rPr lang="en-US" sz="1200" dirty="0">
                <a:solidFill>
                  <a:schemeClr val="tx1"/>
                </a:solidFill>
              </a:rPr>
              <a:t>while (k &gt; 1)</a:t>
            </a:r>
          </a:p>
          <a:p>
            <a:r>
              <a:rPr lang="en-US" sz="1200" dirty="0">
                <a:solidFill>
                  <a:schemeClr val="tx1"/>
                </a:solidFill>
              </a:rPr>
              <a:t>{</a:t>
            </a:r>
          </a:p>
          <a:p>
            <a:r>
              <a:rPr lang="en-US" sz="1200" dirty="0">
                <a:solidFill>
                  <a:schemeClr val="tx1"/>
                </a:solidFill>
              </a:rPr>
              <a:t>    sum++;</a:t>
            </a:r>
          </a:p>
          <a:p>
            <a:r>
              <a:rPr lang="en-US" sz="1200" dirty="0">
                <a:solidFill>
                  <a:schemeClr val="tx1"/>
                </a:solidFill>
              </a:rPr>
              <a:t>    </a:t>
            </a:r>
            <a:r>
              <a:rPr lang="en-US" sz="1200" dirty="0">
                <a:solidFill>
                  <a:srgbClr val="FF3300"/>
                </a:solidFill>
              </a:rPr>
              <a:t>k = k/2;</a:t>
            </a:r>
          </a:p>
          <a:p>
            <a:r>
              <a:rPr lang="en-US" sz="1200" dirty="0">
                <a:solidFill>
                  <a:schemeClr val="tx1"/>
                </a:solidFill>
              </a:rPr>
              <a:t>}</a:t>
            </a:r>
          </a:p>
          <a:p>
            <a:pPr>
              <a:buFont typeface="Wingdings"/>
              <a:buNone/>
            </a:pPr>
            <a:r>
              <a:rPr lang="en-US" dirty="0">
                <a:sym typeface="Wingdings" pitchFamily="2" charset="2"/>
              </a:rPr>
              <a:t>O(log</a:t>
            </a:r>
            <a:r>
              <a:rPr lang="en-US" baseline="0" dirty="0">
                <a:sym typeface="Wingdings" pitchFamily="2" charset="2"/>
              </a:rPr>
              <a:t>(N))  -- that’s log base 2</a:t>
            </a:r>
          </a:p>
          <a:p>
            <a:pPr>
              <a:buFont typeface="Wingdings"/>
              <a:buNone/>
            </a:pPr>
            <a:endParaRPr lang="en-US" baseline="0" dirty="0">
              <a:sym typeface="Wingdings" pitchFamily="2" charset="2"/>
            </a:endParaRPr>
          </a:p>
          <a:p>
            <a:r>
              <a:rPr lang="en-US" sz="1200" dirty="0">
                <a:solidFill>
                  <a:schemeClr val="tx1"/>
                </a:solidFill>
              </a:rPr>
              <a:t>for (</a:t>
            </a:r>
            <a:r>
              <a:rPr lang="en-US" sz="1200" dirty="0" err="1">
                <a:solidFill>
                  <a:schemeClr val="tx1"/>
                </a:solidFill>
              </a:rPr>
              <a:t>int</a:t>
            </a:r>
            <a:r>
              <a:rPr lang="en-US" sz="1200" dirty="0">
                <a:solidFill>
                  <a:schemeClr val="tx1"/>
                </a:solidFill>
              </a:rPr>
              <a:t> </a:t>
            </a:r>
            <a:r>
              <a:rPr lang="en-US" sz="1200" dirty="0" err="1">
                <a:solidFill>
                  <a:schemeClr val="tx1"/>
                </a:solidFill>
              </a:rPr>
              <a:t>i</a:t>
            </a:r>
            <a:r>
              <a:rPr lang="en-US" sz="1200" dirty="0">
                <a:solidFill>
                  <a:schemeClr val="tx1"/>
                </a:solidFill>
              </a:rPr>
              <a:t>=0 ; </a:t>
            </a:r>
            <a:r>
              <a:rPr lang="en-US" sz="1200" dirty="0" err="1">
                <a:solidFill>
                  <a:schemeClr val="tx1"/>
                </a:solidFill>
              </a:rPr>
              <a:t>i</a:t>
            </a:r>
            <a:r>
              <a:rPr lang="en-US" sz="1200" dirty="0">
                <a:solidFill>
                  <a:schemeClr val="tx1"/>
                </a:solidFill>
              </a:rPr>
              <a:t> &lt; </a:t>
            </a:r>
            <a:r>
              <a:rPr lang="en-US" sz="1200" dirty="0">
                <a:solidFill>
                  <a:srgbClr val="FF0000"/>
                </a:solidFill>
              </a:rPr>
              <a:t>n</a:t>
            </a:r>
            <a:r>
              <a:rPr lang="en-US" sz="1200" dirty="0">
                <a:solidFill>
                  <a:schemeClr val="tx1"/>
                </a:solidFill>
              </a:rPr>
              <a:t> ; </a:t>
            </a:r>
            <a:r>
              <a:rPr lang="en-US" sz="1200" dirty="0" err="1">
                <a:solidFill>
                  <a:schemeClr val="tx1"/>
                </a:solidFill>
              </a:rPr>
              <a:t>i</a:t>
            </a:r>
            <a:r>
              <a:rPr lang="en-US" sz="1200" dirty="0">
                <a:solidFill>
                  <a:schemeClr val="tx1"/>
                </a:solidFill>
              </a:rPr>
              <a:t>++)</a:t>
            </a:r>
          </a:p>
          <a:p>
            <a:r>
              <a:rPr lang="en-US" sz="1200" dirty="0">
                <a:solidFill>
                  <a:schemeClr val="tx1"/>
                </a:solidFill>
              </a:rPr>
              <a:t>{</a:t>
            </a:r>
          </a:p>
          <a:p>
            <a:r>
              <a:rPr lang="en-US" sz="1200" dirty="0">
                <a:solidFill>
                  <a:schemeClr val="tx1"/>
                </a:solidFill>
              </a:rPr>
              <a:t>    </a:t>
            </a:r>
            <a:r>
              <a:rPr lang="en-US" sz="1200" dirty="0" err="1">
                <a:solidFill>
                  <a:schemeClr val="tx1"/>
                </a:solidFill>
              </a:rPr>
              <a:t>int</a:t>
            </a:r>
            <a:r>
              <a:rPr lang="en-US" sz="1200" dirty="0">
                <a:solidFill>
                  <a:schemeClr val="tx1"/>
                </a:solidFill>
              </a:rPr>
              <a:t> k = </a:t>
            </a:r>
            <a:r>
              <a:rPr lang="en-US" sz="1200" dirty="0">
                <a:solidFill>
                  <a:srgbClr val="FF3300"/>
                </a:solidFill>
              </a:rPr>
              <a:t>n</a:t>
            </a:r>
            <a:r>
              <a:rPr lang="en-US" sz="1200" dirty="0">
                <a:solidFill>
                  <a:schemeClr val="tx1"/>
                </a:solidFill>
              </a:rPr>
              <a:t>;</a:t>
            </a:r>
          </a:p>
          <a:p>
            <a:r>
              <a:rPr lang="en-US" sz="1200" dirty="0">
                <a:solidFill>
                  <a:schemeClr val="tx1"/>
                </a:solidFill>
              </a:rPr>
              <a:t>    while (k &gt; 1)</a:t>
            </a:r>
          </a:p>
          <a:p>
            <a:r>
              <a:rPr lang="en-US" sz="1200" dirty="0">
                <a:solidFill>
                  <a:schemeClr val="tx1"/>
                </a:solidFill>
              </a:rPr>
              <a:t>    {</a:t>
            </a:r>
          </a:p>
          <a:p>
            <a:r>
              <a:rPr lang="en-US" sz="1200" dirty="0">
                <a:solidFill>
                  <a:schemeClr val="tx1"/>
                </a:solidFill>
              </a:rPr>
              <a:t>         sum++;</a:t>
            </a:r>
          </a:p>
          <a:p>
            <a:r>
              <a:rPr lang="en-US" sz="1200" dirty="0">
                <a:solidFill>
                  <a:schemeClr val="tx1"/>
                </a:solidFill>
              </a:rPr>
              <a:t>         </a:t>
            </a:r>
            <a:r>
              <a:rPr lang="en-US" sz="1200" dirty="0">
                <a:solidFill>
                  <a:srgbClr val="FF3300"/>
                </a:solidFill>
              </a:rPr>
              <a:t>k = k/3;</a:t>
            </a:r>
          </a:p>
          <a:p>
            <a:r>
              <a:rPr lang="en-US" sz="1200" dirty="0">
                <a:solidFill>
                  <a:schemeClr val="tx1"/>
                </a:solidFill>
              </a:rPr>
              <a:t>    }</a:t>
            </a:r>
          </a:p>
          <a:p>
            <a:r>
              <a:rPr lang="en-US" sz="1200" dirty="0">
                <a:solidFill>
                  <a:schemeClr val="tx1"/>
                </a:solidFill>
              </a:rPr>
              <a:t>}</a:t>
            </a:r>
          </a:p>
          <a:p>
            <a:pPr>
              <a:buFont typeface="Wingdings"/>
              <a:buNone/>
            </a:pPr>
            <a:r>
              <a:rPr lang="en-US" baseline="0" dirty="0">
                <a:sym typeface="Wingdings" pitchFamily="2" charset="2"/>
              </a:rPr>
              <a:t>O(n*log(n)), that’s log base 3</a:t>
            </a:r>
          </a:p>
          <a:p>
            <a:pPr>
              <a:buFont typeface="Wingdings"/>
              <a:buNone/>
            </a:pPr>
            <a:endParaRPr lang="en-US" baseline="0" dirty="0">
              <a:sym typeface="Wingdings" pitchFamily="2" charset="2"/>
            </a:endParaRPr>
          </a:p>
          <a:p>
            <a:r>
              <a:rPr lang="en-US" sz="1200" dirty="0"/>
              <a:t>void </a:t>
            </a:r>
            <a:r>
              <a:rPr lang="en-US" sz="1200" dirty="0" err="1"/>
              <a:t>foo</a:t>
            </a:r>
            <a:r>
              <a:rPr lang="en-US" sz="1200" dirty="0"/>
              <a:t>( )</a:t>
            </a:r>
          </a:p>
          <a:p>
            <a:r>
              <a:rPr lang="en-US" sz="1200" dirty="0"/>
              <a:t>{</a:t>
            </a:r>
          </a:p>
          <a:p>
            <a:r>
              <a:rPr lang="en-US" sz="1200" dirty="0"/>
              <a:t>    </a:t>
            </a:r>
            <a:r>
              <a:rPr lang="en-US" sz="1200" dirty="0" err="1"/>
              <a:t>int</a:t>
            </a:r>
            <a:r>
              <a:rPr lang="en-US" sz="1200" dirty="0"/>
              <a:t> </a:t>
            </a:r>
            <a:r>
              <a:rPr lang="en-US" sz="1200" dirty="0" err="1"/>
              <a:t>i</a:t>
            </a:r>
            <a:r>
              <a:rPr lang="en-US" sz="1200" dirty="0"/>
              <a:t>, sum = 0;</a:t>
            </a:r>
          </a:p>
          <a:p>
            <a:endParaRPr lang="en-US" sz="1200" dirty="0"/>
          </a:p>
          <a:p>
            <a:r>
              <a:rPr lang="en-US" sz="1200" dirty="0"/>
              <a:t>    for (</a:t>
            </a:r>
            <a:r>
              <a:rPr lang="en-US" sz="1200" dirty="0" err="1"/>
              <a:t>i</a:t>
            </a:r>
            <a:r>
              <a:rPr lang="en-US" sz="1200" dirty="0"/>
              <a:t>=0 ; </a:t>
            </a:r>
            <a:r>
              <a:rPr lang="en-US" sz="1200" dirty="0" err="1"/>
              <a:t>i</a:t>
            </a:r>
            <a:r>
              <a:rPr lang="en-US" sz="1200" dirty="0"/>
              <a:t> &lt; </a:t>
            </a:r>
            <a:r>
              <a:rPr lang="en-US" sz="1200" dirty="0">
                <a:solidFill>
                  <a:srgbClr val="FF0000"/>
                </a:solidFill>
              </a:rPr>
              <a:t>n*n </a:t>
            </a:r>
            <a:r>
              <a:rPr lang="en-US" sz="1200" dirty="0"/>
              <a:t>; </a:t>
            </a:r>
            <a:r>
              <a:rPr lang="en-US" sz="1200" dirty="0" err="1"/>
              <a:t>i</a:t>
            </a:r>
            <a:r>
              <a:rPr lang="en-US" sz="1200" dirty="0"/>
              <a:t>++)</a:t>
            </a:r>
          </a:p>
          <a:p>
            <a:r>
              <a:rPr lang="en-US" sz="1200" dirty="0"/>
              <a:t>         sum += </a:t>
            </a:r>
            <a:r>
              <a:rPr lang="en-US" sz="1200" dirty="0" err="1"/>
              <a:t>i</a:t>
            </a:r>
            <a:r>
              <a:rPr lang="en-US" sz="1200" dirty="0"/>
              <a:t>;</a:t>
            </a:r>
          </a:p>
          <a:p>
            <a:endParaRPr lang="en-US" sz="1200" dirty="0"/>
          </a:p>
          <a:p>
            <a:r>
              <a:rPr lang="en-US" sz="1200" dirty="0"/>
              <a:t>    for (</a:t>
            </a:r>
            <a:r>
              <a:rPr lang="en-US" sz="1200" dirty="0" err="1"/>
              <a:t>i</a:t>
            </a:r>
            <a:r>
              <a:rPr lang="en-US" sz="1200" dirty="0"/>
              <a:t>=0 ; </a:t>
            </a:r>
            <a:r>
              <a:rPr lang="en-US" sz="1200" dirty="0" err="1"/>
              <a:t>i</a:t>
            </a:r>
            <a:r>
              <a:rPr lang="en-US" sz="1200" dirty="0"/>
              <a:t> &lt; </a:t>
            </a:r>
            <a:r>
              <a:rPr lang="en-US" sz="1200" dirty="0">
                <a:solidFill>
                  <a:srgbClr val="FF0000"/>
                </a:solidFill>
              </a:rPr>
              <a:t>n*n*n </a:t>
            </a:r>
            <a:r>
              <a:rPr lang="en-US" sz="1200" dirty="0"/>
              <a:t>; </a:t>
            </a:r>
            <a:r>
              <a:rPr lang="en-US" sz="1200" dirty="0" err="1"/>
              <a:t>i</a:t>
            </a:r>
            <a:r>
              <a:rPr lang="en-US" sz="1200" dirty="0"/>
              <a:t>++)</a:t>
            </a:r>
          </a:p>
          <a:p>
            <a:r>
              <a:rPr lang="en-US" sz="1200" dirty="0"/>
              <a:t>         sum += </a:t>
            </a:r>
            <a:r>
              <a:rPr lang="en-US" sz="1200" dirty="0" err="1"/>
              <a:t>i</a:t>
            </a:r>
            <a:r>
              <a:rPr lang="en-US" sz="1200" dirty="0"/>
              <a:t>;</a:t>
            </a:r>
          </a:p>
          <a:p>
            <a:r>
              <a:rPr lang="en-US" sz="1200" dirty="0"/>
              <a:t>}</a:t>
            </a:r>
          </a:p>
          <a:p>
            <a:pPr>
              <a:buFont typeface="Wingdings"/>
              <a:buNone/>
            </a:pPr>
            <a:r>
              <a:rPr lang="en-US" baseline="0" dirty="0">
                <a:sym typeface="Wingdings" pitchFamily="2" charset="2"/>
              </a:rPr>
              <a:t>O(N^3)  -- we ignore the n^2 loop since it’s drowned out by the last loop</a:t>
            </a:r>
          </a:p>
          <a:p>
            <a:pPr>
              <a:buFont typeface="Wingdings"/>
              <a:buNone/>
            </a:pPr>
            <a:endParaRPr lang="en-US" baseline="0" dirty="0">
              <a:sym typeface="Wingdings" pitchFamily="2" charset="2"/>
            </a:endParaRPr>
          </a:p>
          <a:p>
            <a:pPr>
              <a:buFont typeface="Wingdings"/>
              <a:buNone/>
            </a:pPr>
            <a:endParaRPr lang="en-US" baseline="0" dirty="0">
              <a:sym typeface="Wingdings" pitchFamily="2" charset="2"/>
            </a:endParaRPr>
          </a:p>
          <a:p>
            <a:pPr>
              <a:buFont typeface="Wingdings"/>
              <a:buNone/>
            </a:pPr>
            <a:endParaRPr lang="en-US" dirty="0">
              <a:sym typeface="Wingdings" pitchFamily="2" charset="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82750C-8F3A-437C-A3BE-432172EF124E}" type="slidenum">
              <a:rPr lang="en-US"/>
              <a:pPr/>
              <a:t>24</a:t>
            </a:fld>
            <a:endParaRPr lang="en-US"/>
          </a:p>
        </p:txBody>
      </p:sp>
      <p:sp>
        <p:nvSpPr>
          <p:cNvPr id="723970" name="Rectangle 2"/>
          <p:cNvSpPr>
            <a:spLocks noGrp="1" noRot="1" noChangeAspect="1" noChangeArrowheads="1" noTextEdit="1"/>
          </p:cNvSpPr>
          <p:nvPr>
            <p:ph type="sldImg"/>
          </p:nvPr>
        </p:nvSpPr>
        <p:spPr>
          <a:ln/>
        </p:spPr>
      </p:sp>
      <p:sp>
        <p:nvSpPr>
          <p:cNvPr id="723971"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t>int</a:t>
            </a:r>
            <a:r>
              <a:rPr lang="en-US" sz="1200" dirty="0"/>
              <a:t> </a:t>
            </a:r>
            <a:r>
              <a:rPr lang="en-US" sz="1200" dirty="0" err="1"/>
              <a:t>searchArray</a:t>
            </a:r>
            <a:r>
              <a:rPr lang="en-US" sz="1200" dirty="0"/>
              <a:t>(</a:t>
            </a:r>
            <a:r>
              <a:rPr lang="en-US" sz="1200" dirty="0" err="1"/>
              <a:t>int</a:t>
            </a:r>
            <a:r>
              <a:rPr lang="en-US" sz="1200" dirty="0"/>
              <a:t> </a:t>
            </a:r>
            <a:r>
              <a:rPr lang="en-US" sz="1200" dirty="0" err="1"/>
              <a:t>arr</a:t>
            </a:r>
            <a:r>
              <a:rPr lang="en-US" sz="1200" dirty="0"/>
              <a:t>[], </a:t>
            </a:r>
            <a:r>
              <a:rPr lang="en-US" sz="1200" dirty="0" err="1"/>
              <a:t>int</a:t>
            </a:r>
            <a:r>
              <a:rPr lang="en-US" sz="1200" dirty="0"/>
              <a:t> </a:t>
            </a:r>
            <a:r>
              <a:rPr lang="en-US" sz="1200" dirty="0">
                <a:solidFill>
                  <a:srgbClr val="FF0000"/>
                </a:solidFill>
              </a:rPr>
              <a:t>n</a:t>
            </a:r>
            <a:r>
              <a:rPr lang="en-US" sz="1200" dirty="0"/>
              <a:t>, </a:t>
            </a:r>
            <a:r>
              <a:rPr lang="en-US" sz="1200" dirty="0" err="1"/>
              <a:t>int</a:t>
            </a:r>
            <a:r>
              <a:rPr lang="en-US" sz="1200" dirty="0"/>
              <a:t> </a:t>
            </a:r>
            <a:r>
              <a:rPr lang="en-US" sz="1200" dirty="0" err="1"/>
              <a:t>forValue</a:t>
            </a:r>
            <a:r>
              <a:rPr lang="en-US" sz="1200" dirty="0"/>
              <a:t>)</a:t>
            </a:r>
          </a:p>
          <a:p>
            <a:r>
              <a:rPr lang="en-US" dirty="0"/>
              <a:t>O(N)</a:t>
            </a:r>
          </a:p>
          <a:p>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t>void </a:t>
            </a:r>
            <a:r>
              <a:rPr lang="en-US" sz="1200" dirty="0" err="1"/>
              <a:t>addItemToEndOfArray</a:t>
            </a:r>
            <a:r>
              <a:rPr lang="en-US" sz="1200" dirty="0"/>
              <a:t>(</a:t>
            </a:r>
            <a:r>
              <a:rPr lang="en-US" sz="1200" dirty="0" err="1"/>
              <a:t>int</a:t>
            </a:r>
            <a:r>
              <a:rPr lang="en-US" sz="1200" dirty="0"/>
              <a:t> </a:t>
            </a:r>
            <a:r>
              <a:rPr lang="en-US" sz="1200" dirty="0" err="1"/>
              <a:t>arr</a:t>
            </a:r>
            <a:r>
              <a:rPr lang="en-US" sz="1200" dirty="0"/>
              <a:t>[], </a:t>
            </a:r>
            <a:r>
              <a:rPr lang="en-US" sz="1200" dirty="0" err="1"/>
              <a:t>int</a:t>
            </a:r>
            <a:r>
              <a:rPr lang="en-US" sz="1200" dirty="0"/>
              <a:t> &amp;</a:t>
            </a:r>
            <a:r>
              <a:rPr lang="en-US" sz="1200" dirty="0">
                <a:solidFill>
                  <a:srgbClr val="FF0000"/>
                </a:solidFill>
              </a:rPr>
              <a:t>n</a:t>
            </a:r>
            <a:r>
              <a:rPr lang="en-US" sz="1200" dirty="0"/>
              <a:t>, </a:t>
            </a:r>
            <a:r>
              <a:rPr lang="en-US" sz="1200" dirty="0" err="1"/>
              <a:t>int</a:t>
            </a:r>
            <a:r>
              <a:rPr lang="en-US" sz="1200" dirty="0"/>
              <a:t> </a:t>
            </a:r>
            <a:r>
              <a:rPr lang="en-US" sz="1200" dirty="0" err="1"/>
              <a:t>addMe</a:t>
            </a:r>
            <a:r>
              <a:rPr lang="en-US" sz="1200" dirty="0"/>
              <a:t>)</a:t>
            </a:r>
          </a:p>
          <a:p>
            <a:r>
              <a:rPr lang="en-US" dirty="0"/>
              <a:t>O(1) – it takes just one step to add an item to the end of an array;</a:t>
            </a:r>
            <a:r>
              <a:rPr lang="en-US" baseline="0" dirty="0"/>
              <a:t> no looping is required!</a:t>
            </a: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05B040-80BD-423F-BE1A-5B2808CB0462}" type="slidenum">
              <a:rPr lang="en-US"/>
              <a:pPr/>
              <a:t>25</a:t>
            </a:fld>
            <a:endParaRPr lang="en-US"/>
          </a:p>
        </p:txBody>
      </p:sp>
      <p:sp>
        <p:nvSpPr>
          <p:cNvPr id="577538" name="Rectangle 2"/>
          <p:cNvSpPr>
            <a:spLocks noGrp="1" noRot="1" noChangeAspect="1" noChangeArrowheads="1" noTextEdit="1"/>
          </p:cNvSpPr>
          <p:nvPr>
            <p:ph type="sldImg"/>
          </p:nvPr>
        </p:nvSpPr>
        <p:spPr>
          <a:ln/>
        </p:spPr>
      </p:sp>
      <p:sp>
        <p:nvSpPr>
          <p:cNvPr id="5775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0585D9-AD35-4803-A429-12AB4E8D339F}" type="slidenum">
              <a:rPr lang="en-US"/>
              <a:pPr/>
              <a:t>26</a:t>
            </a:fld>
            <a:endParaRPr lang="en-US"/>
          </a:p>
        </p:txBody>
      </p:sp>
      <p:sp>
        <p:nvSpPr>
          <p:cNvPr id="700418" name="Rectangle 2"/>
          <p:cNvSpPr>
            <a:spLocks noGrp="1" noRot="1" noChangeAspect="1" noChangeArrowheads="1" noTextEdit="1"/>
          </p:cNvSpPr>
          <p:nvPr>
            <p:ph type="sldImg"/>
          </p:nvPr>
        </p:nvSpPr>
        <p:spPr>
          <a:ln/>
        </p:spPr>
      </p:sp>
      <p:sp>
        <p:nvSpPr>
          <p:cNvPr id="700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66D804-651C-4C97-B26B-B6EBF67BD118}" type="slidenum">
              <a:rPr lang="en-US"/>
              <a:pPr/>
              <a:t>27</a:t>
            </a:fld>
            <a:endParaRPr lang="en-US"/>
          </a:p>
        </p:txBody>
      </p:sp>
      <p:sp>
        <p:nvSpPr>
          <p:cNvPr id="544770" name="Rectangle 2"/>
          <p:cNvSpPr>
            <a:spLocks noGrp="1" noRot="1" noChangeAspect="1" noChangeArrowheads="1" noTextEdit="1"/>
          </p:cNvSpPr>
          <p:nvPr>
            <p:ph type="sldImg"/>
          </p:nvPr>
        </p:nvSpPr>
        <p:spPr>
          <a:ln/>
        </p:spPr>
      </p:sp>
      <p:sp>
        <p:nvSpPr>
          <p:cNvPr id="544771" name="Rectangle 3"/>
          <p:cNvSpPr>
            <a:spLocks noGrp="1" noChangeArrowheads="1"/>
          </p:cNvSpPr>
          <p:nvPr>
            <p:ph type="body" idx="1"/>
          </p:nvPr>
        </p:nvSpPr>
        <p:spPr/>
        <p:txBody>
          <a:bodyPr/>
          <a:lstStyle/>
          <a:p>
            <a:r>
              <a:rPr lang="en-US" sz="1200" dirty="0"/>
              <a:t>for ( </a:t>
            </a:r>
            <a:r>
              <a:rPr lang="en-US" sz="1200" dirty="0" err="1"/>
              <a:t>int</a:t>
            </a:r>
            <a:r>
              <a:rPr lang="en-US" sz="1200" dirty="0"/>
              <a:t> j = 0; j &lt; </a:t>
            </a:r>
            <a:r>
              <a:rPr lang="en-US" sz="1200" dirty="0">
                <a:solidFill>
                  <a:srgbClr val="FF3300"/>
                </a:solidFill>
              </a:rPr>
              <a:t>n</a:t>
            </a:r>
            <a:r>
              <a:rPr lang="en-US" sz="1200" dirty="0"/>
              <a:t>; </a:t>
            </a:r>
            <a:r>
              <a:rPr lang="en-US" sz="1200" dirty="0" err="1"/>
              <a:t>j++</a:t>
            </a:r>
            <a:r>
              <a:rPr lang="en-US" sz="1200" dirty="0"/>
              <a:t> )</a:t>
            </a:r>
          </a:p>
          <a:p>
            <a:r>
              <a:rPr lang="en-US" sz="1200" dirty="0"/>
              <a:t>   for ( </a:t>
            </a:r>
            <a:r>
              <a:rPr lang="en-US" sz="1200" dirty="0" err="1"/>
              <a:t>int</a:t>
            </a:r>
            <a:r>
              <a:rPr lang="en-US" sz="1200" dirty="0"/>
              <a:t> k = 0; k &lt; </a:t>
            </a:r>
            <a:r>
              <a:rPr lang="en-US" sz="1200" dirty="0" err="1">
                <a:solidFill>
                  <a:srgbClr val="FF3300"/>
                </a:solidFill>
              </a:rPr>
              <a:t>i</a:t>
            </a:r>
            <a:r>
              <a:rPr lang="en-US" sz="1200" dirty="0"/>
              <a:t>; k++ )</a:t>
            </a:r>
          </a:p>
          <a:p>
            <a:r>
              <a:rPr lang="en-US" sz="1200" dirty="0"/>
              <a:t>       sum++;</a:t>
            </a:r>
          </a:p>
          <a:p>
            <a:r>
              <a:rPr lang="en-US" dirty="0"/>
              <a:t>O(N^2)</a:t>
            </a:r>
          </a:p>
          <a:p>
            <a:endParaRPr lang="en-US" dirty="0"/>
          </a:p>
          <a:p>
            <a:r>
              <a:rPr lang="en-US" sz="1200" dirty="0"/>
              <a:t>for ( </a:t>
            </a:r>
            <a:r>
              <a:rPr lang="en-US" sz="1200" dirty="0" err="1"/>
              <a:t>int</a:t>
            </a:r>
            <a:r>
              <a:rPr lang="en-US" sz="1200" dirty="0"/>
              <a:t> </a:t>
            </a:r>
            <a:r>
              <a:rPr lang="en-US" sz="1200" dirty="0" err="1"/>
              <a:t>i</a:t>
            </a:r>
            <a:r>
              <a:rPr lang="en-US" sz="1200" dirty="0"/>
              <a:t> = 0; </a:t>
            </a:r>
            <a:r>
              <a:rPr lang="en-US" sz="1200" dirty="0" err="1"/>
              <a:t>i</a:t>
            </a:r>
            <a:r>
              <a:rPr lang="en-US" sz="1200" dirty="0"/>
              <a:t> &lt; </a:t>
            </a:r>
            <a:r>
              <a:rPr lang="en-US" sz="1200" dirty="0">
                <a:solidFill>
                  <a:srgbClr val="FF3300"/>
                </a:solidFill>
              </a:rPr>
              <a:t>q*q</a:t>
            </a:r>
            <a:r>
              <a:rPr lang="en-US" sz="1200" dirty="0"/>
              <a:t>; </a:t>
            </a:r>
            <a:r>
              <a:rPr lang="en-US" sz="1200" dirty="0" err="1"/>
              <a:t>i</a:t>
            </a:r>
            <a:r>
              <a:rPr lang="en-US" sz="1200" dirty="0"/>
              <a:t>++ )</a:t>
            </a:r>
          </a:p>
          <a:p>
            <a:r>
              <a:rPr lang="en-US" sz="1200" dirty="0"/>
              <a:t>   for ( </a:t>
            </a:r>
            <a:r>
              <a:rPr lang="en-US" sz="1200" dirty="0" err="1"/>
              <a:t>int</a:t>
            </a:r>
            <a:r>
              <a:rPr lang="en-US" sz="1200" dirty="0"/>
              <a:t> j = 0; j &lt; </a:t>
            </a:r>
            <a:r>
              <a:rPr lang="en-US" sz="1200" dirty="0" err="1">
                <a:solidFill>
                  <a:srgbClr val="FF3300"/>
                </a:solidFill>
              </a:rPr>
              <a:t>i</a:t>
            </a:r>
            <a:r>
              <a:rPr lang="en-US" sz="1200" dirty="0"/>
              <a:t>; j++ )</a:t>
            </a:r>
          </a:p>
          <a:p>
            <a:r>
              <a:rPr lang="en-US" sz="1200" dirty="0"/>
              <a:t>       sum++;</a:t>
            </a:r>
          </a:p>
          <a:p>
            <a:r>
              <a:rPr lang="en-US" dirty="0"/>
              <a:t>O(Q^4) </a:t>
            </a:r>
          </a:p>
          <a:p>
            <a:endParaRPr lang="en-US" dirty="0"/>
          </a:p>
          <a:p>
            <a:r>
              <a:rPr lang="en-US" sz="1200" dirty="0"/>
              <a:t>for ( </a:t>
            </a:r>
            <a:r>
              <a:rPr lang="en-US" sz="1200" dirty="0" err="1"/>
              <a:t>int</a:t>
            </a:r>
            <a:r>
              <a:rPr lang="en-US" sz="1200" dirty="0"/>
              <a:t> </a:t>
            </a:r>
            <a:r>
              <a:rPr lang="en-US" sz="1200" dirty="0" err="1"/>
              <a:t>i</a:t>
            </a:r>
            <a:r>
              <a:rPr lang="en-US" sz="1200" dirty="0"/>
              <a:t> = 0; </a:t>
            </a:r>
            <a:r>
              <a:rPr lang="en-US" sz="1200" dirty="0" err="1"/>
              <a:t>i</a:t>
            </a:r>
            <a:r>
              <a:rPr lang="en-US" sz="1200" dirty="0"/>
              <a:t> &lt; </a:t>
            </a:r>
            <a:r>
              <a:rPr lang="en-US" sz="1200" dirty="0">
                <a:solidFill>
                  <a:srgbClr val="FF3300"/>
                </a:solidFill>
              </a:rPr>
              <a:t>n</a:t>
            </a:r>
            <a:r>
              <a:rPr lang="en-US" sz="1200" dirty="0"/>
              <a:t>; </a:t>
            </a:r>
            <a:r>
              <a:rPr lang="en-US" sz="1200" dirty="0" err="1"/>
              <a:t>i</a:t>
            </a:r>
            <a:r>
              <a:rPr lang="en-US" sz="1200" dirty="0"/>
              <a:t>++ )</a:t>
            </a:r>
          </a:p>
          <a:p>
            <a:r>
              <a:rPr lang="en-US" sz="1200" dirty="0"/>
              <a:t>   for ( </a:t>
            </a:r>
            <a:r>
              <a:rPr lang="en-US" sz="1200" dirty="0" err="1"/>
              <a:t>int</a:t>
            </a:r>
            <a:r>
              <a:rPr lang="en-US" sz="1200" dirty="0"/>
              <a:t> j = 0; j &lt; </a:t>
            </a:r>
            <a:r>
              <a:rPr lang="en-US" sz="1200" dirty="0" err="1">
                <a:solidFill>
                  <a:srgbClr val="FF3300"/>
                </a:solidFill>
              </a:rPr>
              <a:t>i</a:t>
            </a:r>
            <a:r>
              <a:rPr lang="en-US" sz="1200" dirty="0">
                <a:solidFill>
                  <a:srgbClr val="FF3300"/>
                </a:solidFill>
              </a:rPr>
              <a:t>*</a:t>
            </a:r>
            <a:r>
              <a:rPr lang="en-US" sz="1200" dirty="0" err="1">
                <a:solidFill>
                  <a:srgbClr val="FF3300"/>
                </a:solidFill>
              </a:rPr>
              <a:t>i</a:t>
            </a:r>
            <a:r>
              <a:rPr lang="en-US" sz="1200" dirty="0"/>
              <a:t>; j++ )</a:t>
            </a:r>
          </a:p>
          <a:p>
            <a:r>
              <a:rPr lang="en-US" sz="1200" dirty="0"/>
              <a:t>      for ( </a:t>
            </a:r>
            <a:r>
              <a:rPr lang="en-US" sz="1200" dirty="0" err="1"/>
              <a:t>int</a:t>
            </a:r>
            <a:r>
              <a:rPr lang="en-US" sz="1200" dirty="0"/>
              <a:t> k = 0; k &lt; </a:t>
            </a:r>
            <a:r>
              <a:rPr lang="en-US" sz="1200" dirty="0">
                <a:solidFill>
                  <a:srgbClr val="FF3300"/>
                </a:solidFill>
              </a:rPr>
              <a:t>j</a:t>
            </a:r>
            <a:r>
              <a:rPr lang="en-US" sz="1200" dirty="0"/>
              <a:t>; k++)</a:t>
            </a:r>
          </a:p>
          <a:p>
            <a:r>
              <a:rPr lang="en-US" sz="1200" dirty="0"/>
              <a:t>         sum++;</a:t>
            </a:r>
          </a:p>
          <a:p>
            <a:r>
              <a:rPr lang="en-US" dirty="0"/>
              <a:t>O(N^5)</a:t>
            </a:r>
          </a:p>
          <a:p>
            <a:endParaRPr lang="en-US" dirty="0"/>
          </a:p>
          <a:p>
            <a:r>
              <a:rPr lang="en-US" sz="1200" dirty="0"/>
              <a:t>for ( </a:t>
            </a:r>
            <a:r>
              <a:rPr lang="en-US" sz="1200" dirty="0" err="1"/>
              <a:t>int</a:t>
            </a:r>
            <a:r>
              <a:rPr lang="en-US" sz="1200" dirty="0"/>
              <a:t> </a:t>
            </a:r>
            <a:r>
              <a:rPr lang="en-US" sz="1200" dirty="0" err="1"/>
              <a:t>i</a:t>
            </a:r>
            <a:r>
              <a:rPr lang="en-US" sz="1200" dirty="0"/>
              <a:t> = 0; </a:t>
            </a:r>
            <a:r>
              <a:rPr lang="en-US" sz="1200" dirty="0" err="1"/>
              <a:t>i</a:t>
            </a:r>
            <a:r>
              <a:rPr lang="en-US" sz="1200" dirty="0"/>
              <a:t> &lt; </a:t>
            </a:r>
            <a:r>
              <a:rPr lang="en-US" sz="1200" dirty="0">
                <a:solidFill>
                  <a:srgbClr val="FF3300"/>
                </a:solidFill>
              </a:rPr>
              <a:t>p</a:t>
            </a:r>
            <a:r>
              <a:rPr lang="en-US" sz="1200" dirty="0"/>
              <a:t>; </a:t>
            </a:r>
            <a:r>
              <a:rPr lang="en-US" sz="1200" dirty="0" err="1"/>
              <a:t>i</a:t>
            </a:r>
            <a:r>
              <a:rPr lang="en-US" sz="1200" dirty="0"/>
              <a:t>++ )</a:t>
            </a:r>
          </a:p>
          <a:p>
            <a:r>
              <a:rPr lang="en-US" sz="1200" dirty="0"/>
              <a:t>   for ( </a:t>
            </a:r>
            <a:r>
              <a:rPr lang="en-US" sz="1200" dirty="0" err="1"/>
              <a:t>int</a:t>
            </a:r>
            <a:r>
              <a:rPr lang="en-US" sz="1200" dirty="0"/>
              <a:t> j = 0; j &lt; </a:t>
            </a:r>
            <a:r>
              <a:rPr lang="en-US" sz="1200" dirty="0" err="1">
                <a:solidFill>
                  <a:srgbClr val="FF3300"/>
                </a:solidFill>
              </a:rPr>
              <a:t>i</a:t>
            </a:r>
            <a:r>
              <a:rPr lang="en-US" sz="1200" dirty="0">
                <a:solidFill>
                  <a:srgbClr val="FF3300"/>
                </a:solidFill>
              </a:rPr>
              <a:t>*</a:t>
            </a:r>
            <a:r>
              <a:rPr lang="en-US" sz="1200" dirty="0" err="1">
                <a:solidFill>
                  <a:srgbClr val="FF3300"/>
                </a:solidFill>
              </a:rPr>
              <a:t>i</a:t>
            </a:r>
            <a:r>
              <a:rPr lang="en-US" sz="1200" dirty="0"/>
              <a:t>; j++ )</a:t>
            </a:r>
          </a:p>
          <a:p>
            <a:r>
              <a:rPr lang="en-US" sz="1200" dirty="0"/>
              <a:t>      for ( </a:t>
            </a:r>
            <a:r>
              <a:rPr lang="en-US" sz="1200" dirty="0" err="1"/>
              <a:t>int</a:t>
            </a:r>
            <a:r>
              <a:rPr lang="en-US" sz="1200" dirty="0"/>
              <a:t> k = 0; k &lt; </a:t>
            </a:r>
            <a:r>
              <a:rPr lang="en-US" sz="1200" dirty="0" err="1">
                <a:solidFill>
                  <a:srgbClr val="FF3300"/>
                </a:solidFill>
              </a:rPr>
              <a:t>i</a:t>
            </a:r>
            <a:r>
              <a:rPr lang="en-US" sz="1200" dirty="0"/>
              <a:t>; k++)</a:t>
            </a:r>
          </a:p>
          <a:p>
            <a:r>
              <a:rPr lang="en-US" sz="1200" dirty="0"/>
              <a:t>         sum++;</a:t>
            </a:r>
          </a:p>
          <a:p>
            <a:r>
              <a:rPr lang="en-US" dirty="0"/>
              <a:t>O(p^4)</a:t>
            </a:r>
          </a:p>
          <a:p>
            <a:endParaRPr lang="en-US" dirty="0"/>
          </a:p>
          <a:p>
            <a:r>
              <a:rPr lang="en-US" sz="1200" dirty="0"/>
              <a:t>for ( </a:t>
            </a:r>
            <a:r>
              <a:rPr lang="en-US" sz="1200" dirty="0" err="1"/>
              <a:t>int</a:t>
            </a:r>
            <a:r>
              <a:rPr lang="en-US" sz="1200" dirty="0"/>
              <a:t> </a:t>
            </a:r>
            <a:r>
              <a:rPr lang="en-US" sz="1200" dirty="0" err="1"/>
              <a:t>i</a:t>
            </a:r>
            <a:r>
              <a:rPr lang="en-US" sz="1200" dirty="0"/>
              <a:t> = 0; </a:t>
            </a:r>
            <a:r>
              <a:rPr lang="en-US" sz="1200" dirty="0" err="1"/>
              <a:t>i</a:t>
            </a:r>
            <a:r>
              <a:rPr lang="en-US" sz="1200" dirty="0"/>
              <a:t> &lt; </a:t>
            </a:r>
            <a:r>
              <a:rPr lang="en-US" sz="1200" dirty="0">
                <a:solidFill>
                  <a:srgbClr val="FF3300"/>
                </a:solidFill>
              </a:rPr>
              <a:t>n</a:t>
            </a:r>
            <a:r>
              <a:rPr lang="en-US" sz="1200" dirty="0"/>
              <a:t>; </a:t>
            </a:r>
            <a:r>
              <a:rPr lang="en-US" sz="1200" dirty="0" err="1"/>
              <a:t>i</a:t>
            </a:r>
            <a:r>
              <a:rPr lang="en-US" sz="1200" dirty="0"/>
              <a:t>++ )</a:t>
            </a:r>
          </a:p>
          <a:p>
            <a:r>
              <a:rPr lang="en-US" sz="1200" dirty="0"/>
              <a:t>{</a:t>
            </a:r>
          </a:p>
          <a:p>
            <a:r>
              <a:rPr lang="en-US" sz="1200" dirty="0"/>
              <a:t>    Circ </a:t>
            </a:r>
            <a:r>
              <a:rPr lang="en-US" sz="1200" dirty="0" err="1"/>
              <a:t>arr</a:t>
            </a:r>
            <a:r>
              <a:rPr lang="en-US" sz="1200" dirty="0"/>
              <a:t>[</a:t>
            </a:r>
            <a:r>
              <a:rPr lang="en-US" sz="1200" dirty="0">
                <a:solidFill>
                  <a:srgbClr val="FF0000"/>
                </a:solidFill>
              </a:rPr>
              <a:t>n</a:t>
            </a:r>
            <a:r>
              <a:rPr lang="en-US" sz="1200" dirty="0"/>
              <a:t>];  </a:t>
            </a:r>
          </a:p>
          <a:p>
            <a:endParaRPr lang="en-US" sz="800" dirty="0"/>
          </a:p>
          <a:p>
            <a:r>
              <a:rPr lang="en-US" sz="1200" dirty="0"/>
              <a:t>    </a:t>
            </a:r>
            <a:r>
              <a:rPr lang="en-US" sz="1200" dirty="0" err="1"/>
              <a:t>arr</a:t>
            </a:r>
            <a:r>
              <a:rPr lang="en-US" sz="1200" dirty="0"/>
              <a:t>[</a:t>
            </a:r>
            <a:r>
              <a:rPr lang="en-US" sz="1200" dirty="0" err="1"/>
              <a:t>i</a:t>
            </a:r>
            <a:r>
              <a:rPr lang="en-US" sz="1200" dirty="0"/>
              <a:t>].</a:t>
            </a:r>
            <a:r>
              <a:rPr lang="en-US" sz="1200" dirty="0" err="1"/>
              <a:t>setRadius</a:t>
            </a:r>
            <a:r>
              <a:rPr lang="en-US" sz="1200" dirty="0"/>
              <a:t>(</a:t>
            </a:r>
            <a:r>
              <a:rPr lang="en-US" sz="1200" dirty="0" err="1"/>
              <a:t>i</a:t>
            </a:r>
            <a:r>
              <a:rPr lang="en-US" sz="1200" dirty="0"/>
              <a:t>);</a:t>
            </a:r>
          </a:p>
          <a:p>
            <a:r>
              <a:rPr lang="en-US" sz="1200" dirty="0"/>
              <a:t>}</a:t>
            </a:r>
          </a:p>
          <a:p>
            <a:r>
              <a:rPr lang="en-US" dirty="0"/>
              <a:t>O(n^2)</a:t>
            </a:r>
            <a:r>
              <a:rPr lang="en-US" baseline="0" dirty="0"/>
              <a:t> because we create a new array of N items during each iteration of the loop. This will cause N constructors to run every time we do: “Circ </a:t>
            </a:r>
            <a:r>
              <a:rPr lang="en-US" baseline="0" dirty="0" err="1"/>
              <a:t>arr</a:t>
            </a:r>
            <a:r>
              <a:rPr lang="en-US" baseline="0" dirty="0"/>
              <a:t>[n];” and N destructors to run every time we hit the bottom } of the loop.  So N iterations * (N constructors run + N destructors run during each iteration of the loop) is n^2</a:t>
            </a:r>
          </a:p>
          <a:p>
            <a:endParaRPr lang="en-US" baseline="0" dirty="0"/>
          </a:p>
          <a:p>
            <a:r>
              <a:rPr lang="en-US" sz="1200" dirty="0">
                <a:solidFill>
                  <a:schemeClr val="tx1"/>
                </a:solidFill>
              </a:rPr>
              <a:t>or (</a:t>
            </a:r>
            <a:r>
              <a:rPr lang="en-US" sz="1200" dirty="0" err="1">
                <a:solidFill>
                  <a:schemeClr val="tx1"/>
                </a:solidFill>
              </a:rPr>
              <a:t>int</a:t>
            </a:r>
            <a:r>
              <a:rPr lang="en-US" sz="1200" dirty="0">
                <a:solidFill>
                  <a:schemeClr val="tx1"/>
                </a:solidFill>
              </a:rPr>
              <a:t> </a:t>
            </a:r>
            <a:r>
              <a:rPr lang="en-US" sz="1200" dirty="0" err="1">
                <a:solidFill>
                  <a:schemeClr val="tx1"/>
                </a:solidFill>
              </a:rPr>
              <a:t>i</a:t>
            </a:r>
            <a:r>
              <a:rPr lang="en-US" sz="1200" dirty="0">
                <a:solidFill>
                  <a:schemeClr val="tx1"/>
                </a:solidFill>
              </a:rPr>
              <a:t>=0 ; </a:t>
            </a:r>
            <a:r>
              <a:rPr lang="en-US" sz="1200" dirty="0" err="1">
                <a:solidFill>
                  <a:schemeClr val="tx1"/>
                </a:solidFill>
              </a:rPr>
              <a:t>i</a:t>
            </a:r>
            <a:r>
              <a:rPr lang="en-US" sz="1200" dirty="0">
                <a:solidFill>
                  <a:schemeClr val="tx1"/>
                </a:solidFill>
              </a:rPr>
              <a:t> &lt; </a:t>
            </a:r>
            <a:r>
              <a:rPr lang="en-US" sz="1200" dirty="0">
                <a:solidFill>
                  <a:srgbClr val="FF0000"/>
                </a:solidFill>
              </a:rPr>
              <a:t>n</a:t>
            </a:r>
            <a:r>
              <a:rPr lang="en-US" sz="1200" dirty="0">
                <a:solidFill>
                  <a:schemeClr val="tx1"/>
                </a:solidFill>
              </a:rPr>
              <a:t> ; </a:t>
            </a:r>
            <a:r>
              <a:rPr lang="en-US" sz="1200" dirty="0" err="1">
                <a:solidFill>
                  <a:schemeClr val="tx1"/>
                </a:solidFill>
              </a:rPr>
              <a:t>i</a:t>
            </a:r>
            <a:r>
              <a:rPr lang="en-US" sz="1200" dirty="0">
                <a:solidFill>
                  <a:schemeClr val="tx1"/>
                </a:solidFill>
              </a:rPr>
              <a:t>++)</a:t>
            </a:r>
          </a:p>
          <a:p>
            <a:r>
              <a:rPr lang="en-US" sz="1200" dirty="0">
                <a:solidFill>
                  <a:schemeClr val="tx1"/>
                </a:solidFill>
              </a:rPr>
              <a:t>{</a:t>
            </a:r>
          </a:p>
          <a:p>
            <a:r>
              <a:rPr lang="en-US" sz="1200" dirty="0">
                <a:solidFill>
                  <a:schemeClr val="tx1"/>
                </a:solidFill>
              </a:rPr>
              <a:t>    </a:t>
            </a:r>
            <a:r>
              <a:rPr lang="en-US" sz="1200" dirty="0" err="1">
                <a:solidFill>
                  <a:schemeClr val="tx1"/>
                </a:solidFill>
              </a:rPr>
              <a:t>int</a:t>
            </a:r>
            <a:r>
              <a:rPr lang="en-US" sz="1200" dirty="0">
                <a:solidFill>
                  <a:schemeClr val="tx1"/>
                </a:solidFill>
              </a:rPr>
              <a:t> k = </a:t>
            </a:r>
            <a:r>
              <a:rPr lang="en-US" sz="1200" dirty="0" err="1">
                <a:solidFill>
                  <a:srgbClr val="FF3300"/>
                </a:solidFill>
              </a:rPr>
              <a:t>i</a:t>
            </a:r>
            <a:r>
              <a:rPr lang="en-US" sz="1200" dirty="0">
                <a:solidFill>
                  <a:schemeClr val="tx1"/>
                </a:solidFill>
              </a:rPr>
              <a:t>;</a:t>
            </a:r>
          </a:p>
          <a:p>
            <a:r>
              <a:rPr lang="en-US" sz="1200" dirty="0">
                <a:solidFill>
                  <a:schemeClr val="tx1"/>
                </a:solidFill>
              </a:rPr>
              <a:t>    while (k &gt; 1)</a:t>
            </a:r>
          </a:p>
          <a:p>
            <a:r>
              <a:rPr lang="en-US" sz="1200" dirty="0">
                <a:solidFill>
                  <a:schemeClr val="tx1"/>
                </a:solidFill>
              </a:rPr>
              <a:t>     {</a:t>
            </a:r>
          </a:p>
          <a:p>
            <a:r>
              <a:rPr lang="en-US" sz="1200" dirty="0">
                <a:solidFill>
                  <a:schemeClr val="tx1"/>
                </a:solidFill>
              </a:rPr>
              <a:t>         sum++;</a:t>
            </a:r>
          </a:p>
          <a:p>
            <a:r>
              <a:rPr lang="en-US" sz="1200" dirty="0">
                <a:solidFill>
                  <a:schemeClr val="tx1"/>
                </a:solidFill>
              </a:rPr>
              <a:t>         </a:t>
            </a:r>
            <a:r>
              <a:rPr lang="en-US" sz="1200" dirty="0">
                <a:solidFill>
                  <a:srgbClr val="FF3300"/>
                </a:solidFill>
              </a:rPr>
              <a:t>k = k/2;</a:t>
            </a:r>
          </a:p>
          <a:p>
            <a:r>
              <a:rPr lang="en-US" sz="1200" dirty="0">
                <a:solidFill>
                  <a:schemeClr val="tx1"/>
                </a:solidFill>
              </a:rPr>
              <a:t>     }</a:t>
            </a:r>
          </a:p>
          <a:p>
            <a:r>
              <a:rPr lang="en-US" sz="1200" dirty="0">
                <a:solidFill>
                  <a:schemeClr val="tx1"/>
                </a:solidFill>
              </a:rPr>
              <a:t>}</a:t>
            </a:r>
          </a:p>
          <a:p>
            <a:r>
              <a:rPr lang="en-US" baseline="0" dirty="0"/>
              <a:t>O(n*log(n))</a:t>
            </a:r>
          </a:p>
          <a:p>
            <a:endParaRPr lang="en-US" baseline="0" dirty="0"/>
          </a:p>
          <a:p>
            <a:endParaRPr lang="en-US" dirty="0"/>
          </a:p>
          <a:p>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75E326-1880-4C11-8F70-A5E6C5949A4A}" type="slidenum">
              <a:rPr lang="en-US"/>
              <a:pPr/>
              <a:t>28</a:t>
            </a:fld>
            <a:endParaRPr lang="en-US"/>
          </a:p>
        </p:txBody>
      </p:sp>
      <p:sp>
        <p:nvSpPr>
          <p:cNvPr id="581634" name="Rectangle 2"/>
          <p:cNvSpPr>
            <a:spLocks noGrp="1" noRot="1" noChangeAspect="1" noChangeArrowheads="1" noTextEdit="1"/>
          </p:cNvSpPr>
          <p:nvPr>
            <p:ph type="sldImg"/>
          </p:nvPr>
        </p:nvSpPr>
        <p:spPr>
          <a:ln/>
        </p:spPr>
      </p:sp>
      <p:sp>
        <p:nvSpPr>
          <p:cNvPr id="5816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75E326-1880-4C11-8F70-A5E6C5949A4A}" type="slidenum">
              <a:rPr lang="en-US"/>
              <a:pPr/>
              <a:t>29</a:t>
            </a:fld>
            <a:endParaRPr lang="en-US"/>
          </a:p>
        </p:txBody>
      </p:sp>
      <p:sp>
        <p:nvSpPr>
          <p:cNvPr id="581634" name="Rectangle 2"/>
          <p:cNvSpPr>
            <a:spLocks noGrp="1" noRot="1" noChangeAspect="1" noChangeArrowheads="1" noTextEdit="1"/>
          </p:cNvSpPr>
          <p:nvPr>
            <p:ph type="sldImg"/>
          </p:nvPr>
        </p:nvSpPr>
        <p:spPr>
          <a:ln/>
        </p:spPr>
      </p:sp>
      <p:sp>
        <p:nvSpPr>
          <p:cNvPr id="5816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235049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5C2A14-D754-4594-A2D6-E0B6A443473D}" type="slidenum">
              <a:rPr lang="en-US"/>
              <a:pPr/>
              <a:t>30</a:t>
            </a:fld>
            <a:endParaRPr lang="en-US"/>
          </a:p>
        </p:txBody>
      </p:sp>
      <p:sp>
        <p:nvSpPr>
          <p:cNvPr id="718850" name="Rectangle 2"/>
          <p:cNvSpPr>
            <a:spLocks noGrp="1" noRot="1" noChangeAspect="1" noChangeArrowheads="1" noTextEdit="1"/>
          </p:cNvSpPr>
          <p:nvPr>
            <p:ph type="sldImg"/>
          </p:nvPr>
        </p:nvSpPr>
        <p:spPr>
          <a:ln/>
        </p:spPr>
      </p:sp>
      <p:sp>
        <p:nvSpPr>
          <p:cNvPr id="718851" name="Rectangle 3"/>
          <p:cNvSpPr>
            <a:spLocks noGrp="1" noChangeArrowheads="1"/>
          </p:cNvSpPr>
          <p:nvPr>
            <p:ph type="body" idx="1"/>
          </p:nvPr>
        </p:nvSpPr>
        <p:spPr/>
        <p:txBody>
          <a:bodyPr/>
          <a:lstStyle/>
          <a:p>
            <a:r>
              <a:rPr lang="en-US" dirty="0"/>
              <a:t>Upper</a:t>
            </a:r>
            <a:r>
              <a:rPr lang="en-US" baseline="0" dirty="0"/>
              <a:t> left: O(n^2*q)</a:t>
            </a:r>
          </a:p>
          <a:p>
            <a:r>
              <a:rPr lang="en-US" baseline="0" dirty="0"/>
              <a:t>Upper right: O(n^2)</a:t>
            </a:r>
          </a:p>
          <a:p>
            <a:r>
              <a:rPr lang="en-US" baseline="0" dirty="0"/>
              <a:t>Lower left: O(n+q^2)</a:t>
            </a:r>
          </a:p>
          <a:p>
            <a:r>
              <a:rPr lang="en-US" baseline="0" dirty="0"/>
              <a:t>Lower right: O(</a:t>
            </a:r>
            <a:r>
              <a:rPr lang="en-US" baseline="0" dirty="0" err="1"/>
              <a:t>n+q</a:t>
            </a:r>
            <a:r>
              <a:rPr lang="en-US" baseline="0" dirty="0"/>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75A957-22FF-4058-8B01-9D4067427FC6}" type="slidenum">
              <a:rPr lang="en-US"/>
              <a:pPr/>
              <a:t>31</a:t>
            </a:fld>
            <a:endParaRPr lang="en-US"/>
          </a:p>
        </p:txBody>
      </p:sp>
      <p:sp>
        <p:nvSpPr>
          <p:cNvPr id="726018" name="Rectangle 2"/>
          <p:cNvSpPr>
            <a:spLocks noGrp="1" noRot="1" noChangeAspect="1" noChangeArrowheads="1" noTextEdit="1"/>
          </p:cNvSpPr>
          <p:nvPr>
            <p:ph type="sldImg"/>
          </p:nvPr>
        </p:nvSpPr>
        <p:spPr>
          <a:xfrm>
            <a:off x="1150938" y="684213"/>
            <a:ext cx="4557712" cy="3417887"/>
          </a:xfrm>
          <a:ln/>
        </p:spPr>
      </p:sp>
      <p:sp>
        <p:nvSpPr>
          <p:cNvPr id="7260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64DAD3-D707-48AE-BD8B-307405B604D8}" type="slidenum">
              <a:rPr lang="en-US"/>
              <a:pPr/>
              <a:t>32</a:t>
            </a:fld>
            <a:endParaRPr lang="en-US"/>
          </a:p>
        </p:txBody>
      </p:sp>
      <p:sp>
        <p:nvSpPr>
          <p:cNvPr id="728066" name="Rectangle 2"/>
          <p:cNvSpPr>
            <a:spLocks noGrp="1" noRot="1" noChangeAspect="1" noChangeArrowheads="1" noTextEdit="1"/>
          </p:cNvSpPr>
          <p:nvPr>
            <p:ph type="sldImg"/>
          </p:nvPr>
        </p:nvSpPr>
        <p:spPr>
          <a:xfrm>
            <a:off x="1150938" y="684213"/>
            <a:ext cx="4557712" cy="3417887"/>
          </a:xfrm>
          <a:ln/>
        </p:spPr>
      </p:sp>
      <p:sp>
        <p:nvSpPr>
          <p:cNvPr id="7280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170D8A-0089-4FD6-BEA7-F2592320CE3E}" type="slidenum">
              <a:rPr lang="en-US"/>
              <a:pPr/>
              <a:t>4</a:t>
            </a:fld>
            <a:endParaRPr lang="en-US"/>
          </a:p>
        </p:txBody>
      </p:sp>
      <p:sp>
        <p:nvSpPr>
          <p:cNvPr id="669698" name="Rectangle 2"/>
          <p:cNvSpPr>
            <a:spLocks noGrp="1" noRot="1" noChangeAspect="1" noChangeArrowheads="1" noTextEdit="1"/>
          </p:cNvSpPr>
          <p:nvPr>
            <p:ph type="sldImg"/>
          </p:nvPr>
        </p:nvSpPr>
        <p:spPr>
          <a:ln/>
        </p:spPr>
      </p:sp>
      <p:sp>
        <p:nvSpPr>
          <p:cNvPr id="6696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4C4D65-B70B-4F73-BBA5-AA8AB6CCA459}" type="slidenum">
              <a:rPr lang="en-US"/>
              <a:pPr/>
              <a:t>33</a:t>
            </a:fld>
            <a:endParaRPr lang="en-US"/>
          </a:p>
        </p:txBody>
      </p:sp>
      <p:sp>
        <p:nvSpPr>
          <p:cNvPr id="716802" name="Rectangle 2"/>
          <p:cNvSpPr>
            <a:spLocks noGrp="1" noRot="1" noChangeAspect="1" noChangeArrowheads="1" noTextEdit="1"/>
          </p:cNvSpPr>
          <p:nvPr>
            <p:ph type="sldImg"/>
          </p:nvPr>
        </p:nvSpPr>
        <p:spPr>
          <a:ln/>
        </p:spPr>
      </p:sp>
      <p:sp>
        <p:nvSpPr>
          <p:cNvPr id="7168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3914AD-2083-4695-9777-0164381C5B54}" type="slidenum">
              <a:rPr lang="en-US"/>
              <a:pPr/>
              <a:t>34</a:t>
            </a:fld>
            <a:endParaRPr lang="en-US"/>
          </a:p>
        </p:txBody>
      </p:sp>
      <p:sp>
        <p:nvSpPr>
          <p:cNvPr id="720898" name="Rectangle 2"/>
          <p:cNvSpPr>
            <a:spLocks noGrp="1" noRot="1" noChangeAspect="1" noChangeArrowheads="1" noTextEdit="1"/>
          </p:cNvSpPr>
          <p:nvPr>
            <p:ph type="sldImg"/>
          </p:nvPr>
        </p:nvSpPr>
        <p:spPr>
          <a:ln/>
        </p:spPr>
      </p:sp>
      <p:sp>
        <p:nvSpPr>
          <p:cNvPr id="7208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371CD9-349F-4642-8790-2EED1866171F}" type="slidenum">
              <a:rPr lang="en-US"/>
              <a:pPr/>
              <a:t>35</a:t>
            </a:fld>
            <a:endParaRPr lang="en-US"/>
          </a:p>
        </p:txBody>
      </p:sp>
      <p:sp>
        <p:nvSpPr>
          <p:cNvPr id="702466" name="Rectangle 2"/>
          <p:cNvSpPr>
            <a:spLocks noGrp="1" noRot="1" noChangeAspect="1" noChangeArrowheads="1" noTextEdit="1"/>
          </p:cNvSpPr>
          <p:nvPr>
            <p:ph type="sldImg"/>
          </p:nvPr>
        </p:nvSpPr>
        <p:spPr>
          <a:ln/>
        </p:spPr>
      </p:sp>
      <p:sp>
        <p:nvSpPr>
          <p:cNvPr id="7024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ECECC9-50D2-49F5-A83B-0851521A6E3D}" type="slidenum">
              <a:rPr lang="en-US"/>
              <a:pPr/>
              <a:t>36</a:t>
            </a:fld>
            <a:endParaRPr lang="en-US"/>
          </a:p>
        </p:txBody>
      </p:sp>
      <p:sp>
        <p:nvSpPr>
          <p:cNvPr id="694274" name="Rectangle 2"/>
          <p:cNvSpPr>
            <a:spLocks noGrp="1" noRot="1" noChangeAspect="1" noChangeArrowheads="1" noTextEdit="1"/>
          </p:cNvSpPr>
          <p:nvPr>
            <p:ph type="sldImg"/>
          </p:nvPr>
        </p:nvSpPr>
        <p:spPr>
          <a:ln/>
        </p:spPr>
      </p:sp>
      <p:sp>
        <p:nvSpPr>
          <p:cNvPr id="6942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ECECC9-50D2-49F5-A83B-0851521A6E3D}" type="slidenum">
              <a:rPr lang="en-US"/>
              <a:pPr/>
              <a:t>37</a:t>
            </a:fld>
            <a:endParaRPr lang="en-US"/>
          </a:p>
        </p:txBody>
      </p:sp>
      <p:sp>
        <p:nvSpPr>
          <p:cNvPr id="694274" name="Rectangle 2"/>
          <p:cNvSpPr>
            <a:spLocks noGrp="1" noRot="1" noChangeAspect="1" noChangeArrowheads="1" noTextEdit="1"/>
          </p:cNvSpPr>
          <p:nvPr>
            <p:ph type="sldImg"/>
          </p:nvPr>
        </p:nvSpPr>
        <p:spPr>
          <a:ln/>
        </p:spPr>
      </p:sp>
      <p:sp>
        <p:nvSpPr>
          <p:cNvPr id="6942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679973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ECECC9-50D2-49F5-A83B-0851521A6E3D}" type="slidenum">
              <a:rPr lang="en-US"/>
              <a:pPr/>
              <a:t>38</a:t>
            </a:fld>
            <a:endParaRPr lang="en-US"/>
          </a:p>
        </p:txBody>
      </p:sp>
      <p:sp>
        <p:nvSpPr>
          <p:cNvPr id="694274" name="Rectangle 2"/>
          <p:cNvSpPr>
            <a:spLocks noGrp="1" noRot="1" noChangeAspect="1" noChangeArrowheads="1" noTextEdit="1"/>
          </p:cNvSpPr>
          <p:nvPr>
            <p:ph type="sldImg"/>
          </p:nvPr>
        </p:nvSpPr>
        <p:spPr>
          <a:ln/>
        </p:spPr>
      </p:sp>
      <p:sp>
        <p:nvSpPr>
          <p:cNvPr id="6942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286744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431486-13A4-4C4D-84AC-589447C51FCD}" type="slidenum">
              <a:rPr lang="en-US"/>
              <a:pPr/>
              <a:t>39</a:t>
            </a:fld>
            <a:endParaRPr lang="en-US"/>
          </a:p>
        </p:txBody>
      </p:sp>
      <p:sp>
        <p:nvSpPr>
          <p:cNvPr id="696322" name="Rectangle 2"/>
          <p:cNvSpPr>
            <a:spLocks noGrp="1" noRot="1" noChangeAspect="1" noChangeArrowheads="1" noTextEdit="1"/>
          </p:cNvSpPr>
          <p:nvPr>
            <p:ph type="sldImg"/>
          </p:nvPr>
        </p:nvSpPr>
        <p:spPr>
          <a:ln/>
        </p:spPr>
      </p:sp>
      <p:sp>
        <p:nvSpPr>
          <p:cNvPr id="6963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41</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379627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FDEB37-68DD-4322-965E-15B1BCF4CF5B}" type="slidenum">
              <a:rPr lang="en-US"/>
              <a:pPr/>
              <a:t>42</a:t>
            </a:fld>
            <a:endParaRPr lang="en-US"/>
          </a:p>
        </p:txBody>
      </p:sp>
      <p:sp>
        <p:nvSpPr>
          <p:cNvPr id="736258" name="Rectangle 2"/>
          <p:cNvSpPr>
            <a:spLocks noGrp="1" noRot="1" noChangeAspect="1" noChangeArrowheads="1" noTextEdit="1"/>
          </p:cNvSpPr>
          <p:nvPr>
            <p:ph type="sldImg"/>
          </p:nvPr>
        </p:nvSpPr>
        <p:spPr>
          <a:ln/>
        </p:spPr>
      </p:sp>
      <p:sp>
        <p:nvSpPr>
          <p:cNvPr id="7362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C3D020-A617-446F-A795-29EEE576EA86}" type="slidenum">
              <a:rPr lang="en-US"/>
              <a:pPr/>
              <a:t>43</a:t>
            </a:fld>
            <a:endParaRPr lang="en-US"/>
          </a:p>
        </p:txBody>
      </p:sp>
      <p:sp>
        <p:nvSpPr>
          <p:cNvPr id="611330" name="Rectangle 2"/>
          <p:cNvSpPr>
            <a:spLocks noGrp="1" noRot="1" noChangeAspect="1" noChangeArrowheads="1" noTextEdit="1"/>
          </p:cNvSpPr>
          <p:nvPr>
            <p:ph type="sldImg"/>
          </p:nvPr>
        </p:nvSpPr>
        <p:spPr>
          <a:ln/>
        </p:spPr>
      </p:sp>
      <p:sp>
        <p:nvSpPr>
          <p:cNvPr id="6113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0BD53E-AEA3-464F-B7E4-254F3D48500B}" type="slidenum">
              <a:rPr lang="en-US"/>
              <a:pPr/>
              <a:t>5</a:t>
            </a:fld>
            <a:endParaRPr lang="en-US"/>
          </a:p>
        </p:txBody>
      </p:sp>
      <p:sp>
        <p:nvSpPr>
          <p:cNvPr id="686082" name="Rectangle 2"/>
          <p:cNvSpPr>
            <a:spLocks noGrp="1" noRot="1" noChangeAspect="1" noChangeArrowheads="1" noTextEdit="1"/>
          </p:cNvSpPr>
          <p:nvPr>
            <p:ph type="sldImg"/>
          </p:nvPr>
        </p:nvSpPr>
        <p:spPr>
          <a:ln/>
        </p:spPr>
      </p:sp>
      <p:sp>
        <p:nvSpPr>
          <p:cNvPr id="6860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6EB973-879F-4136-B6A1-7575EE86D0CB}" type="slidenum">
              <a:rPr lang="en-US"/>
              <a:pPr/>
              <a:t>44</a:t>
            </a:fld>
            <a:endParaRPr lang="en-US"/>
          </a:p>
        </p:txBody>
      </p:sp>
      <p:sp>
        <p:nvSpPr>
          <p:cNvPr id="633858" name="Rectangle 2"/>
          <p:cNvSpPr>
            <a:spLocks noGrp="1" noRot="1" noChangeAspect="1" noChangeArrowheads="1" noTextEdit="1"/>
          </p:cNvSpPr>
          <p:nvPr>
            <p:ph type="sldImg"/>
          </p:nvPr>
        </p:nvSpPr>
        <p:spPr>
          <a:ln/>
        </p:spPr>
      </p:sp>
      <p:sp>
        <p:nvSpPr>
          <p:cNvPr id="6338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0EAF28-FDA7-4E19-915B-97716F2122AD}" type="slidenum">
              <a:rPr lang="en-US"/>
              <a:pPr/>
              <a:t>45</a:t>
            </a:fld>
            <a:endParaRPr lang="en-US"/>
          </a:p>
        </p:txBody>
      </p:sp>
      <p:sp>
        <p:nvSpPr>
          <p:cNvPr id="613378" name="Rectangle 2"/>
          <p:cNvSpPr>
            <a:spLocks noGrp="1" noRot="1" noChangeAspect="1" noChangeArrowheads="1" noTextEdit="1"/>
          </p:cNvSpPr>
          <p:nvPr>
            <p:ph type="sldImg"/>
          </p:nvPr>
        </p:nvSpPr>
        <p:spPr>
          <a:ln/>
        </p:spPr>
      </p:sp>
      <p:sp>
        <p:nvSpPr>
          <p:cNvPr id="6133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D09307-D4C8-493B-A1A2-05A15AFD4068}" type="slidenum">
              <a:rPr lang="en-US"/>
              <a:pPr/>
              <a:t>46</a:t>
            </a:fld>
            <a:endParaRPr lang="en-US"/>
          </a:p>
        </p:txBody>
      </p:sp>
      <p:sp>
        <p:nvSpPr>
          <p:cNvPr id="615426" name="Rectangle 2"/>
          <p:cNvSpPr>
            <a:spLocks noGrp="1" noRot="1" noChangeAspect="1" noChangeArrowheads="1" noTextEdit="1"/>
          </p:cNvSpPr>
          <p:nvPr>
            <p:ph type="sldImg"/>
          </p:nvPr>
        </p:nvSpPr>
        <p:spPr>
          <a:ln/>
        </p:spPr>
      </p:sp>
      <p:sp>
        <p:nvSpPr>
          <p:cNvPr id="6154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76122A-DB2F-4B0B-BE97-DA45627E7CE3}" type="slidenum">
              <a:rPr lang="en-US"/>
              <a:pPr/>
              <a:t>47</a:t>
            </a:fld>
            <a:endParaRPr lang="en-US"/>
          </a:p>
        </p:txBody>
      </p:sp>
      <p:sp>
        <p:nvSpPr>
          <p:cNvPr id="631810" name="Rectangle 2"/>
          <p:cNvSpPr>
            <a:spLocks noGrp="1" noRot="1" noChangeAspect="1" noChangeArrowheads="1" noTextEdit="1"/>
          </p:cNvSpPr>
          <p:nvPr>
            <p:ph type="sldImg"/>
          </p:nvPr>
        </p:nvSpPr>
        <p:spPr>
          <a:ln/>
        </p:spPr>
      </p:sp>
      <p:sp>
        <p:nvSpPr>
          <p:cNvPr id="6318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434342-CD56-42C1-B895-DF7627C2D873}" type="slidenum">
              <a:rPr lang="en-US"/>
              <a:pPr/>
              <a:t>48</a:t>
            </a:fld>
            <a:endParaRPr lang="en-US"/>
          </a:p>
        </p:txBody>
      </p:sp>
      <p:sp>
        <p:nvSpPr>
          <p:cNvPr id="585730" name="Rectangle 2"/>
          <p:cNvSpPr>
            <a:spLocks noGrp="1" noRot="1" noChangeAspect="1" noChangeArrowheads="1" noTextEdit="1"/>
          </p:cNvSpPr>
          <p:nvPr>
            <p:ph type="sldImg"/>
          </p:nvPr>
        </p:nvSpPr>
        <p:spPr>
          <a:ln/>
        </p:spPr>
      </p:sp>
      <p:sp>
        <p:nvSpPr>
          <p:cNvPr id="585731" name="Rectangle 3"/>
          <p:cNvSpPr>
            <a:spLocks noGrp="1" noChangeArrowheads="1"/>
          </p:cNvSpPr>
          <p:nvPr>
            <p:ph type="body" idx="1"/>
          </p:nvPr>
        </p:nvSpPr>
        <p:spPr/>
        <p:txBody>
          <a:bodyPr/>
          <a:lstStyle/>
          <a:p>
            <a:r>
              <a:rPr lang="en-US" dirty="0"/>
              <a:t>Yes –</a:t>
            </a:r>
            <a:r>
              <a:rPr lang="en-US" baseline="0" dirty="0"/>
              <a:t> selection sort can be adopted to work with linked lists because it operates on successive items, which are easy to access in linked lists (not randomly selected items somewhere in the middle)</a:t>
            </a:r>
          </a:p>
          <a:p>
            <a:r>
              <a:rPr lang="en-US" baseline="0" dirty="0"/>
              <a:t>No! Selection sort is NOT a stable sort</a:t>
            </a:r>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434342-CD56-42C1-B895-DF7627C2D873}" type="slidenum">
              <a:rPr lang="en-US"/>
              <a:pPr/>
              <a:t>50</a:t>
            </a:fld>
            <a:endParaRPr lang="en-US"/>
          </a:p>
        </p:txBody>
      </p:sp>
      <p:sp>
        <p:nvSpPr>
          <p:cNvPr id="585730" name="Rectangle 2"/>
          <p:cNvSpPr>
            <a:spLocks noGrp="1" noRot="1" noChangeAspect="1" noChangeArrowheads="1" noTextEdit="1"/>
          </p:cNvSpPr>
          <p:nvPr>
            <p:ph type="sldImg"/>
          </p:nvPr>
        </p:nvSpPr>
        <p:spPr>
          <a:ln/>
        </p:spPr>
      </p:sp>
      <p:sp>
        <p:nvSpPr>
          <p:cNvPr id="585731" name="Rectangle 3"/>
          <p:cNvSpPr>
            <a:spLocks noGrp="1" noChangeArrowheads="1"/>
          </p:cNvSpPr>
          <p:nvPr>
            <p:ph type="body" idx="1"/>
          </p:nvPr>
        </p:nvSpPr>
        <p:spPr/>
        <p:txBody>
          <a:bodyPr/>
          <a:lstStyle/>
          <a:p>
            <a:r>
              <a:rPr lang="en-US" dirty="0"/>
              <a:t>Yes –</a:t>
            </a:r>
            <a:r>
              <a:rPr lang="en-US" baseline="0" dirty="0"/>
              <a:t> selection sort can be adopted to work with linked lists because it operates on successive items, which are easy to access in linked lists (not randomly selected items somewhere in the middle)</a:t>
            </a:r>
          </a:p>
          <a:p>
            <a:r>
              <a:rPr lang="en-US" baseline="0" dirty="0"/>
              <a:t>No – selection sort is NOT a stable sort</a:t>
            </a:r>
            <a:endParaRPr lang="en-US" dirty="0"/>
          </a:p>
          <a:p>
            <a:r>
              <a:rPr lang="en-US" dirty="0"/>
              <a:t>Just about the only</a:t>
            </a:r>
            <a:r>
              <a:rPr lang="en-US" baseline="0" dirty="0"/>
              <a:t> time you’ll see selection sort is in CS32 or in a job interview. it’s too slow to be used for most real-world problems.</a:t>
            </a:r>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8C52E7-FEC4-46B4-8DAD-E2CEE40D2256}" type="slidenum">
              <a:rPr lang="en-US"/>
              <a:pPr/>
              <a:t>51</a:t>
            </a:fld>
            <a:endParaRPr lang="en-US"/>
          </a:p>
        </p:txBody>
      </p:sp>
      <p:sp>
        <p:nvSpPr>
          <p:cNvPr id="730114" name="Rectangle 2"/>
          <p:cNvSpPr>
            <a:spLocks noGrp="1" noRot="1" noChangeAspect="1" noChangeArrowheads="1" noTextEdit="1"/>
          </p:cNvSpPr>
          <p:nvPr>
            <p:ph type="sldImg"/>
          </p:nvPr>
        </p:nvSpPr>
        <p:spPr>
          <a:ln/>
        </p:spPr>
      </p:sp>
      <p:sp>
        <p:nvSpPr>
          <p:cNvPr id="730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D95C93-C798-460D-B8A1-6E3318CD4CE1}" type="slidenum">
              <a:rPr lang="en-US"/>
              <a:pPr/>
              <a:t>52</a:t>
            </a:fld>
            <a:endParaRPr lang="en-US"/>
          </a:p>
        </p:txBody>
      </p:sp>
      <p:sp>
        <p:nvSpPr>
          <p:cNvPr id="617474" name="Rectangle 2"/>
          <p:cNvSpPr>
            <a:spLocks noGrp="1" noRot="1" noChangeAspect="1" noChangeArrowheads="1" noTextEdit="1"/>
          </p:cNvSpPr>
          <p:nvPr>
            <p:ph type="sldImg"/>
          </p:nvPr>
        </p:nvSpPr>
        <p:spPr>
          <a:ln/>
        </p:spPr>
      </p:sp>
      <p:sp>
        <p:nvSpPr>
          <p:cNvPr id="6174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8D4BF8-8A88-4BB7-953B-7957484E8BD2}" type="slidenum">
              <a:rPr lang="en-US"/>
              <a:pPr/>
              <a:t>53</a:t>
            </a:fld>
            <a:endParaRPr lang="en-US"/>
          </a:p>
        </p:txBody>
      </p:sp>
      <p:sp>
        <p:nvSpPr>
          <p:cNvPr id="619522" name="Rectangle 2"/>
          <p:cNvSpPr>
            <a:spLocks noGrp="1" noRot="1" noChangeAspect="1" noChangeArrowheads="1" noTextEdit="1"/>
          </p:cNvSpPr>
          <p:nvPr>
            <p:ph type="sldImg"/>
          </p:nvPr>
        </p:nvSpPr>
        <p:spPr>
          <a:ln/>
        </p:spPr>
      </p:sp>
      <p:sp>
        <p:nvSpPr>
          <p:cNvPr id="6195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8E4564-7B54-4FA2-B7A9-9F50E38E4177}" type="slidenum">
              <a:rPr lang="en-US"/>
              <a:pPr/>
              <a:t>54</a:t>
            </a:fld>
            <a:endParaRPr lang="en-US"/>
          </a:p>
        </p:txBody>
      </p:sp>
      <p:sp>
        <p:nvSpPr>
          <p:cNvPr id="623618" name="Rectangle 2"/>
          <p:cNvSpPr>
            <a:spLocks noGrp="1" noRot="1" noChangeAspect="1" noChangeArrowheads="1" noTextEdit="1"/>
          </p:cNvSpPr>
          <p:nvPr>
            <p:ph type="sldImg"/>
          </p:nvPr>
        </p:nvSpPr>
        <p:spPr>
          <a:ln/>
        </p:spPr>
      </p:sp>
      <p:sp>
        <p:nvSpPr>
          <p:cNvPr id="6236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A1F2E6-C0EF-4E0B-B269-EE1201661655}" type="slidenum">
              <a:rPr lang="en-US"/>
              <a:pPr/>
              <a:t>6</a:t>
            </a:fld>
            <a:endParaRPr lang="en-US"/>
          </a:p>
        </p:txBody>
      </p:sp>
      <p:sp>
        <p:nvSpPr>
          <p:cNvPr id="534530" name="Rectangle 2"/>
          <p:cNvSpPr>
            <a:spLocks noGrp="1" noRot="1" noChangeAspect="1" noChangeArrowheads="1" noTextEdit="1"/>
          </p:cNvSpPr>
          <p:nvPr>
            <p:ph type="sldImg"/>
          </p:nvPr>
        </p:nvSpPr>
        <p:spPr>
          <a:ln/>
        </p:spPr>
      </p:sp>
      <p:sp>
        <p:nvSpPr>
          <p:cNvPr id="5345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6162C9-CF8D-422D-A99C-4D25DC484B86}" type="slidenum">
              <a:rPr lang="en-US"/>
              <a:pPr/>
              <a:t>55</a:t>
            </a:fld>
            <a:endParaRPr lang="en-US"/>
          </a:p>
        </p:txBody>
      </p:sp>
      <p:sp>
        <p:nvSpPr>
          <p:cNvPr id="625666" name="Rectangle 2"/>
          <p:cNvSpPr>
            <a:spLocks noGrp="1" noRot="1" noChangeAspect="1" noChangeArrowheads="1" noTextEdit="1"/>
          </p:cNvSpPr>
          <p:nvPr>
            <p:ph type="sldImg"/>
          </p:nvPr>
        </p:nvSpPr>
        <p:spPr>
          <a:ln/>
        </p:spPr>
      </p:sp>
      <p:sp>
        <p:nvSpPr>
          <p:cNvPr id="6256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7A0DE9-7D95-434A-BE97-FFE13A8A826B}" type="slidenum">
              <a:rPr lang="en-US"/>
              <a:pPr/>
              <a:t>56</a:t>
            </a:fld>
            <a:endParaRPr lang="en-US"/>
          </a:p>
        </p:txBody>
      </p:sp>
      <p:sp>
        <p:nvSpPr>
          <p:cNvPr id="629762" name="Rectangle 2"/>
          <p:cNvSpPr>
            <a:spLocks noGrp="1" noRot="1" noChangeAspect="1" noChangeArrowheads="1" noTextEdit="1"/>
          </p:cNvSpPr>
          <p:nvPr>
            <p:ph type="sldImg"/>
          </p:nvPr>
        </p:nvSpPr>
        <p:spPr>
          <a:ln/>
        </p:spPr>
      </p:sp>
      <p:sp>
        <p:nvSpPr>
          <p:cNvPr id="6297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940D58-4B03-4493-A638-B57AE05FA46D}" type="slidenum">
              <a:rPr lang="en-US"/>
              <a:pPr/>
              <a:t>57</a:t>
            </a:fld>
            <a:endParaRPr lang="en-US"/>
          </a:p>
        </p:txBody>
      </p:sp>
      <p:sp>
        <p:nvSpPr>
          <p:cNvPr id="637954" name="Rectangle 2"/>
          <p:cNvSpPr>
            <a:spLocks noGrp="1" noRot="1" noChangeAspect="1" noChangeArrowheads="1" noTextEdit="1"/>
          </p:cNvSpPr>
          <p:nvPr>
            <p:ph type="sldImg"/>
          </p:nvPr>
        </p:nvSpPr>
        <p:spPr>
          <a:ln/>
        </p:spPr>
      </p:sp>
      <p:sp>
        <p:nvSpPr>
          <p:cNvPr id="6379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E5C1D3-1761-4E4E-AAEE-1FC4A43BDF39}" type="slidenum">
              <a:rPr lang="en-US"/>
              <a:pPr/>
              <a:t>58</a:t>
            </a:fld>
            <a:endParaRPr lang="en-US"/>
          </a:p>
        </p:txBody>
      </p:sp>
      <p:sp>
        <p:nvSpPr>
          <p:cNvPr id="640002" name="Rectangle 2"/>
          <p:cNvSpPr>
            <a:spLocks noGrp="1" noRot="1" noChangeAspect="1" noChangeArrowheads="1" noTextEdit="1"/>
          </p:cNvSpPr>
          <p:nvPr>
            <p:ph type="sldImg"/>
          </p:nvPr>
        </p:nvSpPr>
        <p:spPr>
          <a:ln/>
        </p:spPr>
      </p:sp>
      <p:sp>
        <p:nvSpPr>
          <p:cNvPr id="6400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FD6B62-497F-4EB5-BF2A-A39481D04C29}" type="slidenum">
              <a:rPr lang="en-US"/>
              <a:pPr/>
              <a:t>59</a:t>
            </a:fld>
            <a:endParaRPr lang="en-US"/>
          </a:p>
        </p:txBody>
      </p:sp>
      <p:sp>
        <p:nvSpPr>
          <p:cNvPr id="642050" name="Rectangle 2"/>
          <p:cNvSpPr>
            <a:spLocks noGrp="1" noRot="1" noChangeAspect="1" noChangeArrowheads="1" noTextEdit="1"/>
          </p:cNvSpPr>
          <p:nvPr>
            <p:ph type="sldImg"/>
          </p:nvPr>
        </p:nvSpPr>
        <p:spPr>
          <a:ln/>
        </p:spPr>
      </p:sp>
      <p:sp>
        <p:nvSpPr>
          <p:cNvPr id="6420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5CDE51-7EDD-4300-BB8C-3E160C3F6005}" type="slidenum">
              <a:rPr lang="en-US"/>
              <a:pPr/>
              <a:t>60</a:t>
            </a:fld>
            <a:endParaRPr lang="en-US"/>
          </a:p>
        </p:txBody>
      </p:sp>
      <p:sp>
        <p:nvSpPr>
          <p:cNvPr id="644098" name="Rectangle 2"/>
          <p:cNvSpPr>
            <a:spLocks noGrp="1" noRot="1" noChangeAspect="1" noChangeArrowheads="1" noTextEdit="1"/>
          </p:cNvSpPr>
          <p:nvPr>
            <p:ph type="sldImg"/>
          </p:nvPr>
        </p:nvSpPr>
        <p:spPr>
          <a:ln/>
        </p:spPr>
      </p:sp>
      <p:sp>
        <p:nvSpPr>
          <p:cNvPr id="6440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79A3B8-861B-42E6-BB0F-4C6E29FA1A4E}" type="slidenum">
              <a:rPr lang="en-US"/>
              <a:pPr/>
              <a:t>61</a:t>
            </a:fld>
            <a:endParaRPr lang="en-US"/>
          </a:p>
        </p:txBody>
      </p:sp>
      <p:sp>
        <p:nvSpPr>
          <p:cNvPr id="591874" name="Rectangle 2"/>
          <p:cNvSpPr>
            <a:spLocks noGrp="1" noRot="1" noChangeAspect="1" noChangeArrowheads="1" noTextEdit="1"/>
          </p:cNvSpPr>
          <p:nvPr>
            <p:ph type="sldImg"/>
          </p:nvPr>
        </p:nvSpPr>
        <p:spPr>
          <a:ln/>
        </p:spPr>
      </p:sp>
      <p:sp>
        <p:nvSpPr>
          <p:cNvPr id="591875" name="Rectangle 3"/>
          <p:cNvSpPr>
            <a:spLocks noGrp="1" noChangeArrowheads="1"/>
          </p:cNvSpPr>
          <p:nvPr>
            <p:ph type="body" idx="1"/>
          </p:nvPr>
        </p:nvSpPr>
        <p:spPr/>
        <p:txBody>
          <a:bodyPr/>
          <a:lstStyle/>
          <a:p>
            <a:r>
              <a:rPr lang="en-US" dirty="0"/>
              <a:t>Yes –</a:t>
            </a:r>
            <a:r>
              <a:rPr lang="en-US" baseline="0" dirty="0"/>
              <a:t> insertion sort can be adopted to work with linked lists that have “previous pointers” which enable it to move backward when performing shifting/insertion.  </a:t>
            </a:r>
          </a:p>
          <a:p>
            <a:r>
              <a:rPr lang="en-US" baseline="0" dirty="0"/>
              <a:t>Yes – insertion sort is a stable sort</a:t>
            </a:r>
            <a:endParaRPr lang="en-US" dirty="0"/>
          </a:p>
          <a:p>
            <a:r>
              <a:rPr lang="en-US" dirty="0"/>
              <a:t>Just about the only</a:t>
            </a:r>
            <a:r>
              <a:rPr lang="en-US" baseline="0" dirty="0"/>
              <a:t> time you’ll see insertion sort is in CS32 or in a job interview. it’s too slow to be used for most real-world problems.</a:t>
            </a:r>
            <a:endParaRPr lang="en-US" dirty="0"/>
          </a:p>
          <a:p>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0FF234-9BD8-4F31-BCEE-A28EA8CF27DC}" type="slidenum">
              <a:rPr lang="en-US"/>
              <a:pPr/>
              <a:t>62</a:t>
            </a:fld>
            <a:endParaRPr lang="en-US"/>
          </a:p>
        </p:txBody>
      </p:sp>
      <p:sp>
        <p:nvSpPr>
          <p:cNvPr id="732162" name="Rectangle 2"/>
          <p:cNvSpPr>
            <a:spLocks noGrp="1" noRot="1" noChangeAspect="1" noChangeArrowheads="1" noTextEdit="1"/>
          </p:cNvSpPr>
          <p:nvPr>
            <p:ph type="sldImg"/>
          </p:nvPr>
        </p:nvSpPr>
        <p:spPr>
          <a:ln/>
        </p:spPr>
      </p:sp>
      <p:sp>
        <p:nvSpPr>
          <p:cNvPr id="7321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FE730A-A67A-4978-952C-0486F27F1983}" type="slidenum">
              <a:rPr lang="en-US"/>
              <a:pPr/>
              <a:t>63</a:t>
            </a:fld>
            <a:endParaRPr lang="en-US"/>
          </a:p>
        </p:txBody>
      </p:sp>
      <p:sp>
        <p:nvSpPr>
          <p:cNvPr id="646146" name="Rectangle 2"/>
          <p:cNvSpPr>
            <a:spLocks noGrp="1" noRot="1" noChangeAspect="1" noChangeArrowheads="1" noTextEdit="1"/>
          </p:cNvSpPr>
          <p:nvPr>
            <p:ph type="sldImg"/>
          </p:nvPr>
        </p:nvSpPr>
        <p:spPr>
          <a:ln/>
        </p:spPr>
      </p:sp>
      <p:sp>
        <p:nvSpPr>
          <p:cNvPr id="6461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784325-1E3E-4897-8C93-3B1EA0AE2E98}" type="slidenum">
              <a:rPr lang="en-US"/>
              <a:pPr/>
              <a:t>64</a:t>
            </a:fld>
            <a:endParaRPr lang="en-US"/>
          </a:p>
        </p:txBody>
      </p:sp>
      <p:sp>
        <p:nvSpPr>
          <p:cNvPr id="650242" name="Rectangle 2"/>
          <p:cNvSpPr>
            <a:spLocks noGrp="1" noRot="1" noChangeAspect="1" noChangeArrowheads="1" noTextEdit="1"/>
          </p:cNvSpPr>
          <p:nvPr>
            <p:ph type="sldImg"/>
          </p:nvPr>
        </p:nvSpPr>
        <p:spPr>
          <a:ln/>
        </p:spPr>
      </p:sp>
      <p:sp>
        <p:nvSpPr>
          <p:cNvPr id="650243" name="Rectangle 3"/>
          <p:cNvSpPr>
            <a:spLocks noGrp="1" noChangeArrowheads="1"/>
          </p:cNvSpPr>
          <p:nvPr>
            <p:ph type="body" idx="1"/>
          </p:nvPr>
        </p:nvSpPr>
        <p:spPr/>
        <p:txBody>
          <a:bodyPr/>
          <a:lstStyle/>
          <a:p>
            <a:r>
              <a:rPr lang="en-US"/>
              <a:t>Lindsey Lohan (sleeping in car) 3 times</a:t>
            </a:r>
          </a:p>
          <a:p>
            <a:r>
              <a:rPr lang="en-US"/>
              <a:t>Hasslhoff 4 times</a:t>
            </a:r>
          </a:p>
          <a:p>
            <a:r>
              <a:rPr lang="en-US"/>
              <a:t>Britney Spears (sunglasses) 2 times</a:t>
            </a:r>
          </a:p>
          <a:p>
            <a:r>
              <a:rPr lang="en-US"/>
              <a:t>Robert Downey 5 times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45F382-A4C5-4B23-9653-AECF83CCA305}" type="slidenum">
              <a:rPr lang="en-US"/>
              <a:pPr/>
              <a:t>7</a:t>
            </a:fld>
            <a:endParaRPr lang="en-US"/>
          </a:p>
        </p:txBody>
      </p:sp>
      <p:sp>
        <p:nvSpPr>
          <p:cNvPr id="673794" name="Rectangle 2"/>
          <p:cNvSpPr>
            <a:spLocks noGrp="1" noRot="1" noChangeAspect="1" noChangeArrowheads="1" noTextEdit="1"/>
          </p:cNvSpPr>
          <p:nvPr>
            <p:ph type="sldImg"/>
          </p:nvPr>
        </p:nvSpPr>
        <p:spPr>
          <a:ln/>
        </p:spPr>
      </p:sp>
      <p:sp>
        <p:nvSpPr>
          <p:cNvPr id="6737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911FDD9-1D20-4AAA-A97E-EB11EF17B8D9}" type="slidenum">
              <a:rPr lang="en-US"/>
              <a:pPr/>
              <a:t>65</a:t>
            </a:fld>
            <a:endParaRPr lang="en-US"/>
          </a:p>
        </p:txBody>
      </p:sp>
      <p:sp>
        <p:nvSpPr>
          <p:cNvPr id="652290" name="Rectangle 2"/>
          <p:cNvSpPr>
            <a:spLocks noGrp="1" noRot="1" noChangeAspect="1" noChangeArrowheads="1" noTextEdit="1"/>
          </p:cNvSpPr>
          <p:nvPr>
            <p:ph type="sldImg"/>
          </p:nvPr>
        </p:nvSpPr>
        <p:spPr>
          <a:ln/>
        </p:spPr>
      </p:sp>
      <p:sp>
        <p:nvSpPr>
          <p:cNvPr id="652291" name="Rectangle 3"/>
          <p:cNvSpPr>
            <a:spLocks noGrp="1" noChangeArrowheads="1"/>
          </p:cNvSpPr>
          <p:nvPr>
            <p:ph type="body" idx="1"/>
          </p:nvPr>
        </p:nvSpPr>
        <p:spPr/>
        <p:txBody>
          <a:bodyPr/>
          <a:lstStyle/>
          <a:p>
            <a:r>
              <a:rPr lang="en-US"/>
              <a:t>Lindsey Lohan (sleeping in car) 3 times</a:t>
            </a:r>
          </a:p>
          <a:p>
            <a:r>
              <a:rPr lang="en-US"/>
              <a:t>Hasslhoff 4 times</a:t>
            </a:r>
          </a:p>
          <a:p>
            <a:r>
              <a:rPr lang="en-US"/>
              <a:t>Britney Spears (sunglasses) 2 times</a:t>
            </a:r>
          </a:p>
          <a:p>
            <a:r>
              <a:rPr lang="en-US"/>
              <a:t>Robert Downey 5 times</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E0CC1F-F4DB-4855-B3C0-A11E6FE5267E}" type="slidenum">
              <a:rPr lang="en-US"/>
              <a:pPr/>
              <a:t>66</a:t>
            </a:fld>
            <a:endParaRPr lang="en-US"/>
          </a:p>
        </p:txBody>
      </p:sp>
      <p:sp>
        <p:nvSpPr>
          <p:cNvPr id="654338" name="Rectangle 2"/>
          <p:cNvSpPr>
            <a:spLocks noGrp="1" noRot="1" noChangeAspect="1" noChangeArrowheads="1" noTextEdit="1"/>
          </p:cNvSpPr>
          <p:nvPr>
            <p:ph type="sldImg"/>
          </p:nvPr>
        </p:nvSpPr>
        <p:spPr>
          <a:ln/>
        </p:spPr>
      </p:sp>
      <p:sp>
        <p:nvSpPr>
          <p:cNvPr id="654339" name="Rectangle 3"/>
          <p:cNvSpPr>
            <a:spLocks noGrp="1" noChangeArrowheads="1"/>
          </p:cNvSpPr>
          <p:nvPr>
            <p:ph type="body" idx="1"/>
          </p:nvPr>
        </p:nvSpPr>
        <p:spPr/>
        <p:txBody>
          <a:bodyPr/>
          <a:lstStyle/>
          <a:p>
            <a:r>
              <a:rPr lang="en-US"/>
              <a:t>Lindsey Lohan (sleeping in car) 3 times</a:t>
            </a:r>
          </a:p>
          <a:p>
            <a:r>
              <a:rPr lang="en-US"/>
              <a:t>Hasslhoff 4 times</a:t>
            </a:r>
          </a:p>
          <a:p>
            <a:r>
              <a:rPr lang="en-US"/>
              <a:t>Britney Spears (sunglasses) 2 times</a:t>
            </a:r>
          </a:p>
          <a:p>
            <a:r>
              <a:rPr lang="en-US"/>
              <a:t>Robert Downey 5 times</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524E81-2728-4AC5-B7A6-62A6FED723F7}" type="slidenum">
              <a:rPr lang="en-US"/>
              <a:pPr/>
              <a:t>67</a:t>
            </a:fld>
            <a:endParaRPr lang="en-US"/>
          </a:p>
        </p:txBody>
      </p:sp>
      <p:sp>
        <p:nvSpPr>
          <p:cNvPr id="656386" name="Rectangle 2"/>
          <p:cNvSpPr>
            <a:spLocks noGrp="1" noRot="1" noChangeAspect="1" noChangeArrowheads="1" noTextEdit="1"/>
          </p:cNvSpPr>
          <p:nvPr>
            <p:ph type="sldImg"/>
          </p:nvPr>
        </p:nvSpPr>
        <p:spPr>
          <a:ln/>
        </p:spPr>
      </p:sp>
      <p:sp>
        <p:nvSpPr>
          <p:cNvPr id="656387" name="Rectangle 3"/>
          <p:cNvSpPr>
            <a:spLocks noGrp="1" noChangeArrowheads="1"/>
          </p:cNvSpPr>
          <p:nvPr>
            <p:ph type="body" idx="1"/>
          </p:nvPr>
        </p:nvSpPr>
        <p:spPr/>
        <p:txBody>
          <a:bodyPr/>
          <a:lstStyle/>
          <a:p>
            <a:r>
              <a:rPr lang="en-US"/>
              <a:t>Lindsey Lohan (sleeping in car) 3 times</a:t>
            </a:r>
          </a:p>
          <a:p>
            <a:r>
              <a:rPr lang="en-US"/>
              <a:t>Hasslhoff 4 times</a:t>
            </a:r>
          </a:p>
          <a:p>
            <a:r>
              <a:rPr lang="en-US"/>
              <a:t>Britney Spears (sunglasses) 2 times</a:t>
            </a:r>
          </a:p>
          <a:p>
            <a:r>
              <a:rPr lang="en-US"/>
              <a:t>Robert Downey 5 times</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59A528-F425-4DA2-A93C-55803F37A688}" type="slidenum">
              <a:rPr lang="en-US"/>
              <a:pPr/>
              <a:t>68</a:t>
            </a:fld>
            <a:endParaRPr lang="en-US"/>
          </a:p>
        </p:txBody>
      </p:sp>
      <p:sp>
        <p:nvSpPr>
          <p:cNvPr id="658434" name="Rectangle 2"/>
          <p:cNvSpPr>
            <a:spLocks noGrp="1" noRot="1" noChangeAspect="1" noChangeArrowheads="1" noTextEdit="1"/>
          </p:cNvSpPr>
          <p:nvPr>
            <p:ph type="sldImg"/>
          </p:nvPr>
        </p:nvSpPr>
        <p:spPr>
          <a:ln/>
        </p:spPr>
      </p:sp>
      <p:sp>
        <p:nvSpPr>
          <p:cNvPr id="6584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E5ED5C-730F-451F-8B08-A76C4E7D39C9}" type="slidenum">
              <a:rPr lang="en-US"/>
              <a:pPr/>
              <a:t>69</a:t>
            </a:fld>
            <a:endParaRPr lang="en-US"/>
          </a:p>
        </p:txBody>
      </p:sp>
      <p:sp>
        <p:nvSpPr>
          <p:cNvPr id="607234" name="Rectangle 2"/>
          <p:cNvSpPr>
            <a:spLocks noGrp="1" noRot="1" noChangeAspect="1" noChangeArrowheads="1" noTextEdit="1"/>
          </p:cNvSpPr>
          <p:nvPr>
            <p:ph type="sldImg"/>
          </p:nvPr>
        </p:nvSpPr>
        <p:spPr>
          <a:ln/>
        </p:spPr>
      </p:sp>
      <p:sp>
        <p:nvSpPr>
          <p:cNvPr id="607235" name="Rectangle 3"/>
          <p:cNvSpPr>
            <a:spLocks noGrp="1" noChangeArrowheads="1"/>
          </p:cNvSpPr>
          <p:nvPr>
            <p:ph type="body" idx="1"/>
          </p:nvPr>
        </p:nvSpPr>
        <p:spPr/>
        <p:txBody>
          <a:bodyPr/>
          <a:lstStyle/>
          <a:p>
            <a:r>
              <a:rPr lang="en-US" dirty="0"/>
              <a:t>Yes –</a:t>
            </a:r>
            <a:r>
              <a:rPr lang="en-US" baseline="0" dirty="0"/>
              <a:t> bubble sort can be adopted to work with linked lists because it operates on successive items, which are easy to access in linked lists (not randomly selected items somewhere in the middle)</a:t>
            </a:r>
          </a:p>
          <a:p>
            <a:r>
              <a:rPr lang="en-US" baseline="0" dirty="0"/>
              <a:t>Yes – bubble sort is a stable sort</a:t>
            </a:r>
          </a:p>
          <a:p>
            <a:r>
              <a:rPr lang="en-US" dirty="0"/>
              <a:t>Yes – bubble sort can be</a:t>
            </a:r>
            <a:r>
              <a:rPr lang="en-US" baseline="0" dirty="0"/>
              <a:t> O(n) if the array is already in sorted-order (at least the version I show in my slides, because it checks whether a swap was made or not before doing 2 or more passes); some versions of bubble sort, which always bubble n^2 times obviously are not faster when the array starts in sorted order</a:t>
            </a:r>
            <a:endParaRPr lang="en-US" dirty="0"/>
          </a:p>
          <a:p>
            <a:r>
              <a:rPr lang="en-US" dirty="0"/>
              <a:t>Just about the only</a:t>
            </a:r>
            <a:r>
              <a:rPr lang="en-US" baseline="0" dirty="0"/>
              <a:t> time you’ll see bubble sort is in CS32 or in a job interview. it’s too slow to be used for most real-world problems.</a:t>
            </a:r>
            <a:endParaRPr lang="en-US" dirty="0"/>
          </a:p>
          <a:p>
            <a:endParaRPr lang="en-US" dirty="0"/>
          </a:p>
          <a:p>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6DF36D-BD9B-46C9-9EA0-85545BBDC8A6}" type="slidenum">
              <a:rPr lang="en-US"/>
              <a:pPr/>
              <a:t>70</a:t>
            </a:fld>
            <a:endParaRPr lang="en-US"/>
          </a:p>
        </p:txBody>
      </p:sp>
      <p:sp>
        <p:nvSpPr>
          <p:cNvPr id="734210" name="Rectangle 2"/>
          <p:cNvSpPr>
            <a:spLocks noGrp="1" noRot="1" noChangeAspect="1" noChangeArrowheads="1" noTextEdit="1"/>
          </p:cNvSpPr>
          <p:nvPr>
            <p:ph type="sldImg"/>
          </p:nvPr>
        </p:nvSpPr>
        <p:spPr>
          <a:ln/>
        </p:spPr>
      </p:sp>
      <p:sp>
        <p:nvSpPr>
          <p:cNvPr id="7342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C40133-C61F-4272-9FA0-57589B5160FC}" type="slidenum">
              <a:rPr lang="en-US"/>
              <a:pPr/>
              <a:t>71</a:t>
            </a:fld>
            <a:endParaRPr lang="en-US"/>
          </a:p>
        </p:txBody>
      </p:sp>
      <p:sp>
        <p:nvSpPr>
          <p:cNvPr id="690178" name="Rectangle 2"/>
          <p:cNvSpPr>
            <a:spLocks noGrp="1" noRot="1" noChangeAspect="1" noChangeArrowheads="1" noTextEdit="1"/>
          </p:cNvSpPr>
          <p:nvPr>
            <p:ph type="sldImg"/>
          </p:nvPr>
        </p:nvSpPr>
        <p:spPr>
          <a:ln/>
        </p:spPr>
      </p:sp>
      <p:sp>
        <p:nvSpPr>
          <p:cNvPr id="6901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2A3FC2-3A3F-45C7-8840-CD9ED397B77B}" type="slidenum">
              <a:rPr lang="en-US"/>
              <a:pPr/>
              <a:t>73</a:t>
            </a:fld>
            <a:endParaRPr lang="en-US"/>
          </a:p>
        </p:txBody>
      </p:sp>
      <p:sp>
        <p:nvSpPr>
          <p:cNvPr id="558082" name="Rectangle 2"/>
          <p:cNvSpPr>
            <a:spLocks noGrp="1" noRot="1" noChangeAspect="1" noChangeArrowheads="1" noTextEdit="1"/>
          </p:cNvSpPr>
          <p:nvPr>
            <p:ph type="sldImg"/>
          </p:nvPr>
        </p:nvSpPr>
        <p:spPr>
          <a:ln/>
        </p:spPr>
      </p:sp>
      <p:sp>
        <p:nvSpPr>
          <p:cNvPr id="5580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40A794-FE49-45FD-80FD-01299B3E4130}" type="slidenum">
              <a:rPr lang="en-US"/>
              <a:pPr/>
              <a:t>74</a:t>
            </a:fld>
            <a:endParaRPr lang="en-US"/>
          </a:p>
        </p:txBody>
      </p:sp>
      <p:sp>
        <p:nvSpPr>
          <p:cNvPr id="559106" name="Rectangle 2"/>
          <p:cNvSpPr>
            <a:spLocks noGrp="1" noRot="1" noChangeAspect="1" noChangeArrowheads="1" noTextEdit="1"/>
          </p:cNvSpPr>
          <p:nvPr>
            <p:ph type="sldImg"/>
          </p:nvPr>
        </p:nvSpPr>
        <p:spPr>
          <a:ln/>
        </p:spPr>
      </p:sp>
      <p:sp>
        <p:nvSpPr>
          <p:cNvPr id="5591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109862-7CF9-470D-A886-62ED6B833BA6}" type="slidenum">
              <a:rPr lang="en-US"/>
              <a:pPr/>
              <a:t>75</a:t>
            </a:fld>
            <a:endParaRPr lang="en-US"/>
          </a:p>
        </p:txBody>
      </p:sp>
      <p:sp>
        <p:nvSpPr>
          <p:cNvPr id="664578" name="Rectangle 2"/>
          <p:cNvSpPr>
            <a:spLocks noGrp="1" noRot="1" noChangeAspect="1" noChangeArrowheads="1" noTextEdit="1"/>
          </p:cNvSpPr>
          <p:nvPr>
            <p:ph type="sldImg"/>
          </p:nvPr>
        </p:nvSpPr>
        <p:spPr>
          <a:ln/>
        </p:spPr>
      </p:sp>
      <p:sp>
        <p:nvSpPr>
          <p:cNvPr id="664579" name="Rectangle 3"/>
          <p:cNvSpPr>
            <a:spLocks noGrp="1" noChangeArrowheads="1"/>
          </p:cNvSpPr>
          <p:nvPr>
            <p:ph type="body" idx="1"/>
          </p:nvPr>
        </p:nvSpPr>
        <p:spPr/>
        <p:txBody>
          <a:bodyPr/>
          <a:lstStyle/>
          <a:p>
            <a:r>
              <a:rPr lang="en-US"/>
              <a:t>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F5E78B-AFE2-4E36-A44D-67DE8F2E7198}" type="slidenum">
              <a:rPr lang="en-US"/>
              <a:pPr/>
              <a:t>8</a:t>
            </a:fld>
            <a:endParaRPr lang="en-US"/>
          </a:p>
        </p:txBody>
      </p:sp>
      <p:sp>
        <p:nvSpPr>
          <p:cNvPr id="675842" name="Rectangle 2"/>
          <p:cNvSpPr>
            <a:spLocks noGrp="1" noRot="1" noChangeAspect="1" noChangeArrowheads="1" noTextEdit="1"/>
          </p:cNvSpPr>
          <p:nvPr>
            <p:ph type="sldImg"/>
          </p:nvPr>
        </p:nvSpPr>
        <p:spPr>
          <a:ln/>
        </p:spPr>
      </p:sp>
      <p:sp>
        <p:nvSpPr>
          <p:cNvPr id="6758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040A7D-ACEF-45BA-9074-35A40328D02C}" type="slidenum">
              <a:rPr lang="en-US"/>
              <a:pPr/>
              <a:t>76</a:t>
            </a:fld>
            <a:endParaRPr lang="en-US"/>
          </a:p>
        </p:txBody>
      </p:sp>
      <p:sp>
        <p:nvSpPr>
          <p:cNvPr id="666626" name="Rectangle 2"/>
          <p:cNvSpPr>
            <a:spLocks noGrp="1" noRot="1" noChangeAspect="1" noChangeArrowheads="1" noTextEdit="1"/>
          </p:cNvSpPr>
          <p:nvPr>
            <p:ph type="sldImg"/>
          </p:nvPr>
        </p:nvSpPr>
        <p:spPr>
          <a:ln/>
        </p:spPr>
      </p:sp>
      <p:sp>
        <p:nvSpPr>
          <p:cNvPr id="6666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411C7A-2330-49F1-B2BE-57670C8B92B0}" type="slidenum">
              <a:rPr lang="en-US"/>
              <a:pPr/>
              <a:t>77</a:t>
            </a:fld>
            <a:endParaRPr lang="en-US"/>
          </a:p>
        </p:txBody>
      </p:sp>
      <p:sp>
        <p:nvSpPr>
          <p:cNvPr id="560130" name="Rectangle 2"/>
          <p:cNvSpPr>
            <a:spLocks noGrp="1" noRot="1" noChangeAspect="1" noChangeArrowheads="1" noTextEdit="1"/>
          </p:cNvSpPr>
          <p:nvPr>
            <p:ph type="sldImg"/>
          </p:nvPr>
        </p:nvSpPr>
        <p:spPr>
          <a:ln/>
        </p:spPr>
      </p:sp>
      <p:sp>
        <p:nvSpPr>
          <p:cNvPr id="5601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 - Shell sort can be applied to items</a:t>
            </a:r>
            <a:r>
              <a:rPr lang="en-US" baseline="0" dirty="0"/>
              <a:t> within a linked list by using two pointers, one pointing to the start node of the list, the other to a node that’s H nodes forward.</a:t>
            </a:r>
          </a:p>
          <a:p>
            <a:endParaRPr lang="en-US" baseline="0" dirty="0"/>
          </a:p>
          <a:p>
            <a:r>
              <a:rPr lang="en-US" baseline="0" dirty="0"/>
              <a:t>Shell sort is not stable because items that are far apart (H items apart) can move far distances jumping earlier in the array than items that have their same value.</a:t>
            </a:r>
          </a:p>
          <a:p>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Big O: </a:t>
            </a:r>
            <a:r>
              <a:rPr lang="en-US" sz="1200" dirty="0"/>
              <a:t>Good question. The worst case is n</a:t>
            </a:r>
            <a:r>
              <a:rPr lang="en-US" sz="1200" baseline="30000" dirty="0"/>
              <a:t>2</a:t>
            </a:r>
            <a:r>
              <a:rPr lang="en-US" sz="1200" dirty="0"/>
              <a:t>, but the average case has not been determined mathematically. Experimental measurements suggest that the average running time is O(n</a:t>
            </a:r>
            <a:r>
              <a:rPr lang="en-US" sz="1200" baseline="30000" dirty="0"/>
              <a:t>1.25</a:t>
            </a:r>
            <a:r>
              <a:rPr lang="en-US" sz="1200" dirty="0"/>
              <a:t>).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p>
          <a:p>
            <a:r>
              <a:rPr lang="en-US" dirty="0"/>
              <a:t>When</a:t>
            </a:r>
            <a:r>
              <a:rPr lang="en-US" baseline="0" dirty="0"/>
              <a:t> might you use it? It’s sometimes used in embedded systems with low memory where quicksort (Which we’ll learn soon) may cause problems (cause shell sort uses a fixed amount of memory whereas quicksort can use up to O(n) memory)</a:t>
            </a:r>
            <a:endParaRPr lang="en-US" dirty="0"/>
          </a:p>
        </p:txBody>
      </p:sp>
      <p:sp>
        <p:nvSpPr>
          <p:cNvPr id="4" name="Slide Number Placeholder 3"/>
          <p:cNvSpPr>
            <a:spLocks noGrp="1"/>
          </p:cNvSpPr>
          <p:nvPr>
            <p:ph type="sldNum" sz="quarter" idx="10"/>
          </p:nvPr>
        </p:nvSpPr>
        <p:spPr/>
        <p:txBody>
          <a:bodyPr/>
          <a:lstStyle/>
          <a:p>
            <a:fld id="{E9690F5D-0402-48EA-8782-0282E71B20E9}" type="slidenum">
              <a:rPr lang="en-US" smtClean="0"/>
              <a:pPr/>
              <a:t>78</a:t>
            </a:fld>
            <a:endParaRPr lang="en-US"/>
          </a:p>
        </p:txBody>
      </p:sp>
    </p:spTree>
    <p:extLst>
      <p:ext uri="{BB962C8B-B14F-4D97-AF65-F5344CB8AC3E}">
        <p14:creationId xmlns:p14="http://schemas.microsoft.com/office/powerpoint/2010/main" val="99825201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94C5CC-03F7-43C9-A53A-F76B87461390}" type="slidenum">
              <a:rPr lang="en-US"/>
              <a:pPr/>
              <a:t>79</a:t>
            </a:fld>
            <a:endParaRPr lang="en-US"/>
          </a:p>
        </p:txBody>
      </p:sp>
      <p:sp>
        <p:nvSpPr>
          <p:cNvPr id="561154" name="Rectangle 2"/>
          <p:cNvSpPr>
            <a:spLocks noGrp="1" noRot="1" noChangeAspect="1" noChangeArrowheads="1" noTextEdit="1"/>
          </p:cNvSpPr>
          <p:nvPr>
            <p:ph type="sldImg"/>
          </p:nvPr>
        </p:nvSpPr>
        <p:spPr>
          <a:ln/>
        </p:spPr>
      </p:sp>
      <p:sp>
        <p:nvSpPr>
          <p:cNvPr id="561155" name="Rectangle 3"/>
          <p:cNvSpPr>
            <a:spLocks noGrp="1" noChangeArrowheads="1"/>
          </p:cNvSpPr>
          <p:nvPr>
            <p:ph type="body" idx="1"/>
          </p:nvPr>
        </p:nvSpPr>
        <p:spPr/>
        <p:txBody>
          <a:bodyPr/>
          <a:lstStyle/>
          <a:p>
            <a:r>
              <a:rPr lang="en-US" dirty="0"/>
              <a:t>3-sort</a:t>
            </a:r>
          </a:p>
          <a:p>
            <a:r>
              <a:rPr lang="en-US" dirty="0"/>
              <a:t>9 5 2 14 3 7</a:t>
            </a:r>
          </a:p>
          <a:p>
            <a:r>
              <a:rPr lang="en-US" dirty="0"/>
              <a:t>9 3</a:t>
            </a:r>
            <a:r>
              <a:rPr lang="en-US" baseline="0" dirty="0"/>
              <a:t> 2 14 5 7</a:t>
            </a:r>
          </a:p>
          <a:p>
            <a:endParaRPr lang="en-US" baseline="0" dirty="0"/>
          </a:p>
          <a:p>
            <a:r>
              <a:rPr lang="en-US" baseline="0" dirty="0"/>
              <a:t>2-sort</a:t>
            </a:r>
          </a:p>
          <a:p>
            <a:r>
              <a:rPr lang="en-US" baseline="0" dirty="0"/>
              <a:t>2 3 9 14 5 7</a:t>
            </a:r>
          </a:p>
          <a:p>
            <a:r>
              <a:rPr lang="en-US" baseline="0" dirty="0"/>
              <a:t>2 3 5 14 9 7</a:t>
            </a:r>
          </a:p>
          <a:p>
            <a:r>
              <a:rPr lang="en-US" baseline="0" dirty="0"/>
              <a:t>2 3 5 7 9 14</a:t>
            </a:r>
          </a:p>
          <a:p>
            <a:endParaRPr lang="en-US" baseline="0" dirty="0"/>
          </a:p>
          <a:p>
            <a:r>
              <a:rPr lang="en-US" baseline="0" dirty="0"/>
              <a:t>1-sort – all done</a:t>
            </a:r>
          </a:p>
          <a:p>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E5B938-69B7-419F-B191-9C72A6BB3DE2}" type="slidenum">
              <a:rPr lang="en-US"/>
              <a:pPr/>
              <a:t>80</a:t>
            </a:fld>
            <a:endParaRPr lang="en-US"/>
          </a:p>
        </p:txBody>
      </p:sp>
      <p:sp>
        <p:nvSpPr>
          <p:cNvPr id="692226" name="Rectangle 2"/>
          <p:cNvSpPr>
            <a:spLocks noGrp="1" noRot="1" noChangeAspect="1" noChangeArrowheads="1" noTextEdit="1"/>
          </p:cNvSpPr>
          <p:nvPr>
            <p:ph type="sldImg"/>
          </p:nvPr>
        </p:nvSpPr>
        <p:spPr>
          <a:ln/>
        </p:spPr>
      </p:sp>
      <p:sp>
        <p:nvSpPr>
          <p:cNvPr id="692227" name="Rectangle 3"/>
          <p:cNvSpPr>
            <a:spLocks noGrp="1" noChangeArrowheads="1"/>
          </p:cNvSpPr>
          <p:nvPr>
            <p:ph type="body" idx="1"/>
          </p:nvPr>
        </p:nvSpPr>
        <p:spPr/>
        <p:txBody>
          <a:bodyPr/>
          <a:lstStyle/>
          <a:p>
            <a:r>
              <a:rPr lang="en-US" dirty="0"/>
              <a:t>Insertion</a:t>
            </a:r>
          </a:p>
          <a:p>
            <a:r>
              <a:rPr lang="en-US" dirty="0"/>
              <a:t>5</a:t>
            </a:r>
            <a:r>
              <a:rPr lang="en-US" baseline="0" dirty="0"/>
              <a:t> 9 2 14 3 7</a:t>
            </a:r>
          </a:p>
          <a:p>
            <a:r>
              <a:rPr lang="en-US" baseline="0" dirty="0"/>
              <a:t>2 5 9 14 3 7</a:t>
            </a:r>
          </a:p>
          <a:p>
            <a:r>
              <a:rPr lang="en-US" baseline="0" dirty="0"/>
              <a:t>2 5 9 14 3 7</a:t>
            </a:r>
            <a:endParaRPr lang="en-US" dirty="0"/>
          </a:p>
          <a:p>
            <a:endParaRPr lang="en-US" dirty="0"/>
          </a:p>
          <a:p>
            <a:r>
              <a:rPr lang="en-US" dirty="0"/>
              <a:t>Selection</a:t>
            </a:r>
          </a:p>
          <a:p>
            <a:r>
              <a:rPr lang="en-US" dirty="0"/>
              <a:t>2 5 9 14 3 7</a:t>
            </a:r>
          </a:p>
          <a:p>
            <a:r>
              <a:rPr lang="en-US" dirty="0"/>
              <a:t>2 3 9 14 5 7</a:t>
            </a:r>
          </a:p>
          <a:p>
            <a:r>
              <a:rPr lang="en-US" dirty="0"/>
              <a:t>2 3 5 14 9 7</a:t>
            </a:r>
          </a:p>
          <a:p>
            <a:endParaRPr lang="en-US" dirty="0"/>
          </a:p>
          <a:p>
            <a:r>
              <a:rPr lang="en-US" dirty="0"/>
              <a:t>Bubble: </a:t>
            </a:r>
          </a:p>
          <a:p>
            <a:r>
              <a:rPr lang="en-US" dirty="0"/>
              <a:t>5 2</a:t>
            </a:r>
            <a:r>
              <a:rPr lang="en-US" baseline="0" dirty="0"/>
              <a:t> 9 3 7 14</a:t>
            </a:r>
          </a:p>
          <a:p>
            <a:r>
              <a:rPr lang="en-US" baseline="0" dirty="0"/>
              <a:t>2 5 3 7 9 14</a:t>
            </a:r>
          </a:p>
          <a:p>
            <a:r>
              <a:rPr lang="en-US" baseline="0" dirty="0"/>
              <a:t>Same</a:t>
            </a:r>
          </a:p>
          <a:p>
            <a:endParaRPr lang="en-US" dirty="0"/>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50B2EB-0413-4AFB-9DE1-65B7A0EEED18}" type="slidenum">
              <a:rPr lang="en-US"/>
              <a:pPr/>
              <a:t>9</a:t>
            </a:fld>
            <a:endParaRPr lang="en-US"/>
          </a:p>
        </p:txBody>
      </p:sp>
      <p:sp>
        <p:nvSpPr>
          <p:cNvPr id="677890" name="Rectangle 2"/>
          <p:cNvSpPr>
            <a:spLocks noGrp="1" noRot="1" noChangeAspect="1" noChangeArrowheads="1" noTextEdit="1"/>
          </p:cNvSpPr>
          <p:nvPr>
            <p:ph type="sldImg"/>
          </p:nvPr>
        </p:nvSpPr>
        <p:spPr>
          <a:ln/>
        </p:spPr>
      </p:sp>
      <p:sp>
        <p:nvSpPr>
          <p:cNvPr id="6778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D3913D-C59B-49DD-BB71-B26075A260BF}" type="slidenum">
              <a:rPr lang="en-US"/>
              <a:pPr/>
              <a:t>10</a:t>
            </a:fld>
            <a:endParaRPr lang="en-US"/>
          </a:p>
        </p:txBody>
      </p:sp>
      <p:sp>
        <p:nvSpPr>
          <p:cNvPr id="681986" name="Rectangle 2"/>
          <p:cNvSpPr>
            <a:spLocks noGrp="1" noRot="1" noChangeAspect="1" noChangeArrowheads="1" noTextEdit="1"/>
          </p:cNvSpPr>
          <p:nvPr>
            <p:ph type="sldImg"/>
          </p:nvPr>
        </p:nvSpPr>
        <p:spPr>
          <a:ln/>
        </p:spPr>
      </p:sp>
      <p:sp>
        <p:nvSpPr>
          <p:cNvPr id="681987"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CDDA530-81F1-401A-A6A5-D2C07894AF3E}" type="slidenum">
              <a:rPr lang="en-US"/>
              <a:pPr/>
              <a:t>‹#›</a:t>
            </a:fld>
            <a:endParaRPr lang="en-US"/>
          </a:p>
        </p:txBody>
      </p:sp>
    </p:spTree>
    <p:extLst>
      <p:ext uri="{BB962C8B-B14F-4D97-AF65-F5344CB8AC3E}">
        <p14:creationId xmlns:p14="http://schemas.microsoft.com/office/powerpoint/2010/main" val="2050105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783A127-DE79-427C-8AC9-449A5B699EBD}" type="slidenum">
              <a:rPr lang="en-US"/>
              <a:pPr/>
              <a:t>‹#›</a:t>
            </a:fld>
            <a:endParaRPr lang="en-US"/>
          </a:p>
        </p:txBody>
      </p:sp>
    </p:spTree>
    <p:extLst>
      <p:ext uri="{BB962C8B-B14F-4D97-AF65-F5344CB8AC3E}">
        <p14:creationId xmlns:p14="http://schemas.microsoft.com/office/powerpoint/2010/main" val="2134427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172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76200"/>
            <a:ext cx="5676900" cy="6172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176D41F-A08C-4579-9CA5-498E1E7FE381}" type="slidenum">
              <a:rPr lang="en-US"/>
              <a:pPr/>
              <a:t>‹#›</a:t>
            </a:fld>
            <a:endParaRPr lang="en-US"/>
          </a:p>
        </p:txBody>
      </p:sp>
    </p:spTree>
    <p:extLst>
      <p:ext uri="{BB962C8B-B14F-4D97-AF65-F5344CB8AC3E}">
        <p14:creationId xmlns:p14="http://schemas.microsoft.com/office/powerpoint/2010/main" val="200897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981200"/>
            <a:ext cx="3810000" cy="4114800"/>
          </a:xfrm>
        </p:spPr>
        <p:txBody>
          <a:bodyPr/>
          <a:lstStyle/>
          <a:p>
            <a:endParaRPr lang="en-US"/>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1492250" y="-53975"/>
            <a:ext cx="1905000" cy="457200"/>
          </a:xfrm>
        </p:spPr>
        <p:txBody>
          <a:bodyPr/>
          <a:lstStyle>
            <a:lvl1pPr>
              <a:defRPr/>
            </a:lvl1pPr>
          </a:lstStyle>
          <a:p>
            <a:fld id="{176CF355-7F7A-4AD1-BBB7-0644132B8375}" type="slidenum">
              <a:rPr lang="en-US"/>
              <a:pPr/>
              <a:t>‹#›</a:t>
            </a:fld>
            <a:endParaRPr lang="en-US"/>
          </a:p>
        </p:txBody>
      </p:sp>
    </p:spTree>
    <p:extLst>
      <p:ext uri="{BB962C8B-B14F-4D97-AF65-F5344CB8AC3E}">
        <p14:creationId xmlns:p14="http://schemas.microsoft.com/office/powerpoint/2010/main" val="156143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C89F0A3-50AA-4A7B-9E0B-E6D93150F5C1}" type="slidenum">
              <a:rPr lang="en-US"/>
              <a:pPr/>
              <a:t>‹#›</a:t>
            </a:fld>
            <a:endParaRPr lang="en-US"/>
          </a:p>
        </p:txBody>
      </p:sp>
    </p:spTree>
    <p:extLst>
      <p:ext uri="{BB962C8B-B14F-4D97-AF65-F5344CB8AC3E}">
        <p14:creationId xmlns:p14="http://schemas.microsoft.com/office/powerpoint/2010/main" val="65638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DAB6932-276B-402D-A08B-4C194E7A942F}" type="slidenum">
              <a:rPr lang="en-US"/>
              <a:pPr/>
              <a:t>‹#›</a:t>
            </a:fld>
            <a:endParaRPr lang="en-US"/>
          </a:p>
        </p:txBody>
      </p:sp>
    </p:spTree>
    <p:extLst>
      <p:ext uri="{BB962C8B-B14F-4D97-AF65-F5344CB8AC3E}">
        <p14:creationId xmlns:p14="http://schemas.microsoft.com/office/powerpoint/2010/main" val="3745879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064D31E-AF63-4032-9DE7-A307BD1700E6}" type="slidenum">
              <a:rPr lang="en-US"/>
              <a:pPr/>
              <a:t>‹#›</a:t>
            </a:fld>
            <a:endParaRPr lang="en-US"/>
          </a:p>
        </p:txBody>
      </p:sp>
    </p:spTree>
    <p:extLst>
      <p:ext uri="{BB962C8B-B14F-4D97-AF65-F5344CB8AC3E}">
        <p14:creationId xmlns:p14="http://schemas.microsoft.com/office/powerpoint/2010/main" val="832322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3055C6C9-9788-4BAB-B7AB-6DBC6B25EE82}" type="slidenum">
              <a:rPr lang="en-US"/>
              <a:pPr/>
              <a:t>‹#›</a:t>
            </a:fld>
            <a:endParaRPr lang="en-US"/>
          </a:p>
        </p:txBody>
      </p:sp>
    </p:spTree>
    <p:extLst>
      <p:ext uri="{BB962C8B-B14F-4D97-AF65-F5344CB8AC3E}">
        <p14:creationId xmlns:p14="http://schemas.microsoft.com/office/powerpoint/2010/main" val="4111708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C38621DE-2D7F-44F3-B4E5-FDBBA24CB563}" type="slidenum">
              <a:rPr lang="en-US"/>
              <a:pPr/>
              <a:t>‹#›</a:t>
            </a:fld>
            <a:endParaRPr lang="en-US"/>
          </a:p>
        </p:txBody>
      </p:sp>
    </p:spTree>
    <p:extLst>
      <p:ext uri="{BB962C8B-B14F-4D97-AF65-F5344CB8AC3E}">
        <p14:creationId xmlns:p14="http://schemas.microsoft.com/office/powerpoint/2010/main" val="3832647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42FD052B-1585-476C-82A0-EE4DFE469D69}" type="slidenum">
              <a:rPr lang="en-US"/>
              <a:pPr/>
              <a:t>‹#›</a:t>
            </a:fld>
            <a:endParaRPr lang="en-US"/>
          </a:p>
        </p:txBody>
      </p:sp>
    </p:spTree>
    <p:extLst>
      <p:ext uri="{BB962C8B-B14F-4D97-AF65-F5344CB8AC3E}">
        <p14:creationId xmlns:p14="http://schemas.microsoft.com/office/powerpoint/2010/main" val="2370523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C7A58E7B-26A0-4982-8B0D-F01EE616B8C6}" type="slidenum">
              <a:rPr lang="en-US"/>
              <a:pPr/>
              <a:t>‹#›</a:t>
            </a:fld>
            <a:endParaRPr lang="en-US"/>
          </a:p>
        </p:txBody>
      </p:sp>
    </p:spTree>
    <p:extLst>
      <p:ext uri="{BB962C8B-B14F-4D97-AF65-F5344CB8AC3E}">
        <p14:creationId xmlns:p14="http://schemas.microsoft.com/office/powerpoint/2010/main" val="11642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1F4D1365-6119-4659-B683-5BB5D931C29E}" type="slidenum">
              <a:rPr lang="en-US"/>
              <a:pPr/>
              <a:t>‹#›</a:t>
            </a:fld>
            <a:endParaRPr lang="en-US"/>
          </a:p>
        </p:txBody>
      </p:sp>
    </p:spTree>
    <p:extLst>
      <p:ext uri="{BB962C8B-B14F-4D97-AF65-F5344CB8AC3E}">
        <p14:creationId xmlns:p14="http://schemas.microsoft.com/office/powerpoint/2010/main" val="858386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76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Times New Roman" pitchFamily="18" charset="0"/>
              </a:defRPr>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Times New Roman" pitchFamily="18" charset="0"/>
              </a:defRPr>
            </a:lvl1pPr>
          </a:lstStyle>
          <a:p>
            <a:endParaRPr lang="en-US"/>
          </a:p>
        </p:txBody>
      </p:sp>
      <p:sp>
        <p:nvSpPr>
          <p:cNvPr id="1030" name="Rectangle 6"/>
          <p:cNvSpPr>
            <a:spLocks noGrp="1" noChangeArrowheads="1"/>
          </p:cNvSpPr>
          <p:nvPr>
            <p:ph type="sldNum" sz="quarter" idx="4"/>
          </p:nvPr>
        </p:nvSpPr>
        <p:spPr bwMode="auto">
          <a:xfrm>
            <a:off x="-1492250" y="-539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Times New Roman" pitchFamily="18" charset="0"/>
              </a:defRPr>
            </a:lvl1pPr>
          </a:lstStyle>
          <a:p>
            <a:fld id="{641ADF10-C1B5-4117-BAC9-4F77A5AD520D}"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Comic Sans MS" pitchFamily="66" charset="0"/>
          <a:cs typeface="Times New Roman" pitchFamily="18" charset="0"/>
        </a:defRPr>
      </a:lvl2pPr>
      <a:lvl3pPr algn="ctr" rtl="0" fontAlgn="base">
        <a:spcBef>
          <a:spcPct val="0"/>
        </a:spcBef>
        <a:spcAft>
          <a:spcPct val="0"/>
        </a:spcAft>
        <a:defRPr sz="4400">
          <a:solidFill>
            <a:schemeClr val="tx2"/>
          </a:solidFill>
          <a:latin typeface="Comic Sans MS" pitchFamily="66" charset="0"/>
          <a:cs typeface="Times New Roman" pitchFamily="18" charset="0"/>
        </a:defRPr>
      </a:lvl3pPr>
      <a:lvl4pPr algn="ctr" rtl="0" fontAlgn="base">
        <a:spcBef>
          <a:spcPct val="0"/>
        </a:spcBef>
        <a:spcAft>
          <a:spcPct val="0"/>
        </a:spcAft>
        <a:defRPr sz="4400">
          <a:solidFill>
            <a:schemeClr val="tx2"/>
          </a:solidFill>
          <a:latin typeface="Comic Sans MS" pitchFamily="66" charset="0"/>
          <a:cs typeface="Times New Roman" pitchFamily="18" charset="0"/>
        </a:defRPr>
      </a:lvl4pPr>
      <a:lvl5pPr algn="ctr" rtl="0" fontAlgn="base">
        <a:spcBef>
          <a:spcPct val="0"/>
        </a:spcBef>
        <a:spcAft>
          <a:spcPct val="0"/>
        </a:spcAft>
        <a:defRPr sz="4400">
          <a:solidFill>
            <a:schemeClr val="tx2"/>
          </a:solidFill>
          <a:latin typeface="Comic Sans MS" pitchFamily="66" charset="0"/>
          <a:cs typeface="Times New Roman" pitchFamily="18" charset="0"/>
        </a:defRPr>
      </a:lvl5pPr>
      <a:lvl6pPr marL="457200" algn="ctr" rtl="0" fontAlgn="base">
        <a:spcBef>
          <a:spcPct val="0"/>
        </a:spcBef>
        <a:spcAft>
          <a:spcPct val="0"/>
        </a:spcAft>
        <a:defRPr sz="4400">
          <a:solidFill>
            <a:schemeClr val="tx2"/>
          </a:solidFill>
          <a:latin typeface="Comic Sans MS" pitchFamily="66" charset="0"/>
          <a:cs typeface="Times New Roman" pitchFamily="18" charset="0"/>
        </a:defRPr>
      </a:lvl6pPr>
      <a:lvl7pPr marL="914400" algn="ctr" rtl="0" fontAlgn="base">
        <a:spcBef>
          <a:spcPct val="0"/>
        </a:spcBef>
        <a:spcAft>
          <a:spcPct val="0"/>
        </a:spcAft>
        <a:defRPr sz="4400">
          <a:solidFill>
            <a:schemeClr val="tx2"/>
          </a:solidFill>
          <a:latin typeface="Comic Sans MS" pitchFamily="66" charset="0"/>
          <a:cs typeface="Times New Roman" pitchFamily="18" charset="0"/>
        </a:defRPr>
      </a:lvl7pPr>
      <a:lvl8pPr marL="1371600" algn="ctr" rtl="0" fontAlgn="base">
        <a:spcBef>
          <a:spcPct val="0"/>
        </a:spcBef>
        <a:spcAft>
          <a:spcPct val="0"/>
        </a:spcAft>
        <a:defRPr sz="4400">
          <a:solidFill>
            <a:schemeClr val="tx2"/>
          </a:solidFill>
          <a:latin typeface="Comic Sans MS" pitchFamily="66" charset="0"/>
          <a:cs typeface="Times New Roman" pitchFamily="18" charset="0"/>
        </a:defRPr>
      </a:lvl8pPr>
      <a:lvl9pPr marL="1828800" algn="ctr" rtl="0" fontAlgn="base">
        <a:spcBef>
          <a:spcPct val="0"/>
        </a:spcBef>
        <a:spcAft>
          <a:spcPct val="0"/>
        </a:spcAft>
        <a:defRPr sz="4400">
          <a:solidFill>
            <a:schemeClr val="tx2"/>
          </a:solidFill>
          <a:latin typeface="Comic Sans MS" pitchFamily="66" charset="0"/>
          <a:cs typeface="Times New Roman" pitchFamily="18"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cs typeface="+mn-cs"/>
        </a:defRPr>
      </a:lvl2pPr>
      <a:lvl3pPr marL="1143000" indent="-228600" algn="l" rtl="0" fontAlgn="base">
        <a:spcBef>
          <a:spcPct val="20000"/>
        </a:spcBef>
        <a:spcAft>
          <a:spcPct val="0"/>
        </a:spcAft>
        <a:buChar char="•"/>
        <a:defRPr sz="2400">
          <a:solidFill>
            <a:schemeClr val="tx1"/>
          </a:solidFill>
          <a:latin typeface="+mn-lt"/>
          <a:cs typeface="+mn-cs"/>
        </a:defRPr>
      </a:lvl3pPr>
      <a:lvl4pPr marL="1600200" indent="-228600" algn="l" rtl="0" fontAlgn="base">
        <a:spcBef>
          <a:spcPct val="20000"/>
        </a:spcBef>
        <a:spcAft>
          <a:spcPct val="0"/>
        </a:spcAft>
        <a:buChar char="–"/>
        <a:defRPr sz="2000">
          <a:solidFill>
            <a:schemeClr val="tx1"/>
          </a:solidFill>
          <a:latin typeface="+mn-lt"/>
          <a:cs typeface="+mn-cs"/>
        </a:defRPr>
      </a:lvl4pPr>
      <a:lvl5pPr marL="2057400" indent="-228600" algn="l" rtl="0" fontAlgn="base">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13.e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3.emf"/><Relationship Id="rId4" Type="http://schemas.openxmlformats.org/officeDocument/2006/relationships/oleObject" Target="../embeddings/oleObject2.bin"/></Relationships>
</file>

<file path=ppt/slides/_rels/slide2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2.gif"/></Relationships>
</file>

<file path=ppt/slides/_rels/slide4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4.jpeg"/><Relationship Id="rId3" Type="http://schemas.openxmlformats.org/officeDocument/2006/relationships/audio" Target="../media/audio3.wav"/><Relationship Id="rId7" Type="http://schemas.openxmlformats.org/officeDocument/2006/relationships/image" Target="../media/image26.png"/><Relationship Id="rId12"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2.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5.wmf"/></Relationships>
</file>

<file path=ppt/slides/_rels/slide4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5.wmf"/><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4.jpe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3.png"/><Relationship Id="rId5" Type="http://schemas.openxmlformats.org/officeDocument/2006/relationships/image" Target="../media/image25.png"/><Relationship Id="rId10" Type="http://schemas.openxmlformats.org/officeDocument/2006/relationships/image" Target="../media/image36.jpeg"/><Relationship Id="rId4" Type="http://schemas.openxmlformats.org/officeDocument/2006/relationships/image" Target="../media/image24.png"/><Relationship Id="rId9" Type="http://schemas.openxmlformats.org/officeDocument/2006/relationships/image" Target="../media/image29.png"/></Relationships>
</file>

<file path=ppt/slides/_rels/slide4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26.png"/><Relationship Id="rId4" Type="http://schemas.openxmlformats.org/officeDocument/2006/relationships/image" Target="../media/image32.png"/><Relationship Id="rId9" Type="http://schemas.openxmlformats.org/officeDocument/2006/relationships/image" Target="../media/image34.jpeg"/></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audio" Target="../media/audio4.wav"/><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8.gif"/></Relationships>
</file>

<file path=ppt/slides/_rels/slide52.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40.png"/><Relationship Id="rId7" Type="http://schemas.openxmlformats.org/officeDocument/2006/relationships/image" Target="../media/image33.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5.wmf"/><Relationship Id="rId5" Type="http://schemas.openxmlformats.org/officeDocument/2006/relationships/image" Target="../media/image32.png"/><Relationship Id="rId10" Type="http://schemas.openxmlformats.org/officeDocument/2006/relationships/image" Target="../media/image34.jpeg"/><Relationship Id="rId4" Type="http://schemas.openxmlformats.org/officeDocument/2006/relationships/image" Target="../media/image23.png"/><Relationship Id="rId9" Type="http://schemas.openxmlformats.org/officeDocument/2006/relationships/image" Target="../media/image28.png"/></Relationships>
</file>

<file path=ppt/slides/_rels/slide5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40.png"/><Relationship Id="rId7"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5.wmf"/><Relationship Id="rId5" Type="http://schemas.openxmlformats.org/officeDocument/2006/relationships/image" Target="../media/image32.png"/><Relationship Id="rId10" Type="http://schemas.openxmlformats.org/officeDocument/2006/relationships/image" Target="../media/image34.jpeg"/><Relationship Id="rId4" Type="http://schemas.openxmlformats.org/officeDocument/2006/relationships/image" Target="../media/image23.png"/><Relationship Id="rId9" Type="http://schemas.openxmlformats.org/officeDocument/2006/relationships/image" Target="../media/image28.png"/></Relationships>
</file>

<file path=ppt/slides/_rels/slide5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40.png"/><Relationship Id="rId7"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5.wmf"/><Relationship Id="rId5" Type="http://schemas.openxmlformats.org/officeDocument/2006/relationships/image" Target="../media/image32.png"/><Relationship Id="rId10" Type="http://schemas.openxmlformats.org/officeDocument/2006/relationships/image" Target="../media/image34.jpeg"/><Relationship Id="rId4" Type="http://schemas.openxmlformats.org/officeDocument/2006/relationships/image" Target="../media/image23.png"/><Relationship Id="rId9" Type="http://schemas.openxmlformats.org/officeDocument/2006/relationships/image" Target="../media/image28.png"/></Relationships>
</file>

<file path=ppt/slides/_rels/slide5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40.png"/><Relationship Id="rId7"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5.wmf"/><Relationship Id="rId5" Type="http://schemas.openxmlformats.org/officeDocument/2006/relationships/image" Target="../media/image32.png"/><Relationship Id="rId10" Type="http://schemas.openxmlformats.org/officeDocument/2006/relationships/image" Target="../media/image34.jpeg"/><Relationship Id="rId4" Type="http://schemas.openxmlformats.org/officeDocument/2006/relationships/image" Target="../media/image23.png"/><Relationship Id="rId9" Type="http://schemas.openxmlformats.org/officeDocument/2006/relationships/image" Target="../media/image28.png"/></Relationships>
</file>

<file path=ppt/slides/_rels/slide5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4.png"/></Relationships>
</file>

<file path=ppt/slides/_rels/slide5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4.png"/></Relationships>
</file>

<file path=ppt/slides/_rels/slide5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46.jpeg"/><Relationship Id="rId5" Type="http://schemas.openxmlformats.org/officeDocument/2006/relationships/image" Target="../media/image26.png"/><Relationship Id="rId10" Type="http://schemas.openxmlformats.org/officeDocument/2006/relationships/image" Target="../media/image45.png"/><Relationship Id="rId4" Type="http://schemas.openxmlformats.org/officeDocument/2006/relationships/image" Target="../media/image32.png"/><Relationship Id="rId9" Type="http://schemas.openxmlformats.org/officeDocument/2006/relationships/image" Target="../media/image34.jpeg"/></Relationships>
</file>

<file path=ppt/slides/_rels/slide6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56.xml"/><Relationship Id="rId1" Type="http://schemas.openxmlformats.org/officeDocument/2006/relationships/slideLayout" Target="../slideLayouts/slideLayout6.xml"/><Relationship Id="rId6" Type="http://schemas.openxmlformats.org/officeDocument/2006/relationships/image" Target="../media/image50.jpeg"/><Relationship Id="rId5" Type="http://schemas.openxmlformats.org/officeDocument/2006/relationships/image" Target="../media/image49.png"/><Relationship Id="rId4" Type="http://schemas.openxmlformats.org/officeDocument/2006/relationships/image" Target="../media/image48.jpeg"/><Relationship Id="rId9" Type="http://schemas.openxmlformats.org/officeDocument/2006/relationships/image" Target="../media/image53.jpeg"/></Relationships>
</file>

<file path=ppt/slides/_rels/slide62.xml.rels><?xml version="1.0" encoding="UTF-8" standalone="yes"?>
<Relationships xmlns="http://schemas.openxmlformats.org/package/2006/relationships"><Relationship Id="rId3" Type="http://schemas.openxmlformats.org/officeDocument/2006/relationships/audio" Target="../media/audio5.wav"/><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54.gif"/></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56.png"/><Relationship Id="rId5" Type="http://schemas.openxmlformats.org/officeDocument/2006/relationships/image" Target="../media/image55.wmf"/><Relationship Id="rId4" Type="http://schemas.openxmlformats.org/officeDocument/2006/relationships/notesSlide" Target="../notesSlides/notesSlide58.xml"/></Relationships>
</file>

<file path=ppt/slides/_rels/slide6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audio" Target="../media/audio6.wav"/><Relationship Id="rId7" Type="http://schemas.openxmlformats.org/officeDocument/2006/relationships/image" Target="../media/image60.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6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audio" Target="../media/audio6.wav"/><Relationship Id="rId7" Type="http://schemas.openxmlformats.org/officeDocument/2006/relationships/image" Target="../media/image60.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6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audio" Target="../media/audio7.wav"/><Relationship Id="rId7" Type="http://schemas.openxmlformats.org/officeDocument/2006/relationships/image" Target="../media/image60.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68.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image" Target="../media/image63.png"/><Relationship Id="rId7" Type="http://schemas.openxmlformats.org/officeDocument/2006/relationships/image" Target="../media/image67.jpe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jpe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audio" Target="../media/audio8.wav"/><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72.gif"/></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7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68.xml"/><Relationship Id="rId1" Type="http://schemas.openxmlformats.org/officeDocument/2006/relationships/slideLayout" Target="../slideLayouts/slideLayout6.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7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69.xml"/><Relationship Id="rId1" Type="http://schemas.openxmlformats.org/officeDocument/2006/relationships/slideLayout" Target="../slideLayouts/slideLayout6.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76.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audio" Target="../media/audio6.wav"/><Relationship Id="rId7" Type="http://schemas.openxmlformats.org/officeDocument/2006/relationships/image" Target="../media/image78.png"/><Relationship Id="rId2" Type="http://schemas.openxmlformats.org/officeDocument/2006/relationships/notesSlide" Target="../notesSlides/notesSlide70.xml"/><Relationship Id="rId1" Type="http://schemas.openxmlformats.org/officeDocument/2006/relationships/slideLayout" Target="../slideLayouts/slideLayout6.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62.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6"/>
          <p:cNvSpPr>
            <a:spLocks noGrp="1"/>
          </p:cNvSpPr>
          <p:nvPr>
            <p:ph type="sldNum" sz="quarter" idx="12"/>
          </p:nvPr>
        </p:nvSpPr>
        <p:spPr/>
        <p:txBody>
          <a:bodyPr/>
          <a:lstStyle/>
          <a:p>
            <a:fld id="{9DC98374-A852-4CE4-BE32-7AA4D8016EDB}" type="slidenum">
              <a:rPr lang="en-US"/>
              <a:pPr/>
              <a:t>1</a:t>
            </a:fld>
            <a:endParaRPr lang="en-US"/>
          </a:p>
        </p:txBody>
      </p:sp>
      <p:sp>
        <p:nvSpPr>
          <p:cNvPr id="377858" name="Rectangle 2"/>
          <p:cNvSpPr>
            <a:spLocks noGrp="1" noChangeArrowheads="1"/>
          </p:cNvSpPr>
          <p:nvPr>
            <p:ph type="title"/>
          </p:nvPr>
        </p:nvSpPr>
        <p:spPr/>
        <p:txBody>
          <a:bodyPr/>
          <a:lstStyle/>
          <a:p>
            <a:r>
              <a:rPr lang="en-US"/>
              <a:t>Lecture #10</a:t>
            </a:r>
            <a:endParaRPr lang="en-US" dirty="0"/>
          </a:p>
        </p:txBody>
      </p:sp>
      <p:sp>
        <p:nvSpPr>
          <p:cNvPr id="377859" name="Rectangle 3"/>
          <p:cNvSpPr>
            <a:spLocks noGrp="1" noChangeArrowheads="1"/>
          </p:cNvSpPr>
          <p:nvPr>
            <p:ph type="body" sz="half" idx="1"/>
          </p:nvPr>
        </p:nvSpPr>
        <p:spPr>
          <a:xfrm>
            <a:off x="685800" y="1085850"/>
            <a:ext cx="8264525" cy="1276350"/>
          </a:xfrm>
        </p:spPr>
        <p:txBody>
          <a:bodyPr/>
          <a:lstStyle/>
          <a:p>
            <a:pPr>
              <a:lnSpc>
                <a:spcPct val="80000"/>
              </a:lnSpc>
            </a:pPr>
            <a:r>
              <a:rPr lang="en-US" sz="3000" dirty="0">
                <a:solidFill>
                  <a:srgbClr val="6600CC"/>
                </a:solidFill>
              </a:rPr>
              <a:t>Big-O aka “How Fast Is that Algorithm?”</a:t>
            </a:r>
          </a:p>
          <a:p>
            <a:pPr>
              <a:lnSpc>
                <a:spcPct val="80000"/>
              </a:lnSpc>
            </a:pPr>
            <a:r>
              <a:rPr lang="en-US" sz="3000" dirty="0">
                <a:solidFill>
                  <a:srgbClr val="6600CC"/>
                </a:solidFill>
              </a:rPr>
              <a:t>Sorting Algorithms, part I</a:t>
            </a:r>
          </a:p>
          <a:p>
            <a:pPr>
              <a:lnSpc>
                <a:spcPct val="80000"/>
              </a:lnSpc>
            </a:pPr>
            <a:r>
              <a:rPr lang="en-US" sz="3000" dirty="0">
                <a:solidFill>
                  <a:srgbClr val="6600CC"/>
                </a:solidFill>
              </a:rPr>
              <a:t>Appendix - </a:t>
            </a:r>
            <a:r>
              <a:rPr lang="en-US" sz="3000" dirty="0" err="1">
                <a:solidFill>
                  <a:srgbClr val="6600CC"/>
                </a:solidFill>
              </a:rPr>
              <a:t>ShellSort</a:t>
            </a:r>
            <a:endParaRPr lang="en-US" sz="3000" dirty="0">
              <a:solidFill>
                <a:srgbClr val="6600CC"/>
              </a:solidFill>
            </a:endParaRPr>
          </a:p>
        </p:txBody>
      </p:sp>
      <p:pic>
        <p:nvPicPr>
          <p:cNvPr id="6" name="Picture 5">
            <a:extLst>
              <a:ext uri="{FF2B5EF4-FFF2-40B4-BE49-F238E27FC236}">
                <a16:creationId xmlns:a16="http://schemas.microsoft.com/office/drawing/2014/main" id="{0E3EFFC3-C525-464A-8994-715656261A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14352" y="2798805"/>
            <a:ext cx="5115697" cy="38367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91171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5"/>
          <p:cNvSpPr>
            <a:spLocks noGrp="1"/>
          </p:cNvSpPr>
          <p:nvPr>
            <p:ph type="sldNum" sz="quarter" idx="12"/>
          </p:nvPr>
        </p:nvSpPr>
        <p:spPr/>
        <p:txBody>
          <a:bodyPr/>
          <a:lstStyle/>
          <a:p>
            <a:fld id="{5C0CB44F-9645-4455-B2F3-AE5B592E5CDA}" type="slidenum">
              <a:rPr lang="en-US"/>
              <a:pPr/>
              <a:t>10</a:t>
            </a:fld>
            <a:endParaRPr lang="en-US"/>
          </a:p>
        </p:txBody>
      </p:sp>
      <p:sp>
        <p:nvSpPr>
          <p:cNvPr id="680962" name="Rectangle 2"/>
          <p:cNvSpPr>
            <a:spLocks noGrp="1" noChangeArrowheads="1"/>
          </p:cNvSpPr>
          <p:nvPr>
            <p:ph type="title"/>
          </p:nvPr>
        </p:nvSpPr>
        <p:spPr>
          <a:noFill/>
          <a:ln/>
        </p:spPr>
        <p:txBody>
          <a:bodyPr/>
          <a:lstStyle/>
          <a:p>
            <a:r>
              <a:rPr lang="en-US"/>
              <a:t>How Fast is That Algorithm?</a:t>
            </a:r>
          </a:p>
        </p:txBody>
      </p:sp>
      <p:sp>
        <p:nvSpPr>
          <p:cNvPr id="680963" name="Text Box 3"/>
          <p:cNvSpPr txBox="1">
            <a:spLocks noChangeArrowheads="1"/>
          </p:cNvSpPr>
          <p:nvPr/>
        </p:nvSpPr>
        <p:spPr bwMode="auto">
          <a:xfrm>
            <a:off x="381000" y="914400"/>
            <a:ext cx="8486775" cy="13398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“I’m trying to sort </a:t>
            </a:r>
            <a:r>
              <a:rPr lang="en-US" sz="2400">
                <a:solidFill>
                  <a:srgbClr val="A50021"/>
                </a:solidFill>
              </a:rPr>
              <a:t>N numbers</a:t>
            </a:r>
            <a:r>
              <a:rPr lang="en-US" sz="2400"/>
              <a:t>.”</a:t>
            </a:r>
          </a:p>
          <a:p>
            <a:pPr algn="ctr"/>
            <a:r>
              <a:rPr lang="en-US" sz="2400"/>
              <a:t>“</a:t>
            </a:r>
            <a:r>
              <a:rPr lang="en-US" sz="2400">
                <a:solidFill>
                  <a:schemeClr val="accent2"/>
                </a:solidFill>
              </a:rPr>
              <a:t>Algorithm A</a:t>
            </a:r>
            <a:r>
              <a:rPr lang="en-US" sz="2400"/>
              <a:t> takes </a:t>
            </a:r>
            <a:r>
              <a:rPr lang="en-US" sz="2400">
                <a:solidFill>
                  <a:schemeClr val="accent2"/>
                </a:solidFill>
              </a:rPr>
              <a:t>5·N</a:t>
            </a:r>
            <a:r>
              <a:rPr lang="en-US" sz="2400" baseline="30000">
                <a:solidFill>
                  <a:schemeClr val="accent2"/>
                </a:solidFill>
              </a:rPr>
              <a:t>2</a:t>
            </a:r>
            <a:r>
              <a:rPr lang="en-US" sz="2400">
                <a:solidFill>
                  <a:schemeClr val="accent2"/>
                </a:solidFill>
              </a:rPr>
              <a:t> </a:t>
            </a:r>
            <a:r>
              <a:rPr lang="en-US" sz="2400">
                <a:solidFill>
                  <a:schemeClr val="tx1"/>
                </a:solidFill>
              </a:rPr>
              <a:t>instructions</a:t>
            </a:r>
            <a:r>
              <a:rPr lang="en-US" sz="2400"/>
              <a:t> to do that.”</a:t>
            </a:r>
          </a:p>
          <a:p>
            <a:pPr algn="ctr"/>
            <a:r>
              <a:rPr lang="en-US" sz="2400"/>
              <a:t>“</a:t>
            </a:r>
            <a:r>
              <a:rPr lang="en-US" sz="2400">
                <a:solidFill>
                  <a:srgbClr val="6600CC"/>
                </a:solidFill>
              </a:rPr>
              <a:t>Algorithm B</a:t>
            </a:r>
            <a:r>
              <a:rPr lang="en-US" sz="2400"/>
              <a:t> takes </a:t>
            </a:r>
            <a:r>
              <a:rPr lang="en-US" sz="2400">
                <a:solidFill>
                  <a:srgbClr val="6600CC"/>
                </a:solidFill>
              </a:rPr>
              <a:t>37,000·N</a:t>
            </a:r>
            <a:r>
              <a:rPr lang="en-US" sz="2400"/>
              <a:t> instructions to do that.”</a:t>
            </a:r>
          </a:p>
          <a:p>
            <a:pPr algn="ctr"/>
            <a:endParaRPr lang="en-US" sz="1000"/>
          </a:p>
        </p:txBody>
      </p:sp>
      <p:sp>
        <p:nvSpPr>
          <p:cNvPr id="680974" name="Rectangle 14"/>
          <p:cNvSpPr>
            <a:spLocks noChangeArrowheads="1"/>
          </p:cNvSpPr>
          <p:nvPr/>
        </p:nvSpPr>
        <p:spPr bwMode="auto">
          <a:xfrm>
            <a:off x="457200" y="2209800"/>
            <a:ext cx="8382000" cy="2971800"/>
          </a:xfrm>
          <a:prstGeom prst="rect">
            <a:avLst/>
          </a:prstGeom>
          <a:noFill/>
          <a:ln>
            <a:noFill/>
          </a:ln>
          <a:effectLst/>
          <a:extLst>
            <a:ext uri="{909E8E84-426E-40DD-AFC4-6F175D3DCCD1}">
              <a14:hiddenFill xmlns:a14="http://schemas.microsoft.com/office/drawing/2010/main">
                <a:solidFill>
                  <a:srgbClr val="F3FFF3"/>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457200" indent="-457200"/>
            <a:endParaRPr lang="en-US" sz="2400"/>
          </a:p>
          <a:p>
            <a:pPr marL="457200" indent="-457200"/>
            <a:r>
              <a:rPr lang="en-US" sz="2400">
                <a:solidFill>
                  <a:srgbClr val="6600CC"/>
                </a:solidFill>
              </a:rPr>
              <a:t>Cool!</a:t>
            </a:r>
            <a:r>
              <a:rPr lang="en-US" sz="2400"/>
              <a:t> When we measure this way, we get two benefits:</a:t>
            </a:r>
          </a:p>
          <a:p>
            <a:pPr marL="457200" indent="-457200"/>
            <a:endParaRPr lang="en-US" sz="2400"/>
          </a:p>
          <a:p>
            <a:pPr marL="457200" indent="-457200">
              <a:buFontTx/>
              <a:buAutoNum type="arabicPeriod"/>
            </a:pPr>
            <a:r>
              <a:rPr lang="en-US" sz="2400"/>
              <a:t>We can </a:t>
            </a:r>
            <a:r>
              <a:rPr lang="en-US" sz="2400">
                <a:solidFill>
                  <a:srgbClr val="6600CC"/>
                </a:solidFill>
              </a:rPr>
              <a:t>compare</a:t>
            </a:r>
            <a:r>
              <a:rPr lang="en-US" sz="2400"/>
              <a:t> two algorithms for a </a:t>
            </a:r>
            <a:r>
              <a:rPr lang="en-US" sz="2400">
                <a:solidFill>
                  <a:srgbClr val="6600CC"/>
                </a:solidFill>
              </a:rPr>
              <a:t>given sized input</a:t>
            </a:r>
            <a:r>
              <a:rPr lang="en-US" sz="2400"/>
              <a:t>.</a:t>
            </a:r>
          </a:p>
          <a:p>
            <a:pPr marL="457200" indent="-457200">
              <a:buFontTx/>
              <a:buAutoNum type="arabicPeriod"/>
            </a:pPr>
            <a:endParaRPr lang="en-US" sz="2400"/>
          </a:p>
          <a:p>
            <a:pPr marL="457200" indent="-457200">
              <a:buFontTx/>
              <a:buAutoNum type="arabicPeriod"/>
            </a:pPr>
            <a:r>
              <a:rPr lang="en-US" sz="2400"/>
              <a:t>We can </a:t>
            </a:r>
            <a:r>
              <a:rPr lang="en-US" sz="2400">
                <a:solidFill>
                  <a:srgbClr val="6600CC"/>
                </a:solidFill>
              </a:rPr>
              <a:t>predict</a:t>
            </a:r>
            <a:r>
              <a:rPr lang="en-US" sz="2400"/>
              <a:t> the performance of those algorithms</a:t>
            </a:r>
            <a:br>
              <a:rPr lang="en-US" sz="2400"/>
            </a:br>
            <a:r>
              <a:rPr lang="en-US" sz="2400"/>
              <a:t>when they are </a:t>
            </a:r>
            <a:r>
              <a:rPr lang="en-US" sz="2400">
                <a:solidFill>
                  <a:srgbClr val="6600CC"/>
                </a:solidFill>
              </a:rPr>
              <a:t>applied to less or more data</a:t>
            </a:r>
            <a:r>
              <a:rPr lang="en-US" sz="2400"/>
              <a:t>.</a:t>
            </a:r>
          </a:p>
          <a:p>
            <a:pPr marL="457200" indent="-457200"/>
            <a:endParaRPr lang="en-US" sz="2400"/>
          </a:p>
        </p:txBody>
      </p:sp>
      <p:sp>
        <p:nvSpPr>
          <p:cNvPr id="680976" name="Rectangle 16"/>
          <p:cNvSpPr>
            <a:spLocks noChangeArrowheads="1"/>
          </p:cNvSpPr>
          <p:nvPr/>
        </p:nvSpPr>
        <p:spPr bwMode="auto">
          <a:xfrm>
            <a:off x="838200" y="5181600"/>
            <a:ext cx="75057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400"/>
              <a:t>This is the idea behind the </a:t>
            </a:r>
            <a:r>
              <a:rPr lang="en-US" sz="2400">
                <a:solidFill>
                  <a:schemeClr val="accent2"/>
                </a:solidFill>
              </a:rPr>
              <a:t>“Big-O” concept</a:t>
            </a:r>
            <a:r>
              <a:rPr lang="en-US" sz="2400"/>
              <a:t> used in </a:t>
            </a:r>
            <a:br>
              <a:rPr lang="en-US" sz="2400"/>
            </a:br>
            <a:r>
              <a:rPr lang="en-US" sz="2400"/>
              <a:t>Computer Science.</a:t>
            </a:r>
          </a:p>
        </p:txBody>
      </p:sp>
      <p:sp>
        <p:nvSpPr>
          <p:cNvPr id="680977" name="Rectangle 17"/>
          <p:cNvSpPr>
            <a:spLocks noChangeArrowheads="1"/>
          </p:cNvSpPr>
          <p:nvPr/>
        </p:nvSpPr>
        <p:spPr bwMode="auto">
          <a:xfrm>
            <a:off x="1817688" y="6248400"/>
            <a:ext cx="564356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400"/>
              <a:t>No, not Oprah.  Let’s learn the details!</a:t>
            </a:r>
          </a:p>
        </p:txBody>
      </p:sp>
      <p:grpSp>
        <p:nvGrpSpPr>
          <p:cNvPr id="680982" name="Group 22"/>
          <p:cNvGrpSpPr>
            <a:grpSpLocks/>
          </p:cNvGrpSpPr>
          <p:nvPr/>
        </p:nvGrpSpPr>
        <p:grpSpPr bwMode="auto">
          <a:xfrm>
            <a:off x="7642225" y="646113"/>
            <a:ext cx="1522413" cy="2605087"/>
            <a:chOff x="4814" y="407"/>
            <a:chExt cx="959" cy="1641"/>
          </a:xfrm>
        </p:grpSpPr>
        <p:pic>
          <p:nvPicPr>
            <p:cNvPr id="680978" name="Picture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22" y="720"/>
              <a:ext cx="938" cy="132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0979" name="Text Box 19"/>
            <p:cNvSpPr txBox="1">
              <a:spLocks noChangeArrowheads="1"/>
            </p:cNvSpPr>
            <p:nvPr/>
          </p:nvSpPr>
          <p:spPr bwMode="auto">
            <a:xfrm>
              <a:off x="5406" y="687"/>
              <a:ext cx="367" cy="63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6000">
                  <a:solidFill>
                    <a:srgbClr val="FFCCFF"/>
                  </a:solidFill>
                </a:rPr>
                <a:t>?</a:t>
              </a:r>
            </a:p>
          </p:txBody>
        </p:sp>
        <p:sp>
          <p:nvSpPr>
            <p:cNvPr id="680980" name="Text Box 20"/>
            <p:cNvSpPr txBox="1">
              <a:spLocks noChangeArrowheads="1"/>
            </p:cNvSpPr>
            <p:nvPr/>
          </p:nvSpPr>
          <p:spPr bwMode="auto">
            <a:xfrm>
              <a:off x="4814" y="656"/>
              <a:ext cx="367" cy="63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6000">
                  <a:solidFill>
                    <a:srgbClr val="FFCCFF"/>
                  </a:solidFill>
                </a:rPr>
                <a:t>?</a:t>
              </a:r>
            </a:p>
          </p:txBody>
        </p:sp>
        <p:sp>
          <p:nvSpPr>
            <p:cNvPr id="680981" name="Text Box 21"/>
            <p:cNvSpPr txBox="1">
              <a:spLocks noChangeArrowheads="1"/>
            </p:cNvSpPr>
            <p:nvPr/>
          </p:nvSpPr>
          <p:spPr bwMode="auto">
            <a:xfrm>
              <a:off x="5194" y="407"/>
              <a:ext cx="367" cy="63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6000">
                  <a:solidFill>
                    <a:srgbClr val="FFCCFF"/>
                  </a:solidFill>
                </a:rPr>
                <a:t>?</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097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80974">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80974">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097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2" fill="hold" nodeType="clickEffect">
                                  <p:stCondLst>
                                    <p:cond delay="0"/>
                                  </p:stCondLst>
                                  <p:childTnLst>
                                    <p:set>
                                      <p:cBhvr>
                                        <p:cTn id="22" dur="1" fill="hold">
                                          <p:stCondLst>
                                            <p:cond delay="0"/>
                                          </p:stCondLst>
                                        </p:cTn>
                                        <p:tgtEl>
                                          <p:spTgt spid="680982"/>
                                        </p:tgtEl>
                                        <p:attrNameLst>
                                          <p:attrName>style.visibility</p:attrName>
                                        </p:attrNameLst>
                                      </p:cBhvr>
                                      <p:to>
                                        <p:strVal val="visible"/>
                                      </p:to>
                                    </p:set>
                                    <p:anim calcmode="lin" valueType="num">
                                      <p:cBhvr additive="base">
                                        <p:cTn id="23" dur="500" fill="hold"/>
                                        <p:tgtEl>
                                          <p:spTgt spid="680982"/>
                                        </p:tgtEl>
                                        <p:attrNameLst>
                                          <p:attrName>ppt_x</p:attrName>
                                        </p:attrNameLst>
                                      </p:cBhvr>
                                      <p:tavLst>
                                        <p:tav tm="0">
                                          <p:val>
                                            <p:strVal val="1+#ppt_w/2"/>
                                          </p:val>
                                        </p:tav>
                                        <p:tav tm="100000">
                                          <p:val>
                                            <p:strVal val="#ppt_x"/>
                                          </p:val>
                                        </p:tav>
                                      </p:tavLst>
                                    </p:anim>
                                    <p:anim calcmode="lin" valueType="num">
                                      <p:cBhvr additive="base">
                                        <p:cTn id="24" dur="500" fill="hold"/>
                                        <p:tgtEl>
                                          <p:spTgt spid="680982"/>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80977"/>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xit" presetSubtype="2" fill="hold" nodeType="clickEffect">
                                  <p:stCondLst>
                                    <p:cond delay="0"/>
                                  </p:stCondLst>
                                  <p:childTnLst>
                                    <p:anim calcmode="lin" valueType="num">
                                      <p:cBhvr additive="base">
                                        <p:cTn id="32" dur="500"/>
                                        <p:tgtEl>
                                          <p:spTgt spid="680982"/>
                                        </p:tgtEl>
                                        <p:attrNameLst>
                                          <p:attrName>ppt_x</p:attrName>
                                        </p:attrNameLst>
                                      </p:cBhvr>
                                      <p:tavLst>
                                        <p:tav tm="0">
                                          <p:val>
                                            <p:strVal val="ppt_x"/>
                                          </p:val>
                                        </p:tav>
                                        <p:tav tm="100000">
                                          <p:val>
                                            <p:strVal val="1+ppt_w/2"/>
                                          </p:val>
                                        </p:tav>
                                      </p:tavLst>
                                    </p:anim>
                                    <p:anim calcmode="lin" valueType="num">
                                      <p:cBhvr additive="base">
                                        <p:cTn id="33" dur="500"/>
                                        <p:tgtEl>
                                          <p:spTgt spid="680982"/>
                                        </p:tgtEl>
                                        <p:attrNameLst>
                                          <p:attrName>ppt_y</p:attrName>
                                        </p:attrNameLst>
                                      </p:cBhvr>
                                      <p:tavLst>
                                        <p:tav tm="0">
                                          <p:val>
                                            <p:strVal val="ppt_y"/>
                                          </p:val>
                                        </p:tav>
                                        <p:tav tm="100000">
                                          <p:val>
                                            <p:strVal val="ppt_y"/>
                                          </p:val>
                                        </p:tav>
                                      </p:tavLst>
                                    </p:anim>
                                    <p:set>
                                      <p:cBhvr>
                                        <p:cTn id="34" dur="1" fill="hold">
                                          <p:stCondLst>
                                            <p:cond delay="499"/>
                                          </p:stCondLst>
                                        </p:cTn>
                                        <p:tgtEl>
                                          <p:spTgt spid="6809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0974" grpId="0" build="p"/>
      <p:bldP spid="680976" grpId="0"/>
      <p:bldP spid="68097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2"/>
          </p:nvPr>
        </p:nvSpPr>
        <p:spPr/>
        <p:txBody>
          <a:bodyPr/>
          <a:lstStyle/>
          <a:p>
            <a:fld id="{E96F9266-D3C0-494A-B5C1-2A7FD5E1EC89}" type="slidenum">
              <a:rPr lang="en-US"/>
              <a:pPr/>
              <a:t>11</a:t>
            </a:fld>
            <a:endParaRPr lang="en-US"/>
          </a:p>
        </p:txBody>
      </p:sp>
      <p:sp>
        <p:nvSpPr>
          <p:cNvPr id="466946" name="Rectangle 2"/>
          <p:cNvSpPr>
            <a:spLocks noGrp="1" noChangeArrowheads="1"/>
          </p:cNvSpPr>
          <p:nvPr>
            <p:ph type="title"/>
          </p:nvPr>
        </p:nvSpPr>
        <p:spPr/>
        <p:txBody>
          <a:bodyPr/>
          <a:lstStyle/>
          <a:p>
            <a:r>
              <a:rPr lang="en-US"/>
              <a:t>Big-O: The Concept</a:t>
            </a:r>
          </a:p>
        </p:txBody>
      </p:sp>
      <p:sp>
        <p:nvSpPr>
          <p:cNvPr id="466961" name="Text Box 17"/>
          <p:cNvSpPr txBox="1">
            <a:spLocks noChangeArrowheads="1"/>
          </p:cNvSpPr>
          <p:nvPr/>
        </p:nvSpPr>
        <p:spPr bwMode="auto">
          <a:xfrm>
            <a:off x="-1076325" y="941388"/>
            <a:ext cx="8874125" cy="14319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t>The Big-O approach measures an algorithm</a:t>
            </a:r>
          </a:p>
          <a:p>
            <a:pPr algn="ctr"/>
            <a:r>
              <a:rPr lang="en-US" sz="2200"/>
              <a:t>by the </a:t>
            </a:r>
            <a:r>
              <a:rPr lang="en-US" sz="2200">
                <a:solidFill>
                  <a:srgbClr val="6600CC"/>
                </a:solidFill>
              </a:rPr>
              <a:t>gross number of steps </a:t>
            </a:r>
            <a:r>
              <a:rPr lang="en-US" sz="2200"/>
              <a:t>that it requires</a:t>
            </a:r>
          </a:p>
          <a:p>
            <a:pPr algn="ctr"/>
            <a:r>
              <a:rPr lang="en-US" sz="2200"/>
              <a:t>to process an input of </a:t>
            </a:r>
            <a:r>
              <a:rPr lang="en-US" sz="2200">
                <a:solidFill>
                  <a:srgbClr val="6600CC"/>
                </a:solidFill>
              </a:rPr>
              <a:t>size N</a:t>
            </a:r>
          </a:p>
          <a:p>
            <a:pPr algn="ctr"/>
            <a:r>
              <a:rPr lang="en-US" sz="2200"/>
              <a:t>in the </a:t>
            </a:r>
            <a:r>
              <a:rPr lang="en-US" sz="2200">
                <a:solidFill>
                  <a:srgbClr val="FF0000"/>
                </a:solidFill>
              </a:rPr>
              <a:t>WORST CASE scenario</a:t>
            </a:r>
            <a:r>
              <a:rPr lang="en-US" sz="2200"/>
              <a:t>.</a:t>
            </a:r>
            <a:endParaRPr lang="en-US" sz="2200">
              <a:solidFill>
                <a:schemeClr val="accent2"/>
              </a:solidFill>
            </a:endParaRPr>
          </a:p>
        </p:txBody>
      </p:sp>
      <p:sp>
        <p:nvSpPr>
          <p:cNvPr id="466968" name="Text Box 24"/>
          <p:cNvSpPr txBox="1">
            <a:spLocks noChangeArrowheads="1"/>
          </p:cNvSpPr>
          <p:nvPr/>
        </p:nvSpPr>
        <p:spPr bwMode="auto">
          <a:xfrm>
            <a:off x="838200" y="5638800"/>
            <a:ext cx="7707313"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solidFill>
                  <a:schemeClr val="tx1"/>
                </a:solidFill>
              </a:rPr>
              <a:t>While less specific, this still gives us an overall impression of an algorithm’s </a:t>
            </a:r>
            <a:r>
              <a:rPr lang="en-US" sz="2200">
                <a:solidFill>
                  <a:srgbClr val="FF0000"/>
                </a:solidFill>
              </a:rPr>
              <a:t>worst-case </a:t>
            </a:r>
            <a:r>
              <a:rPr lang="en-US" sz="2200">
                <a:solidFill>
                  <a:schemeClr val="tx1"/>
                </a:solidFill>
              </a:rPr>
              <a:t>efficiency.</a:t>
            </a:r>
          </a:p>
        </p:txBody>
      </p:sp>
      <p:sp>
        <p:nvSpPr>
          <p:cNvPr id="466972" name="Text Box 28"/>
          <p:cNvSpPr txBox="1">
            <a:spLocks noChangeArrowheads="1"/>
          </p:cNvSpPr>
          <p:nvPr/>
        </p:nvSpPr>
        <p:spPr bwMode="auto">
          <a:xfrm>
            <a:off x="115888" y="2514600"/>
            <a:ext cx="8874125"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t>We could be specific and say:</a:t>
            </a:r>
          </a:p>
          <a:p>
            <a:pPr algn="ctr"/>
            <a:r>
              <a:rPr lang="en-US" sz="2200"/>
              <a:t>“Algorithm X requires </a:t>
            </a:r>
            <a:r>
              <a:rPr lang="en-US" sz="2200">
                <a:solidFill>
                  <a:srgbClr val="6600CC"/>
                </a:solidFill>
              </a:rPr>
              <a:t>5N</a:t>
            </a:r>
            <a:r>
              <a:rPr lang="en-US" sz="2200" b="1" baseline="30000">
                <a:solidFill>
                  <a:srgbClr val="6600CC"/>
                </a:solidFill>
              </a:rPr>
              <a:t>2</a:t>
            </a:r>
            <a:r>
              <a:rPr lang="en-US" sz="2200">
                <a:solidFill>
                  <a:srgbClr val="6600CC"/>
                </a:solidFill>
              </a:rPr>
              <a:t>+3N+20 steps</a:t>
            </a:r>
            <a:r>
              <a:rPr lang="en-US" sz="2200"/>
              <a:t> to process N items.”</a:t>
            </a:r>
            <a:endParaRPr lang="en-US" sz="2200">
              <a:solidFill>
                <a:schemeClr val="accent2"/>
              </a:solidFill>
            </a:endParaRPr>
          </a:p>
        </p:txBody>
      </p:sp>
      <p:sp>
        <p:nvSpPr>
          <p:cNvPr id="466973" name="Text Box 29"/>
          <p:cNvSpPr txBox="1">
            <a:spLocks noChangeArrowheads="1"/>
          </p:cNvSpPr>
          <p:nvPr/>
        </p:nvSpPr>
        <p:spPr bwMode="auto">
          <a:xfrm>
            <a:off x="106363" y="3557588"/>
            <a:ext cx="8874125"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t>But with Big-O, we </a:t>
            </a:r>
            <a:br>
              <a:rPr lang="en-US" sz="2200"/>
            </a:br>
            <a:r>
              <a:rPr lang="en-US" sz="2200">
                <a:solidFill>
                  <a:srgbClr val="FF0000"/>
                </a:solidFill>
              </a:rPr>
              <a:t>ignore</a:t>
            </a:r>
            <a:r>
              <a:rPr lang="en-US" sz="2200"/>
              <a:t> the </a:t>
            </a:r>
            <a:r>
              <a:rPr lang="en-US" sz="2200">
                <a:solidFill>
                  <a:srgbClr val="6600CC"/>
                </a:solidFill>
              </a:rPr>
              <a:t>coefficients</a:t>
            </a:r>
            <a:r>
              <a:rPr lang="en-US" sz="2200"/>
              <a:t> and </a:t>
            </a:r>
            <a:r>
              <a:rPr lang="en-US" sz="2200">
                <a:solidFill>
                  <a:srgbClr val="6600CC"/>
                </a:solidFill>
              </a:rPr>
              <a:t>lower-order terms of the expression</a:t>
            </a:r>
            <a:r>
              <a:rPr lang="en-US" sz="2200"/>
              <a:t>…</a:t>
            </a:r>
            <a:endParaRPr lang="en-US" sz="2200">
              <a:solidFill>
                <a:schemeClr val="accent2"/>
              </a:solidFill>
            </a:endParaRPr>
          </a:p>
        </p:txBody>
      </p:sp>
      <p:sp>
        <p:nvSpPr>
          <p:cNvPr id="466974" name="Text Box 30"/>
          <p:cNvSpPr txBox="1">
            <a:spLocks noChangeArrowheads="1"/>
          </p:cNvSpPr>
          <p:nvPr/>
        </p:nvSpPr>
        <p:spPr bwMode="auto">
          <a:xfrm>
            <a:off x="269875" y="4459288"/>
            <a:ext cx="8874125"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t>So we’d say:</a:t>
            </a:r>
          </a:p>
          <a:p>
            <a:pPr algn="ctr"/>
            <a:r>
              <a:rPr lang="en-US" sz="2200">
                <a:solidFill>
                  <a:srgbClr val="006666"/>
                </a:solidFill>
              </a:rPr>
              <a:t>“The Big-O of Algorithm X is N</a:t>
            </a:r>
            <a:r>
              <a:rPr lang="en-US" sz="2200" b="1" baseline="30000">
                <a:solidFill>
                  <a:srgbClr val="006666"/>
                </a:solidFill>
              </a:rPr>
              <a:t>2</a:t>
            </a:r>
            <a:r>
              <a:rPr lang="en-US" sz="2200" b="1">
                <a:solidFill>
                  <a:srgbClr val="006666"/>
                </a:solidFill>
              </a:rPr>
              <a:t>.</a:t>
            </a:r>
            <a:r>
              <a:rPr lang="en-US" sz="2200">
                <a:solidFill>
                  <a:srgbClr val="006666"/>
                </a:solidFill>
              </a:rPr>
              <a:t>”</a:t>
            </a:r>
          </a:p>
        </p:txBody>
      </p:sp>
      <p:pic>
        <p:nvPicPr>
          <p:cNvPr id="466975" name="Picture 3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78650" y="952500"/>
            <a:ext cx="1617663" cy="1619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696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696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696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696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2" fill="hold" nodeType="clickEffect">
                                  <p:stCondLst>
                                    <p:cond delay="0"/>
                                  </p:stCondLst>
                                  <p:childTnLst>
                                    <p:set>
                                      <p:cBhvr>
                                        <p:cTn id="22" dur="1" fill="hold">
                                          <p:stCondLst>
                                            <p:cond delay="0"/>
                                          </p:stCondLst>
                                        </p:cTn>
                                        <p:tgtEl>
                                          <p:spTgt spid="466975"/>
                                        </p:tgtEl>
                                        <p:attrNameLst>
                                          <p:attrName>style.visibility</p:attrName>
                                        </p:attrNameLst>
                                      </p:cBhvr>
                                      <p:to>
                                        <p:strVal val="visible"/>
                                      </p:to>
                                    </p:set>
                                    <p:anim calcmode="lin" valueType="num">
                                      <p:cBhvr additive="base">
                                        <p:cTn id="23" dur="500" fill="hold"/>
                                        <p:tgtEl>
                                          <p:spTgt spid="466975"/>
                                        </p:tgtEl>
                                        <p:attrNameLst>
                                          <p:attrName>ppt_x</p:attrName>
                                        </p:attrNameLst>
                                      </p:cBhvr>
                                      <p:tavLst>
                                        <p:tav tm="0">
                                          <p:val>
                                            <p:strVal val="1+#ppt_w/2"/>
                                          </p:val>
                                        </p:tav>
                                        <p:tav tm="100000">
                                          <p:val>
                                            <p:strVal val="#ppt_x"/>
                                          </p:val>
                                        </p:tav>
                                      </p:tavLst>
                                    </p:anim>
                                    <p:anim calcmode="lin" valueType="num">
                                      <p:cBhvr additive="base">
                                        <p:cTn id="24" dur="500" fill="hold"/>
                                        <p:tgtEl>
                                          <p:spTgt spid="466975"/>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66972"/>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66973"/>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66974"/>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669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961" grpId="0" build="p"/>
      <p:bldP spid="466968" grpId="0"/>
      <p:bldP spid="466972" grpId="0"/>
      <p:bldP spid="466973" grpId="0"/>
      <p:bldP spid="46697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4F3CD799-197D-4BDE-87EB-9E980EF8B340}" type="slidenum">
              <a:rPr lang="en-US"/>
              <a:pPr/>
              <a:t>12</a:t>
            </a:fld>
            <a:endParaRPr lang="en-US"/>
          </a:p>
        </p:txBody>
      </p:sp>
      <p:sp>
        <p:nvSpPr>
          <p:cNvPr id="683010" name="Rectangle 2"/>
          <p:cNvSpPr>
            <a:spLocks noGrp="1" noChangeArrowheads="1"/>
          </p:cNvSpPr>
          <p:nvPr>
            <p:ph type="title"/>
          </p:nvPr>
        </p:nvSpPr>
        <p:spPr/>
        <p:txBody>
          <a:bodyPr/>
          <a:lstStyle/>
          <a:p>
            <a:r>
              <a:rPr lang="en-US"/>
              <a:t>Big-O: The Concept</a:t>
            </a:r>
          </a:p>
        </p:txBody>
      </p:sp>
      <p:sp>
        <p:nvSpPr>
          <p:cNvPr id="683011" name="Text Box 3"/>
          <p:cNvSpPr txBox="1">
            <a:spLocks noChangeArrowheads="1"/>
          </p:cNvSpPr>
          <p:nvPr/>
        </p:nvSpPr>
        <p:spPr bwMode="auto">
          <a:xfrm>
            <a:off x="269875" y="990600"/>
            <a:ext cx="8874125"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Big-O Idea: </a:t>
            </a:r>
            <a:r>
              <a:rPr lang="en-US" sz="2400">
                <a:solidFill>
                  <a:schemeClr val="accent2"/>
                </a:solidFill>
              </a:rPr>
              <a:t>Use simple functions like </a:t>
            </a:r>
            <a:r>
              <a:rPr lang="en-US" sz="2400">
                <a:solidFill>
                  <a:srgbClr val="A50021"/>
                </a:solidFill>
              </a:rPr>
              <a:t>log(n)</a:t>
            </a:r>
            <a:r>
              <a:rPr lang="en-US" sz="2400">
                <a:solidFill>
                  <a:schemeClr val="accent2"/>
                </a:solidFill>
              </a:rPr>
              <a:t>, </a:t>
            </a:r>
            <a:r>
              <a:rPr lang="en-US" sz="2400">
                <a:solidFill>
                  <a:srgbClr val="A50021"/>
                </a:solidFill>
              </a:rPr>
              <a:t>n</a:t>
            </a:r>
            <a:r>
              <a:rPr lang="en-US" sz="2400">
                <a:solidFill>
                  <a:schemeClr val="accent2"/>
                </a:solidFill>
              </a:rPr>
              <a:t>, </a:t>
            </a:r>
            <a:r>
              <a:rPr lang="en-US" sz="2400">
                <a:solidFill>
                  <a:srgbClr val="A50021"/>
                </a:solidFill>
              </a:rPr>
              <a:t>n</a:t>
            </a:r>
            <a:r>
              <a:rPr lang="en-US" sz="2400" baseline="30000">
                <a:solidFill>
                  <a:srgbClr val="A50021"/>
                </a:solidFill>
              </a:rPr>
              <a:t>2</a:t>
            </a:r>
            <a:r>
              <a:rPr lang="en-US" sz="2400">
                <a:solidFill>
                  <a:schemeClr val="accent2"/>
                </a:solidFill>
              </a:rPr>
              <a:t>, </a:t>
            </a:r>
            <a:r>
              <a:rPr lang="en-US" sz="2400">
                <a:solidFill>
                  <a:srgbClr val="A50021"/>
                </a:solidFill>
              </a:rPr>
              <a:t>n log(n)</a:t>
            </a:r>
            <a:r>
              <a:rPr lang="en-US" sz="2400">
                <a:solidFill>
                  <a:schemeClr val="accent2"/>
                </a:solidFill>
              </a:rPr>
              <a:t>, </a:t>
            </a:r>
            <a:r>
              <a:rPr lang="en-US" sz="2400">
                <a:solidFill>
                  <a:srgbClr val="A50021"/>
                </a:solidFill>
              </a:rPr>
              <a:t>n</a:t>
            </a:r>
            <a:r>
              <a:rPr lang="en-US" sz="2400" baseline="30000">
                <a:solidFill>
                  <a:srgbClr val="A50021"/>
                </a:solidFill>
              </a:rPr>
              <a:t>3</a:t>
            </a:r>
            <a:r>
              <a:rPr lang="en-US" sz="2400">
                <a:solidFill>
                  <a:schemeClr val="accent2"/>
                </a:solidFill>
              </a:rPr>
              <a:t>, etc. to convey how many operations an algorithm must perform to process </a:t>
            </a:r>
            <a:r>
              <a:rPr lang="en-US" sz="2400">
                <a:solidFill>
                  <a:srgbClr val="A50021"/>
                </a:solidFill>
              </a:rPr>
              <a:t>n </a:t>
            </a:r>
            <a:r>
              <a:rPr lang="en-US" sz="2400">
                <a:solidFill>
                  <a:schemeClr val="accent2"/>
                </a:solidFill>
              </a:rPr>
              <a:t>items in the worst case.</a:t>
            </a:r>
          </a:p>
        </p:txBody>
      </p:sp>
      <p:sp>
        <p:nvSpPr>
          <p:cNvPr id="683012" name="Text Box 4"/>
          <p:cNvSpPr txBox="1">
            <a:spLocks noChangeArrowheads="1"/>
          </p:cNvSpPr>
          <p:nvPr/>
        </p:nvSpPr>
        <p:spPr bwMode="auto">
          <a:xfrm>
            <a:off x="347663" y="2362200"/>
            <a:ext cx="8796337"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solidFill>
                  <a:srgbClr val="006666"/>
                </a:solidFill>
              </a:rPr>
              <a:t>“That sorting algorithm is </a:t>
            </a:r>
            <a:r>
              <a:rPr lang="en-US" sz="2400">
                <a:solidFill>
                  <a:srgbClr val="6600CC"/>
                </a:solidFill>
              </a:rPr>
              <a:t>O(n</a:t>
            </a:r>
            <a:r>
              <a:rPr lang="en-US" sz="2400" baseline="30000">
                <a:solidFill>
                  <a:srgbClr val="6600CC"/>
                </a:solidFill>
              </a:rPr>
              <a:t>2</a:t>
            </a:r>
            <a:r>
              <a:rPr lang="en-US" sz="2400">
                <a:solidFill>
                  <a:srgbClr val="6600CC"/>
                </a:solidFill>
              </a:rPr>
              <a:t>)</a:t>
            </a:r>
            <a:r>
              <a:rPr lang="en-US" sz="2400">
                <a:solidFill>
                  <a:srgbClr val="006666"/>
                </a:solidFill>
              </a:rPr>
              <a:t>, so to sort</a:t>
            </a:r>
            <a:r>
              <a:rPr lang="en-US" sz="2400">
                <a:solidFill>
                  <a:srgbClr val="6600CC"/>
                </a:solidFill>
              </a:rPr>
              <a:t> n=1000</a:t>
            </a:r>
            <a:r>
              <a:rPr lang="en-US" sz="2400">
                <a:solidFill>
                  <a:srgbClr val="006666"/>
                </a:solidFill>
              </a:rPr>
              <a:t> items it requires roughly </a:t>
            </a:r>
            <a:r>
              <a:rPr lang="en-US" sz="2400">
                <a:solidFill>
                  <a:srgbClr val="6600CC"/>
                </a:solidFill>
              </a:rPr>
              <a:t>1 million</a:t>
            </a:r>
            <a:r>
              <a:rPr lang="en-US" sz="2400">
                <a:solidFill>
                  <a:srgbClr val="006666"/>
                </a:solidFill>
              </a:rPr>
              <a:t> operations.”</a:t>
            </a:r>
          </a:p>
        </p:txBody>
      </p:sp>
      <p:sp>
        <p:nvSpPr>
          <p:cNvPr id="683013" name="Text Box 5"/>
          <p:cNvSpPr txBox="1">
            <a:spLocks noChangeArrowheads="1"/>
          </p:cNvSpPr>
          <p:nvPr/>
        </p:nvSpPr>
        <p:spPr bwMode="auto">
          <a:xfrm>
            <a:off x="347663" y="3521075"/>
            <a:ext cx="8796337"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solidFill>
                  <a:srgbClr val="006666"/>
                </a:solidFill>
              </a:rPr>
              <a:t>“That sorting algorithm is </a:t>
            </a:r>
            <a:r>
              <a:rPr lang="en-US" sz="2400">
                <a:solidFill>
                  <a:srgbClr val="6600CC"/>
                </a:solidFill>
              </a:rPr>
              <a:t>O(n</a:t>
            </a:r>
            <a:r>
              <a:rPr lang="el-GR" sz="2400">
                <a:solidFill>
                  <a:srgbClr val="6600CC"/>
                </a:solidFill>
              </a:rPr>
              <a:t>·</a:t>
            </a:r>
            <a:r>
              <a:rPr lang="en-US" sz="2400">
                <a:solidFill>
                  <a:srgbClr val="6600CC"/>
                </a:solidFill>
              </a:rPr>
              <a:t>log</a:t>
            </a:r>
            <a:r>
              <a:rPr lang="en-US" sz="2400" baseline="-25000">
                <a:solidFill>
                  <a:srgbClr val="6600CC"/>
                </a:solidFill>
              </a:rPr>
              <a:t>2</a:t>
            </a:r>
            <a:r>
              <a:rPr lang="en-US" sz="2400">
                <a:solidFill>
                  <a:srgbClr val="6600CC"/>
                </a:solidFill>
              </a:rPr>
              <a:t>n)</a:t>
            </a:r>
            <a:r>
              <a:rPr lang="en-US" sz="2400">
                <a:solidFill>
                  <a:srgbClr val="006666"/>
                </a:solidFill>
              </a:rPr>
              <a:t>, so to sort </a:t>
            </a:r>
            <a:r>
              <a:rPr lang="en-US" sz="2400">
                <a:solidFill>
                  <a:srgbClr val="6600CC"/>
                </a:solidFill>
              </a:rPr>
              <a:t>n=1000</a:t>
            </a:r>
            <a:r>
              <a:rPr lang="en-US" sz="2400">
                <a:solidFill>
                  <a:srgbClr val="006666"/>
                </a:solidFill>
              </a:rPr>
              <a:t> items requires roughly </a:t>
            </a:r>
            <a:r>
              <a:rPr lang="en-US" sz="2400">
                <a:solidFill>
                  <a:srgbClr val="6600CC"/>
                </a:solidFill>
              </a:rPr>
              <a:t>10,000</a:t>
            </a:r>
            <a:r>
              <a:rPr lang="en-US" sz="2400">
                <a:solidFill>
                  <a:srgbClr val="006666"/>
                </a:solidFill>
              </a:rPr>
              <a:t> operations.”</a:t>
            </a:r>
          </a:p>
        </p:txBody>
      </p:sp>
      <p:sp>
        <p:nvSpPr>
          <p:cNvPr id="683014" name="Text Box 6"/>
          <p:cNvSpPr txBox="1">
            <a:spLocks noChangeArrowheads="1"/>
          </p:cNvSpPr>
          <p:nvPr/>
        </p:nvSpPr>
        <p:spPr bwMode="auto">
          <a:xfrm>
            <a:off x="304800" y="4800600"/>
            <a:ext cx="8382000" cy="1917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This allows us to easily compare two different algorithms:</a:t>
            </a:r>
          </a:p>
          <a:p>
            <a:pPr algn="ctr"/>
            <a:endParaRPr lang="en-US" sz="2400"/>
          </a:p>
          <a:p>
            <a:pPr algn="ctr"/>
            <a:r>
              <a:rPr lang="en-US" sz="2400"/>
              <a:t>“Algorithm A is </a:t>
            </a:r>
            <a:r>
              <a:rPr lang="en-US" sz="2400">
                <a:solidFill>
                  <a:srgbClr val="006666"/>
                </a:solidFill>
              </a:rPr>
              <a:t>O(n</a:t>
            </a:r>
            <a:r>
              <a:rPr lang="en-US" sz="2400" baseline="30000">
                <a:solidFill>
                  <a:srgbClr val="006666"/>
                </a:solidFill>
              </a:rPr>
              <a:t>2</a:t>
            </a:r>
            <a:r>
              <a:rPr lang="en-US" sz="2400">
                <a:solidFill>
                  <a:srgbClr val="006666"/>
                </a:solidFill>
              </a:rPr>
              <a:t>)</a:t>
            </a:r>
            <a:r>
              <a:rPr lang="en-US" sz="2400"/>
              <a:t>, which is much slower than algorithm B which is </a:t>
            </a:r>
            <a:r>
              <a:rPr lang="en-US" sz="2400">
                <a:solidFill>
                  <a:srgbClr val="008080"/>
                </a:solidFill>
              </a:rPr>
              <a:t>O(n</a:t>
            </a:r>
            <a:r>
              <a:rPr lang="el-GR" sz="2400">
                <a:solidFill>
                  <a:srgbClr val="008080"/>
                </a:solidFill>
              </a:rPr>
              <a:t>·</a:t>
            </a:r>
            <a:r>
              <a:rPr lang="en-US" sz="2400">
                <a:solidFill>
                  <a:srgbClr val="008080"/>
                </a:solidFill>
              </a:rPr>
              <a:t>log</a:t>
            </a:r>
            <a:r>
              <a:rPr lang="en-US" sz="2400" baseline="-25000">
                <a:solidFill>
                  <a:srgbClr val="008080"/>
                </a:solidFill>
              </a:rPr>
              <a:t>2</a:t>
            </a:r>
            <a:r>
              <a:rPr lang="en-US" sz="2400">
                <a:solidFill>
                  <a:srgbClr val="008080"/>
                </a:solidFill>
              </a:rPr>
              <a:t>n)</a:t>
            </a:r>
            <a:r>
              <a:rPr lang="en-US" sz="2400">
                <a:solidFill>
                  <a:schemeClr val="tx1"/>
                </a:solidFill>
              </a:rPr>
              <a:t>.”</a:t>
            </a:r>
          </a:p>
        </p:txBody>
      </p:sp>
      <p:sp>
        <p:nvSpPr>
          <p:cNvPr id="683015" name="AutoShape 7"/>
          <p:cNvSpPr>
            <a:spLocks noChangeArrowheads="1"/>
          </p:cNvSpPr>
          <p:nvPr/>
        </p:nvSpPr>
        <p:spPr bwMode="auto">
          <a:xfrm>
            <a:off x="4648200" y="228600"/>
            <a:ext cx="3810000" cy="1752600"/>
          </a:xfrm>
          <a:prstGeom prst="wedgeRoundRectCallout">
            <a:avLst>
              <a:gd name="adj1" fmla="val -43750"/>
              <a:gd name="adj2" fmla="val 70000"/>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400"/>
              <a:t>This is pronounced:</a:t>
            </a:r>
          </a:p>
          <a:p>
            <a:pPr algn="ctr"/>
            <a:endParaRPr lang="en-US" sz="2400"/>
          </a:p>
          <a:p>
            <a:pPr algn="ctr"/>
            <a:r>
              <a:rPr lang="en-US" sz="2400"/>
              <a:t>“</a:t>
            </a:r>
            <a:r>
              <a:rPr lang="en-US" sz="2400">
                <a:solidFill>
                  <a:srgbClr val="6600CC"/>
                </a:solidFill>
              </a:rPr>
              <a:t>oh of n squared</a:t>
            </a:r>
            <a:r>
              <a:rPr lang="en-US" sz="240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83012"/>
                                        </p:tgtEl>
                                        <p:attrNameLst>
                                          <p:attrName>style.visibility</p:attrName>
                                        </p:attrNameLst>
                                      </p:cBhvr>
                                      <p:to>
                                        <p:strVal val="visible"/>
                                      </p:to>
                                    </p:set>
                                    <p:anim calcmode="lin" valueType="num">
                                      <p:cBhvr additive="base">
                                        <p:cTn id="7" dur="500" fill="hold"/>
                                        <p:tgtEl>
                                          <p:spTgt spid="683012"/>
                                        </p:tgtEl>
                                        <p:attrNameLst>
                                          <p:attrName>ppt_x</p:attrName>
                                        </p:attrNameLst>
                                      </p:cBhvr>
                                      <p:tavLst>
                                        <p:tav tm="0">
                                          <p:val>
                                            <p:strVal val="0-#ppt_w/2"/>
                                          </p:val>
                                        </p:tav>
                                        <p:tav tm="100000">
                                          <p:val>
                                            <p:strVal val="#ppt_x"/>
                                          </p:val>
                                        </p:tav>
                                      </p:tavLst>
                                    </p:anim>
                                    <p:anim calcmode="lin" valueType="num">
                                      <p:cBhvr additive="base">
                                        <p:cTn id="8" dur="500" fill="hold"/>
                                        <p:tgtEl>
                                          <p:spTgt spid="68301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683015"/>
                                        </p:tgtEl>
                                        <p:attrNameLst>
                                          <p:attrName>style.visibility</p:attrName>
                                        </p:attrNameLst>
                                      </p:cBhvr>
                                      <p:to>
                                        <p:strVal val="visible"/>
                                      </p:to>
                                    </p:set>
                                    <p:animEffect transition="in" filter="wipe(down)">
                                      <p:cBhvr>
                                        <p:cTn id="13" dur="500"/>
                                        <p:tgtEl>
                                          <p:spTgt spid="68301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683015"/>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683013"/>
                                        </p:tgtEl>
                                        <p:attrNameLst>
                                          <p:attrName>style.visibility</p:attrName>
                                        </p:attrNameLst>
                                      </p:cBhvr>
                                      <p:to>
                                        <p:strVal val="visible"/>
                                      </p:to>
                                    </p:set>
                                    <p:anim calcmode="lin" valueType="num">
                                      <p:cBhvr additive="base">
                                        <p:cTn id="22" dur="500" fill="hold"/>
                                        <p:tgtEl>
                                          <p:spTgt spid="683013"/>
                                        </p:tgtEl>
                                        <p:attrNameLst>
                                          <p:attrName>ppt_x</p:attrName>
                                        </p:attrNameLst>
                                      </p:cBhvr>
                                      <p:tavLst>
                                        <p:tav tm="0">
                                          <p:val>
                                            <p:strVal val="0-#ppt_w/2"/>
                                          </p:val>
                                        </p:tav>
                                        <p:tav tm="100000">
                                          <p:val>
                                            <p:strVal val="#ppt_x"/>
                                          </p:val>
                                        </p:tav>
                                      </p:tavLst>
                                    </p:anim>
                                    <p:anim calcmode="lin" valueType="num">
                                      <p:cBhvr additive="base">
                                        <p:cTn id="23" dur="500" fill="hold"/>
                                        <p:tgtEl>
                                          <p:spTgt spid="683013"/>
                                        </p:tgtEl>
                                        <p:attrNameLst>
                                          <p:attrName>ppt_y</p:attrName>
                                        </p:attrNameLst>
                                      </p:cBhvr>
                                      <p:tavLst>
                                        <p:tav tm="0">
                                          <p:val>
                                            <p:strVal val="#ppt_y"/>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830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012" grpId="0"/>
      <p:bldP spid="683013" grpId="0"/>
      <p:bldP spid="683014" grpId="0"/>
      <p:bldP spid="683015" grpId="0" animBg="1"/>
      <p:bldP spid="68301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FCD9BE1C-6156-46AC-95CD-FAE00D799C02}" type="slidenum">
              <a:rPr lang="en-US"/>
              <a:pPr/>
              <a:t>13</a:t>
            </a:fld>
            <a:endParaRPr lang="en-US"/>
          </a:p>
        </p:txBody>
      </p:sp>
      <p:sp>
        <p:nvSpPr>
          <p:cNvPr id="568324" name="Text Box 4"/>
          <p:cNvSpPr txBox="1">
            <a:spLocks noChangeArrowheads="1"/>
          </p:cNvSpPr>
          <p:nvPr/>
        </p:nvSpPr>
        <p:spPr bwMode="auto">
          <a:xfrm>
            <a:off x="762000" y="3048000"/>
            <a:ext cx="7618413" cy="17049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By </a:t>
            </a:r>
            <a:r>
              <a:rPr lang="en-US" sz="2400" i="1">
                <a:solidFill>
                  <a:srgbClr val="006666"/>
                </a:solidFill>
              </a:rPr>
              <a:t>operations</a:t>
            </a:r>
            <a:r>
              <a:rPr lang="en-US" sz="2400"/>
              <a:t>, we mean any of the following:</a:t>
            </a:r>
          </a:p>
          <a:p>
            <a:endParaRPr lang="en-US" sz="1000"/>
          </a:p>
          <a:p>
            <a:r>
              <a:rPr lang="en-US" sz="2400">
                <a:solidFill>
                  <a:schemeClr val="accent2"/>
                </a:solidFill>
              </a:rPr>
              <a:t>	1. Accessing an item (e.g. an item in an array)</a:t>
            </a:r>
          </a:p>
          <a:p>
            <a:r>
              <a:rPr lang="en-US" sz="2400">
                <a:solidFill>
                  <a:schemeClr val="accent2"/>
                </a:solidFill>
              </a:rPr>
              <a:t>	2. Evaluating a mathematical expression</a:t>
            </a:r>
          </a:p>
          <a:p>
            <a:r>
              <a:rPr lang="en-US" sz="2400">
                <a:solidFill>
                  <a:schemeClr val="accent2"/>
                </a:solidFill>
              </a:rPr>
              <a:t>	3. Traversing a single link in a linked list, etc…</a:t>
            </a:r>
          </a:p>
        </p:txBody>
      </p:sp>
      <p:sp>
        <p:nvSpPr>
          <p:cNvPr id="568325" name="Text Box 5"/>
          <p:cNvSpPr txBox="1">
            <a:spLocks noChangeArrowheads="1"/>
          </p:cNvSpPr>
          <p:nvPr/>
        </p:nvSpPr>
        <p:spPr bwMode="auto">
          <a:xfrm>
            <a:off x="457200" y="1066800"/>
            <a:ext cx="82232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So how do we compute the Big-O of a function?</a:t>
            </a:r>
          </a:p>
          <a:p>
            <a:pPr algn="ctr"/>
            <a:endParaRPr lang="en-US" sz="2400"/>
          </a:p>
        </p:txBody>
      </p:sp>
      <p:sp>
        <p:nvSpPr>
          <p:cNvPr id="568326" name="Text Box 6"/>
          <p:cNvSpPr txBox="1">
            <a:spLocks noChangeArrowheads="1"/>
          </p:cNvSpPr>
          <p:nvPr/>
        </p:nvSpPr>
        <p:spPr bwMode="auto">
          <a:xfrm>
            <a:off x="457200" y="1768475"/>
            <a:ext cx="82232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First, we need to determine the number of </a:t>
            </a:r>
            <a:r>
              <a:rPr lang="en-US" sz="2400">
                <a:solidFill>
                  <a:srgbClr val="006666"/>
                </a:solidFill>
              </a:rPr>
              <a:t>operations</a:t>
            </a:r>
            <a:r>
              <a:rPr lang="en-US" sz="2400"/>
              <a:t> an algorithm performs.  Let’s call this </a:t>
            </a:r>
            <a:r>
              <a:rPr lang="en-US" sz="2400">
                <a:solidFill>
                  <a:srgbClr val="A50021"/>
                </a:solidFill>
              </a:rPr>
              <a:t>f(n)</a:t>
            </a:r>
            <a:r>
              <a:rPr lang="en-US" sz="2400"/>
              <a:t>.</a:t>
            </a:r>
          </a:p>
        </p:txBody>
      </p:sp>
      <p:sp>
        <p:nvSpPr>
          <p:cNvPr id="568327" name="Text Box 7"/>
          <p:cNvSpPr txBox="1">
            <a:spLocks noChangeArrowheads="1"/>
          </p:cNvSpPr>
          <p:nvPr/>
        </p:nvSpPr>
        <p:spPr bwMode="auto">
          <a:xfrm>
            <a:off x="533400" y="5410200"/>
            <a:ext cx="82232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Let’s see how to evaluate the number of operations for a simple example…</a:t>
            </a:r>
          </a:p>
        </p:txBody>
      </p:sp>
      <p:sp>
        <p:nvSpPr>
          <p:cNvPr id="568329" name="Rectangle 9"/>
          <p:cNvSpPr>
            <a:spLocks noGrp="1" noChangeArrowheads="1"/>
          </p:cNvSpPr>
          <p:nvPr>
            <p:ph type="title"/>
          </p:nvPr>
        </p:nvSpPr>
        <p:spPr>
          <a:noFill/>
          <a:ln/>
        </p:spPr>
        <p:txBody>
          <a:bodyPr/>
          <a:lstStyle/>
          <a:p>
            <a:r>
              <a:rPr lang="en-US"/>
              <a:t>Big-O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832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832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832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83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8324" grpId="0"/>
      <p:bldP spid="568325" grpId="0"/>
      <p:bldP spid="568326" grpId="0"/>
      <p:bldP spid="56832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4"/>
          <p:cNvSpPr>
            <a:spLocks noGrp="1"/>
          </p:cNvSpPr>
          <p:nvPr>
            <p:ph type="sldNum" sz="quarter" idx="12"/>
          </p:nvPr>
        </p:nvSpPr>
        <p:spPr/>
        <p:txBody>
          <a:bodyPr/>
          <a:lstStyle/>
          <a:p>
            <a:fld id="{E083D812-F836-4A9E-8FAB-4E3DB3270A41}" type="slidenum">
              <a:rPr lang="en-US"/>
              <a:pPr/>
              <a:t>14</a:t>
            </a:fld>
            <a:endParaRPr lang="en-US"/>
          </a:p>
        </p:txBody>
      </p:sp>
      <p:sp>
        <p:nvSpPr>
          <p:cNvPr id="506885" name="Rectangle 5"/>
          <p:cNvSpPr>
            <a:spLocks noChangeArrowheads="1"/>
          </p:cNvSpPr>
          <p:nvPr/>
        </p:nvSpPr>
        <p:spPr bwMode="auto">
          <a:xfrm>
            <a:off x="228600" y="1173163"/>
            <a:ext cx="4572000" cy="17049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int arr[n][n];</a:t>
            </a:r>
          </a:p>
          <a:p>
            <a:endParaRPr lang="en-US" sz="1000"/>
          </a:p>
          <a:p>
            <a:r>
              <a:rPr lang="en-US" sz="2400"/>
              <a:t>for ( int i = 0; i &lt; </a:t>
            </a:r>
            <a:r>
              <a:rPr lang="en-US" sz="2400">
                <a:solidFill>
                  <a:srgbClr val="FF3300"/>
                </a:solidFill>
              </a:rPr>
              <a:t>n</a:t>
            </a:r>
            <a:r>
              <a:rPr lang="en-US" sz="2400"/>
              <a:t>; i++ )</a:t>
            </a:r>
          </a:p>
          <a:p>
            <a:r>
              <a:rPr lang="en-US" sz="2400"/>
              <a:t>   for ( int j = 0; j &lt; </a:t>
            </a:r>
            <a:r>
              <a:rPr lang="en-US" sz="2400">
                <a:solidFill>
                  <a:srgbClr val="FF3300"/>
                </a:solidFill>
              </a:rPr>
              <a:t>n</a:t>
            </a:r>
            <a:r>
              <a:rPr lang="en-US" sz="2400"/>
              <a:t>; j++ )</a:t>
            </a:r>
          </a:p>
          <a:p>
            <a:r>
              <a:rPr lang="en-US" sz="2400"/>
              <a:t>       arr[i][j] = 0;</a:t>
            </a:r>
          </a:p>
        </p:txBody>
      </p:sp>
      <p:sp>
        <p:nvSpPr>
          <p:cNvPr id="506886" name="Text Box 6"/>
          <p:cNvSpPr txBox="1">
            <a:spLocks noChangeArrowheads="1"/>
          </p:cNvSpPr>
          <p:nvPr/>
        </p:nvSpPr>
        <p:spPr bwMode="auto">
          <a:xfrm>
            <a:off x="4572000" y="946150"/>
            <a:ext cx="4429125"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solidFill>
                  <a:srgbClr val="6600CC"/>
                </a:solidFill>
              </a:rPr>
              <a:t>Compute </a:t>
            </a:r>
            <a:r>
              <a:rPr lang="en-US" sz="2400">
                <a:solidFill>
                  <a:srgbClr val="006666"/>
                </a:solidFill>
              </a:rPr>
              <a:t>f(n)</a:t>
            </a:r>
            <a:r>
              <a:rPr lang="en-US" sz="2400">
                <a:solidFill>
                  <a:srgbClr val="6600CC"/>
                </a:solidFill>
              </a:rPr>
              <a:t>, the # of critical operations, that this algorithm performs? </a:t>
            </a:r>
          </a:p>
        </p:txBody>
      </p:sp>
      <p:sp>
        <p:nvSpPr>
          <p:cNvPr id="506887" name="Rectangle 7"/>
          <p:cNvSpPr>
            <a:spLocks noChangeArrowheads="1"/>
          </p:cNvSpPr>
          <p:nvPr/>
        </p:nvSpPr>
        <p:spPr bwMode="auto">
          <a:xfrm>
            <a:off x="2266950" y="1630363"/>
            <a:ext cx="711200" cy="487362"/>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6889" name="Text Box 9"/>
          <p:cNvSpPr txBox="1">
            <a:spLocks noChangeArrowheads="1"/>
          </p:cNvSpPr>
          <p:nvPr/>
        </p:nvSpPr>
        <p:spPr bwMode="auto">
          <a:xfrm>
            <a:off x="185738" y="3576638"/>
            <a:ext cx="84613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2.  Our algorithm performs </a:t>
            </a:r>
            <a:r>
              <a:rPr lang="en-US" sz="2400">
                <a:solidFill>
                  <a:srgbClr val="FF3300"/>
                </a:solidFill>
              </a:rPr>
              <a:t>n</a:t>
            </a:r>
            <a:r>
              <a:rPr lang="en-US" sz="2400"/>
              <a:t> comparisons between </a:t>
            </a:r>
            <a:r>
              <a:rPr lang="en-US" sz="2400">
                <a:solidFill>
                  <a:srgbClr val="FF3300"/>
                </a:solidFill>
              </a:rPr>
              <a:t>i</a:t>
            </a:r>
            <a:r>
              <a:rPr lang="en-US" sz="2400"/>
              <a:t> and </a:t>
            </a:r>
            <a:r>
              <a:rPr lang="en-US" sz="2400">
                <a:solidFill>
                  <a:srgbClr val="FF3300"/>
                </a:solidFill>
              </a:rPr>
              <a:t>n</a:t>
            </a:r>
            <a:r>
              <a:rPr lang="en-US" sz="2400"/>
              <a:t>.</a:t>
            </a:r>
          </a:p>
        </p:txBody>
      </p:sp>
      <p:sp>
        <p:nvSpPr>
          <p:cNvPr id="506890" name="Text Box 10"/>
          <p:cNvSpPr txBox="1">
            <a:spLocks noChangeArrowheads="1"/>
          </p:cNvSpPr>
          <p:nvPr/>
        </p:nvSpPr>
        <p:spPr bwMode="auto">
          <a:xfrm>
            <a:off x="4427538" y="2376488"/>
            <a:ext cx="105886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f(n) = </a:t>
            </a:r>
          </a:p>
        </p:txBody>
      </p:sp>
      <p:sp>
        <p:nvSpPr>
          <p:cNvPr id="506892" name="Text Box 12"/>
          <p:cNvSpPr txBox="1">
            <a:spLocks noChangeArrowheads="1"/>
          </p:cNvSpPr>
          <p:nvPr/>
        </p:nvSpPr>
        <p:spPr bwMode="auto">
          <a:xfrm>
            <a:off x="5429250" y="2376488"/>
            <a:ext cx="5810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6666"/>
                </a:solidFill>
              </a:rPr>
              <a:t>+ n</a:t>
            </a:r>
          </a:p>
        </p:txBody>
      </p:sp>
      <p:sp>
        <p:nvSpPr>
          <p:cNvPr id="506897" name="Text Box 17"/>
          <p:cNvSpPr txBox="1">
            <a:spLocks noChangeArrowheads="1"/>
          </p:cNvSpPr>
          <p:nvPr/>
        </p:nvSpPr>
        <p:spPr bwMode="auto">
          <a:xfrm>
            <a:off x="4419600" y="2792413"/>
            <a:ext cx="254476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chemeClr val="tx1"/>
                </a:solidFill>
              </a:rPr>
              <a:t>f(n) =</a:t>
            </a:r>
            <a:r>
              <a:rPr lang="en-US" sz="2400">
                <a:solidFill>
                  <a:srgbClr val="006666"/>
                </a:solidFill>
              </a:rPr>
              <a:t> 3n</a:t>
            </a:r>
            <a:r>
              <a:rPr lang="en-US" sz="2400" baseline="30000">
                <a:solidFill>
                  <a:srgbClr val="006666"/>
                </a:solidFill>
              </a:rPr>
              <a:t>2 </a:t>
            </a:r>
            <a:r>
              <a:rPr lang="en-US" sz="2400">
                <a:solidFill>
                  <a:srgbClr val="006666"/>
                </a:solidFill>
              </a:rPr>
              <a:t>+3n + 1</a:t>
            </a:r>
          </a:p>
        </p:txBody>
      </p:sp>
      <p:sp>
        <p:nvSpPr>
          <p:cNvPr id="506899" name="Text Box 19"/>
          <p:cNvSpPr txBox="1">
            <a:spLocks noChangeArrowheads="1"/>
          </p:cNvSpPr>
          <p:nvPr/>
        </p:nvSpPr>
        <p:spPr bwMode="auto">
          <a:xfrm>
            <a:off x="171450" y="3957638"/>
            <a:ext cx="75215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3.  Our algorithm increments the variable </a:t>
            </a:r>
            <a:r>
              <a:rPr lang="en-US" sz="2400" i="1">
                <a:solidFill>
                  <a:srgbClr val="FF3300"/>
                </a:solidFill>
              </a:rPr>
              <a:t>i</a:t>
            </a:r>
            <a:r>
              <a:rPr lang="en-US" sz="2400" i="1"/>
              <a:t>,</a:t>
            </a:r>
            <a:r>
              <a:rPr lang="en-US" sz="2400"/>
              <a:t> </a:t>
            </a:r>
            <a:r>
              <a:rPr lang="en-US" sz="2400">
                <a:solidFill>
                  <a:srgbClr val="FF3300"/>
                </a:solidFill>
              </a:rPr>
              <a:t>n</a:t>
            </a:r>
            <a:r>
              <a:rPr lang="en-US" sz="2400"/>
              <a:t> times.</a:t>
            </a:r>
          </a:p>
        </p:txBody>
      </p:sp>
      <p:sp>
        <p:nvSpPr>
          <p:cNvPr id="506900" name="Rectangle 20"/>
          <p:cNvSpPr>
            <a:spLocks noChangeArrowheads="1"/>
          </p:cNvSpPr>
          <p:nvPr/>
        </p:nvSpPr>
        <p:spPr bwMode="auto">
          <a:xfrm>
            <a:off x="2895600" y="1628775"/>
            <a:ext cx="711200" cy="487363"/>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6901" name="Text Box 21"/>
          <p:cNvSpPr txBox="1">
            <a:spLocks noChangeArrowheads="1"/>
          </p:cNvSpPr>
          <p:nvPr/>
        </p:nvSpPr>
        <p:spPr bwMode="auto">
          <a:xfrm>
            <a:off x="5900738" y="2376488"/>
            <a:ext cx="5810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6666"/>
                </a:solidFill>
              </a:rPr>
              <a:t>+ n</a:t>
            </a:r>
          </a:p>
        </p:txBody>
      </p:sp>
      <p:sp>
        <p:nvSpPr>
          <p:cNvPr id="506902" name="Text Box 22"/>
          <p:cNvSpPr txBox="1">
            <a:spLocks noChangeArrowheads="1"/>
          </p:cNvSpPr>
          <p:nvPr/>
        </p:nvSpPr>
        <p:spPr bwMode="auto">
          <a:xfrm>
            <a:off x="174625" y="4652963"/>
            <a:ext cx="87884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5.  Our algorithm performs </a:t>
            </a:r>
            <a:r>
              <a:rPr lang="en-US" sz="2400">
                <a:solidFill>
                  <a:srgbClr val="FF3300"/>
                </a:solidFill>
              </a:rPr>
              <a:t>n</a:t>
            </a:r>
            <a:r>
              <a:rPr lang="en-US" sz="2400" baseline="30000">
                <a:solidFill>
                  <a:srgbClr val="FF3300"/>
                </a:solidFill>
              </a:rPr>
              <a:t>2</a:t>
            </a:r>
            <a:r>
              <a:rPr lang="en-US" sz="2400"/>
              <a:t> comparisons between </a:t>
            </a:r>
            <a:r>
              <a:rPr lang="en-US" sz="2400">
                <a:solidFill>
                  <a:srgbClr val="FF3300"/>
                </a:solidFill>
              </a:rPr>
              <a:t>j</a:t>
            </a:r>
            <a:r>
              <a:rPr lang="en-US" sz="2400"/>
              <a:t> and </a:t>
            </a:r>
            <a:r>
              <a:rPr lang="en-US" sz="2400">
                <a:solidFill>
                  <a:srgbClr val="FF3300"/>
                </a:solidFill>
              </a:rPr>
              <a:t>n</a:t>
            </a:r>
            <a:r>
              <a:rPr lang="en-US" sz="2400"/>
              <a:t>.</a:t>
            </a:r>
          </a:p>
        </p:txBody>
      </p:sp>
      <p:sp>
        <p:nvSpPr>
          <p:cNvPr id="506903" name="Rectangle 23"/>
          <p:cNvSpPr>
            <a:spLocks noChangeArrowheads="1"/>
          </p:cNvSpPr>
          <p:nvPr/>
        </p:nvSpPr>
        <p:spPr bwMode="auto">
          <a:xfrm>
            <a:off x="2636838" y="2041525"/>
            <a:ext cx="711200" cy="487363"/>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6904" name="Text Box 24"/>
          <p:cNvSpPr txBox="1">
            <a:spLocks noChangeArrowheads="1"/>
          </p:cNvSpPr>
          <p:nvPr/>
        </p:nvSpPr>
        <p:spPr bwMode="auto">
          <a:xfrm>
            <a:off x="6867525" y="2381250"/>
            <a:ext cx="7048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6666"/>
                </a:solidFill>
              </a:rPr>
              <a:t>+ n</a:t>
            </a:r>
            <a:r>
              <a:rPr lang="en-US" sz="2400" baseline="30000">
                <a:solidFill>
                  <a:srgbClr val="006666"/>
                </a:solidFill>
              </a:rPr>
              <a:t>2</a:t>
            </a:r>
          </a:p>
        </p:txBody>
      </p:sp>
      <p:sp>
        <p:nvSpPr>
          <p:cNvPr id="506905" name="Rectangle 25"/>
          <p:cNvSpPr>
            <a:spLocks noChangeArrowheads="1"/>
          </p:cNvSpPr>
          <p:nvPr/>
        </p:nvSpPr>
        <p:spPr bwMode="auto">
          <a:xfrm>
            <a:off x="3313113" y="2085975"/>
            <a:ext cx="711200" cy="487363"/>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6906" name="Text Box 26"/>
          <p:cNvSpPr txBox="1">
            <a:spLocks noChangeArrowheads="1"/>
          </p:cNvSpPr>
          <p:nvPr/>
        </p:nvSpPr>
        <p:spPr bwMode="auto">
          <a:xfrm>
            <a:off x="174625" y="4986338"/>
            <a:ext cx="87884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6.  Our algorithm increments </a:t>
            </a:r>
            <a:r>
              <a:rPr lang="en-US" sz="2400">
                <a:solidFill>
                  <a:schemeClr val="tx1"/>
                </a:solidFill>
              </a:rPr>
              <a:t>the variable</a:t>
            </a:r>
            <a:r>
              <a:rPr lang="en-US" sz="2400">
                <a:solidFill>
                  <a:srgbClr val="FF3300"/>
                </a:solidFill>
              </a:rPr>
              <a:t> j</a:t>
            </a:r>
            <a:r>
              <a:rPr lang="en-US" sz="2400"/>
              <a:t>, </a:t>
            </a:r>
            <a:r>
              <a:rPr lang="en-US" sz="2400">
                <a:solidFill>
                  <a:srgbClr val="FF3300"/>
                </a:solidFill>
              </a:rPr>
              <a:t>n</a:t>
            </a:r>
            <a:r>
              <a:rPr lang="en-US" sz="2400" baseline="30000">
                <a:solidFill>
                  <a:srgbClr val="FF3300"/>
                </a:solidFill>
              </a:rPr>
              <a:t>2</a:t>
            </a:r>
            <a:r>
              <a:rPr lang="en-US" sz="2400"/>
              <a:t>  times.</a:t>
            </a:r>
          </a:p>
        </p:txBody>
      </p:sp>
      <p:sp>
        <p:nvSpPr>
          <p:cNvPr id="506907" name="Text Box 27"/>
          <p:cNvSpPr txBox="1">
            <a:spLocks noChangeArrowheads="1"/>
          </p:cNvSpPr>
          <p:nvPr/>
        </p:nvSpPr>
        <p:spPr bwMode="auto">
          <a:xfrm>
            <a:off x="7510463" y="2381250"/>
            <a:ext cx="7048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6666"/>
                </a:solidFill>
              </a:rPr>
              <a:t>+ n</a:t>
            </a:r>
            <a:r>
              <a:rPr lang="en-US" sz="2400" baseline="30000">
                <a:solidFill>
                  <a:srgbClr val="006666"/>
                </a:solidFill>
              </a:rPr>
              <a:t>2</a:t>
            </a:r>
          </a:p>
        </p:txBody>
      </p:sp>
      <p:sp>
        <p:nvSpPr>
          <p:cNvPr id="506908" name="Text Box 28"/>
          <p:cNvSpPr txBox="1">
            <a:spLocks noChangeArrowheads="1"/>
          </p:cNvSpPr>
          <p:nvPr/>
        </p:nvSpPr>
        <p:spPr bwMode="auto">
          <a:xfrm>
            <a:off x="166688" y="5343525"/>
            <a:ext cx="87884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7.  Our algorithm sets </a:t>
            </a:r>
            <a:r>
              <a:rPr lang="en-US" sz="2400">
                <a:solidFill>
                  <a:srgbClr val="FF3300"/>
                </a:solidFill>
              </a:rPr>
              <a:t>arr[i][j]</a:t>
            </a:r>
            <a:r>
              <a:rPr lang="en-US" sz="2400"/>
              <a:t>’s value </a:t>
            </a:r>
            <a:r>
              <a:rPr lang="en-US" sz="2400">
                <a:solidFill>
                  <a:srgbClr val="FF3300"/>
                </a:solidFill>
              </a:rPr>
              <a:t>n</a:t>
            </a:r>
            <a:r>
              <a:rPr lang="en-US" sz="2400" baseline="30000">
                <a:solidFill>
                  <a:srgbClr val="FF3300"/>
                </a:solidFill>
              </a:rPr>
              <a:t>2</a:t>
            </a:r>
            <a:r>
              <a:rPr lang="en-US" sz="2400"/>
              <a:t>  times.</a:t>
            </a:r>
          </a:p>
        </p:txBody>
      </p:sp>
      <p:sp>
        <p:nvSpPr>
          <p:cNvPr id="506909" name="Rectangle 29"/>
          <p:cNvSpPr>
            <a:spLocks noChangeArrowheads="1"/>
          </p:cNvSpPr>
          <p:nvPr/>
        </p:nvSpPr>
        <p:spPr bwMode="auto">
          <a:xfrm>
            <a:off x="881063" y="2422525"/>
            <a:ext cx="1862137" cy="487363"/>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6910" name="Text Box 30"/>
          <p:cNvSpPr txBox="1">
            <a:spLocks noChangeArrowheads="1"/>
          </p:cNvSpPr>
          <p:nvPr/>
        </p:nvSpPr>
        <p:spPr bwMode="auto">
          <a:xfrm>
            <a:off x="8134350" y="2395538"/>
            <a:ext cx="7048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6666"/>
                </a:solidFill>
              </a:rPr>
              <a:t>+ n</a:t>
            </a:r>
            <a:r>
              <a:rPr lang="en-US" sz="2400" baseline="30000">
                <a:solidFill>
                  <a:srgbClr val="006666"/>
                </a:solidFill>
              </a:rPr>
              <a:t>2</a:t>
            </a:r>
          </a:p>
        </p:txBody>
      </p:sp>
      <p:sp>
        <p:nvSpPr>
          <p:cNvPr id="506911" name="Text Box 31"/>
          <p:cNvSpPr txBox="1">
            <a:spLocks noChangeArrowheads="1"/>
          </p:cNvSpPr>
          <p:nvPr/>
        </p:nvSpPr>
        <p:spPr bwMode="auto">
          <a:xfrm>
            <a:off x="214313" y="3200400"/>
            <a:ext cx="87884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1.  Our algorithm initializes the value of </a:t>
            </a:r>
            <a:r>
              <a:rPr lang="en-US" sz="2400">
                <a:solidFill>
                  <a:srgbClr val="FF3300"/>
                </a:solidFill>
              </a:rPr>
              <a:t>i</a:t>
            </a:r>
            <a:r>
              <a:rPr lang="en-US" sz="2400"/>
              <a:t> once.</a:t>
            </a:r>
          </a:p>
        </p:txBody>
      </p:sp>
      <p:sp>
        <p:nvSpPr>
          <p:cNvPr id="506912" name="Rectangle 32"/>
          <p:cNvSpPr>
            <a:spLocks noChangeArrowheads="1"/>
          </p:cNvSpPr>
          <p:nvPr/>
        </p:nvSpPr>
        <p:spPr bwMode="auto">
          <a:xfrm>
            <a:off x="1019175" y="1676400"/>
            <a:ext cx="1143000" cy="487363"/>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6913" name="Text Box 33"/>
          <p:cNvSpPr txBox="1">
            <a:spLocks noChangeArrowheads="1"/>
          </p:cNvSpPr>
          <p:nvPr/>
        </p:nvSpPr>
        <p:spPr bwMode="auto">
          <a:xfrm>
            <a:off x="5284788" y="2381250"/>
            <a:ext cx="3206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6666"/>
                </a:solidFill>
              </a:rPr>
              <a:t>1</a:t>
            </a:r>
            <a:endParaRPr lang="en-US" sz="2400" baseline="30000">
              <a:solidFill>
                <a:srgbClr val="006666"/>
              </a:solidFill>
            </a:endParaRPr>
          </a:p>
        </p:txBody>
      </p:sp>
      <p:sp>
        <p:nvSpPr>
          <p:cNvPr id="506914" name="Rectangle 34"/>
          <p:cNvSpPr>
            <a:spLocks noChangeArrowheads="1"/>
          </p:cNvSpPr>
          <p:nvPr/>
        </p:nvSpPr>
        <p:spPr bwMode="auto">
          <a:xfrm>
            <a:off x="1281113" y="2041525"/>
            <a:ext cx="1233487" cy="473075"/>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6915" name="Text Box 35"/>
          <p:cNvSpPr txBox="1">
            <a:spLocks noChangeArrowheads="1"/>
          </p:cNvSpPr>
          <p:nvPr/>
        </p:nvSpPr>
        <p:spPr bwMode="auto">
          <a:xfrm>
            <a:off x="166688" y="4305300"/>
            <a:ext cx="8948737"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4.  Our algorithm initializes the value of </a:t>
            </a:r>
            <a:r>
              <a:rPr lang="en-US" sz="2400">
                <a:solidFill>
                  <a:srgbClr val="FF3300"/>
                </a:solidFill>
              </a:rPr>
              <a:t>j</a:t>
            </a:r>
            <a:r>
              <a:rPr lang="en-US" sz="2400"/>
              <a:t>, </a:t>
            </a:r>
            <a:r>
              <a:rPr lang="en-US" sz="2400">
                <a:solidFill>
                  <a:srgbClr val="FF3300"/>
                </a:solidFill>
              </a:rPr>
              <a:t>n</a:t>
            </a:r>
            <a:r>
              <a:rPr lang="en-US" sz="2400"/>
              <a:t> different times.</a:t>
            </a:r>
          </a:p>
        </p:txBody>
      </p:sp>
      <p:sp>
        <p:nvSpPr>
          <p:cNvPr id="506916" name="Text Box 36"/>
          <p:cNvSpPr txBox="1">
            <a:spLocks noChangeArrowheads="1"/>
          </p:cNvSpPr>
          <p:nvPr/>
        </p:nvSpPr>
        <p:spPr bwMode="auto">
          <a:xfrm>
            <a:off x="6381750" y="2381250"/>
            <a:ext cx="5810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6666"/>
                </a:solidFill>
              </a:rPr>
              <a:t>+ n</a:t>
            </a:r>
            <a:endParaRPr lang="en-US" sz="2400" baseline="30000">
              <a:solidFill>
                <a:srgbClr val="006666"/>
              </a:solidFill>
            </a:endParaRPr>
          </a:p>
        </p:txBody>
      </p:sp>
      <p:sp>
        <p:nvSpPr>
          <p:cNvPr id="506918" name="Text Box 38"/>
          <p:cNvSpPr txBox="1">
            <a:spLocks noChangeArrowheads="1"/>
          </p:cNvSpPr>
          <p:nvPr/>
        </p:nvSpPr>
        <p:spPr bwMode="auto">
          <a:xfrm>
            <a:off x="76200" y="6172200"/>
            <a:ext cx="89884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CC"/>
                </a:solidFill>
              </a:rPr>
              <a:t>Now that we have </a:t>
            </a:r>
            <a:r>
              <a:rPr lang="en-US" sz="2400">
                <a:solidFill>
                  <a:schemeClr val="accent2"/>
                </a:solidFill>
              </a:rPr>
              <a:t>f(n)</a:t>
            </a:r>
            <a:r>
              <a:rPr lang="en-US" sz="2400">
                <a:solidFill>
                  <a:srgbClr val="6600CC"/>
                </a:solidFill>
              </a:rPr>
              <a:t>, we can compute our algorithm’s Big-O. </a:t>
            </a:r>
          </a:p>
        </p:txBody>
      </p:sp>
      <p:sp>
        <p:nvSpPr>
          <p:cNvPr id="506920" name="Rectangle 40"/>
          <p:cNvSpPr>
            <a:spLocks noGrp="1" noChangeArrowheads="1"/>
          </p:cNvSpPr>
          <p:nvPr>
            <p:ph type="title"/>
          </p:nvPr>
        </p:nvSpPr>
        <p:spPr>
          <a:noFill/>
          <a:ln/>
        </p:spPr>
        <p:txBody>
          <a:bodyPr/>
          <a:lstStyle/>
          <a:p>
            <a:r>
              <a:rPr lang="en-US"/>
              <a:t>Big-O – How to Compute f(n)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69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69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69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06912"/>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688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0688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0689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506887"/>
                                        </p:tgtEl>
                                        <p:attrNameLst>
                                          <p:attrName>style.visibility</p:attrName>
                                        </p:attrNameLst>
                                      </p:cBhvr>
                                      <p:to>
                                        <p:strVal val="hidden"/>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06900"/>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0689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06901"/>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506900"/>
                                        </p:tgtEl>
                                        <p:attrNameLst>
                                          <p:attrName>style.visibility</p:attrName>
                                        </p:attrNameLst>
                                      </p:cBhvr>
                                      <p:to>
                                        <p:strVal val="hidden"/>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06914"/>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06915"/>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06916"/>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506914"/>
                                        </p:tgtEl>
                                        <p:attrNameLst>
                                          <p:attrName>style.visibility</p:attrName>
                                        </p:attrNameLst>
                                      </p:cBhvr>
                                      <p:to>
                                        <p:strVal val="hidden"/>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06903"/>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06902"/>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06904"/>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506903"/>
                                        </p:tgtEl>
                                        <p:attrNameLst>
                                          <p:attrName>style.visibility</p:attrName>
                                        </p:attrNameLst>
                                      </p:cBhvr>
                                      <p:to>
                                        <p:strVal val="hidden"/>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06905"/>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nodeType="clickEffect">
                                  <p:stCondLst>
                                    <p:cond delay="0"/>
                                  </p:stCondLst>
                                  <p:childTnLst>
                                    <p:set>
                                      <p:cBhvr>
                                        <p:cTn id="90" dur="1" fill="hold">
                                          <p:stCondLst>
                                            <p:cond delay="0"/>
                                          </p:stCondLst>
                                        </p:cTn>
                                        <p:tgtEl>
                                          <p:spTgt spid="506906"/>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nodeType="clickEffect">
                                  <p:stCondLst>
                                    <p:cond delay="0"/>
                                  </p:stCondLst>
                                  <p:childTnLst>
                                    <p:set>
                                      <p:cBhvr>
                                        <p:cTn id="94" dur="1" fill="hold">
                                          <p:stCondLst>
                                            <p:cond delay="0"/>
                                          </p:stCondLst>
                                        </p:cTn>
                                        <p:tgtEl>
                                          <p:spTgt spid="506907"/>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506905"/>
                                        </p:tgtEl>
                                        <p:attrNameLst>
                                          <p:attrName>style.visibility</p:attrName>
                                        </p:attrNameLst>
                                      </p:cBhvr>
                                      <p:to>
                                        <p:strVal val="hidden"/>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506909"/>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506908"/>
                                        </p:tgtEl>
                                        <p:attrNameLst>
                                          <p:attrName>style.visibility</p:attrName>
                                        </p:attrNameLst>
                                      </p:cBhvr>
                                      <p:to>
                                        <p:strVal val="visible"/>
                                      </p:to>
                                    </p:se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506910"/>
                                        </p:tgtEl>
                                        <p:attrNameLst>
                                          <p:attrName>style.visibility</p:attrName>
                                        </p:attrNameLst>
                                      </p:cBhvr>
                                      <p:to>
                                        <p:strVal val="visible"/>
                                      </p:to>
                                    </p:se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506909"/>
                                        </p:tgtEl>
                                        <p:attrNameLst>
                                          <p:attrName>style.visibility</p:attrName>
                                        </p:attrNameLst>
                                      </p:cBhvr>
                                      <p:to>
                                        <p:strVal val="hidden"/>
                                      </p:to>
                                    </p:se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8" fill="hold" grpId="0" nodeType="clickEffect">
                                  <p:stCondLst>
                                    <p:cond delay="0"/>
                                  </p:stCondLst>
                                  <p:childTnLst>
                                    <p:set>
                                      <p:cBhvr>
                                        <p:cTn id="118" dur="1" fill="hold">
                                          <p:stCondLst>
                                            <p:cond delay="0"/>
                                          </p:stCondLst>
                                        </p:cTn>
                                        <p:tgtEl>
                                          <p:spTgt spid="506897"/>
                                        </p:tgtEl>
                                        <p:attrNameLst>
                                          <p:attrName>style.visibility</p:attrName>
                                        </p:attrNameLst>
                                      </p:cBhvr>
                                      <p:to>
                                        <p:strVal val="visible"/>
                                      </p:to>
                                    </p:set>
                                    <p:animEffect transition="in" filter="wipe(left)">
                                      <p:cBhvr>
                                        <p:cTn id="119" dur="500"/>
                                        <p:tgtEl>
                                          <p:spTgt spid="506897"/>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2" presetClass="entr" presetSubtype="4" fill="hold" grpId="0" nodeType="clickEffect">
                                  <p:stCondLst>
                                    <p:cond delay="0"/>
                                  </p:stCondLst>
                                  <p:childTnLst>
                                    <p:set>
                                      <p:cBhvr>
                                        <p:cTn id="123" dur="1" fill="hold">
                                          <p:stCondLst>
                                            <p:cond delay="0"/>
                                          </p:stCondLst>
                                        </p:cTn>
                                        <p:tgtEl>
                                          <p:spTgt spid="506918"/>
                                        </p:tgtEl>
                                        <p:attrNameLst>
                                          <p:attrName>style.visibility</p:attrName>
                                        </p:attrNameLst>
                                      </p:cBhvr>
                                      <p:to>
                                        <p:strVal val="visible"/>
                                      </p:to>
                                    </p:set>
                                    <p:anim calcmode="lin" valueType="num">
                                      <p:cBhvr additive="base">
                                        <p:cTn id="124" dur="500" fill="hold"/>
                                        <p:tgtEl>
                                          <p:spTgt spid="506918"/>
                                        </p:tgtEl>
                                        <p:attrNameLst>
                                          <p:attrName>ppt_x</p:attrName>
                                        </p:attrNameLst>
                                      </p:cBhvr>
                                      <p:tavLst>
                                        <p:tav tm="0">
                                          <p:val>
                                            <p:strVal val="#ppt_x"/>
                                          </p:val>
                                        </p:tav>
                                        <p:tav tm="100000">
                                          <p:val>
                                            <p:strVal val="#ppt_x"/>
                                          </p:val>
                                        </p:tav>
                                      </p:tavLst>
                                    </p:anim>
                                    <p:anim calcmode="lin" valueType="num">
                                      <p:cBhvr additive="base">
                                        <p:cTn id="125" dur="500" fill="hold"/>
                                        <p:tgtEl>
                                          <p:spTgt spid="5069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6887" grpId="0" animBg="1"/>
      <p:bldP spid="506887" grpId="1" animBg="1"/>
      <p:bldP spid="506889" grpId="0"/>
      <p:bldP spid="506892" grpId="0"/>
      <p:bldP spid="506897" grpId="0"/>
      <p:bldP spid="506899" grpId="0"/>
      <p:bldP spid="506900" grpId="0" animBg="1"/>
      <p:bldP spid="506900" grpId="1" animBg="1"/>
      <p:bldP spid="506901" grpId="0"/>
      <p:bldP spid="506902" grpId="0"/>
      <p:bldP spid="506903" grpId="0" animBg="1"/>
      <p:bldP spid="506903" grpId="1" animBg="1"/>
      <p:bldP spid="506904" grpId="0"/>
      <p:bldP spid="506905" grpId="0" animBg="1"/>
      <p:bldP spid="506905" grpId="1" animBg="1"/>
      <p:bldP spid="506908" grpId="0"/>
      <p:bldP spid="506909" grpId="0" animBg="1"/>
      <p:bldP spid="506909" grpId="1" animBg="1"/>
      <p:bldP spid="506910" grpId="0"/>
      <p:bldP spid="506911" grpId="0"/>
      <p:bldP spid="506912" grpId="0" animBg="1"/>
      <p:bldP spid="506912" grpId="1" animBg="1"/>
      <p:bldP spid="506913" grpId="0"/>
      <p:bldP spid="506914" grpId="0" animBg="1"/>
      <p:bldP spid="506914" grpId="1" animBg="1"/>
      <p:bldP spid="506915" grpId="0"/>
      <p:bldP spid="506916" grpId="0"/>
      <p:bldP spid="5069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3D70A3E-2572-4E0F-876F-7A63C9F92C04}" type="slidenum">
              <a:rPr lang="en-US"/>
              <a:pPr/>
              <a:t>15</a:t>
            </a:fld>
            <a:endParaRPr lang="en-US"/>
          </a:p>
        </p:txBody>
      </p:sp>
      <p:sp>
        <p:nvSpPr>
          <p:cNvPr id="467970" name="Rectangle 2"/>
          <p:cNvSpPr>
            <a:spLocks noGrp="1" noChangeArrowheads="1"/>
          </p:cNvSpPr>
          <p:nvPr>
            <p:ph type="title"/>
          </p:nvPr>
        </p:nvSpPr>
        <p:spPr/>
        <p:txBody>
          <a:bodyPr/>
          <a:lstStyle/>
          <a:p>
            <a:r>
              <a:rPr lang="en-US" sz="4000"/>
              <a:t>Big-O – The Complete Approach</a:t>
            </a:r>
          </a:p>
        </p:txBody>
      </p:sp>
      <p:sp>
        <p:nvSpPr>
          <p:cNvPr id="467981" name="Text Box 13"/>
          <p:cNvSpPr txBox="1">
            <a:spLocks noChangeArrowheads="1"/>
          </p:cNvSpPr>
          <p:nvPr/>
        </p:nvSpPr>
        <p:spPr bwMode="auto">
          <a:xfrm>
            <a:off x="295275" y="936625"/>
            <a:ext cx="850423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2400"/>
          </a:p>
        </p:txBody>
      </p:sp>
      <p:sp>
        <p:nvSpPr>
          <p:cNvPr id="467985" name="Text Box 17"/>
          <p:cNvSpPr txBox="1">
            <a:spLocks noChangeArrowheads="1"/>
          </p:cNvSpPr>
          <p:nvPr/>
        </p:nvSpPr>
        <p:spPr bwMode="auto">
          <a:xfrm>
            <a:off x="384175" y="949325"/>
            <a:ext cx="8515350" cy="52387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itchFamily="18" charset="0"/>
                <a:cs typeface="Times New Roman" pitchFamily="18" charset="0"/>
              </a:defRPr>
            </a:lvl1pPr>
            <a:lvl2pPr marL="914400" indent="-457200">
              <a:defRPr sz="2400">
                <a:solidFill>
                  <a:schemeClr val="tx1"/>
                </a:solidFill>
                <a:latin typeface="Times New Roman" pitchFamily="18" charset="0"/>
                <a:cs typeface="Times New Roman" pitchFamily="18" charset="0"/>
              </a:defRPr>
            </a:lvl2pPr>
            <a:lvl3pPr marL="1371600" indent="-457200">
              <a:defRPr sz="2400">
                <a:solidFill>
                  <a:schemeClr val="tx1"/>
                </a:solidFill>
                <a:latin typeface="Times New Roman" pitchFamily="18" charset="0"/>
                <a:cs typeface="Times New Roman" pitchFamily="18" charset="0"/>
              </a:defRPr>
            </a:lvl3pPr>
            <a:lvl4pPr marL="1828800" indent="-457200">
              <a:defRPr sz="2400">
                <a:solidFill>
                  <a:schemeClr val="tx1"/>
                </a:solidFill>
                <a:latin typeface="Times New Roman" pitchFamily="18" charset="0"/>
                <a:cs typeface="Times New Roman" pitchFamily="18" charset="0"/>
              </a:defRPr>
            </a:lvl4pPr>
            <a:lvl5pPr marL="2286000" indent="-457200">
              <a:defRPr sz="2400">
                <a:solidFill>
                  <a:schemeClr val="tx1"/>
                </a:solidFill>
                <a:latin typeface="Times New Roman" pitchFamily="18" charset="0"/>
                <a:cs typeface="Times New Roman" pitchFamily="18" charset="0"/>
              </a:defRPr>
            </a:lvl5pPr>
            <a:lvl6pPr marL="2743200" indent="-457200" fontAlgn="base">
              <a:spcBef>
                <a:spcPct val="0"/>
              </a:spcBef>
              <a:spcAft>
                <a:spcPct val="0"/>
              </a:spcAft>
              <a:defRPr sz="2400">
                <a:solidFill>
                  <a:schemeClr val="tx1"/>
                </a:solidFill>
                <a:latin typeface="Times New Roman" pitchFamily="18" charset="0"/>
                <a:cs typeface="Times New Roman" pitchFamily="18" charset="0"/>
              </a:defRPr>
            </a:lvl6pPr>
            <a:lvl7pPr marL="3200400" indent="-457200" fontAlgn="base">
              <a:spcBef>
                <a:spcPct val="0"/>
              </a:spcBef>
              <a:spcAft>
                <a:spcPct val="0"/>
              </a:spcAft>
              <a:defRPr sz="2400">
                <a:solidFill>
                  <a:schemeClr val="tx1"/>
                </a:solidFill>
                <a:latin typeface="Times New Roman" pitchFamily="18" charset="0"/>
                <a:cs typeface="Times New Roman" pitchFamily="18" charset="0"/>
              </a:defRPr>
            </a:lvl7pPr>
            <a:lvl8pPr marL="3657600" indent="-457200" fontAlgn="base">
              <a:spcBef>
                <a:spcPct val="0"/>
              </a:spcBef>
              <a:spcAft>
                <a:spcPct val="0"/>
              </a:spcAft>
              <a:defRPr sz="2400">
                <a:solidFill>
                  <a:schemeClr val="tx1"/>
                </a:solidFill>
                <a:latin typeface="Times New Roman" pitchFamily="18" charset="0"/>
                <a:cs typeface="Times New Roman" pitchFamily="18" charset="0"/>
              </a:defRPr>
            </a:lvl8pPr>
            <a:lvl9pPr marL="4114800" indent="-4572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a:solidFill>
                  <a:schemeClr val="accent2"/>
                </a:solidFill>
                <a:latin typeface="Comic Sans MS" pitchFamily="66" charset="0"/>
              </a:rPr>
              <a:t>Here are the steps to compute the </a:t>
            </a:r>
            <a:r>
              <a:rPr lang="en-US">
                <a:solidFill>
                  <a:srgbClr val="006666"/>
                </a:solidFill>
                <a:latin typeface="Comic Sans MS" pitchFamily="66" charset="0"/>
              </a:rPr>
              <a:t>Big-O</a:t>
            </a:r>
            <a:r>
              <a:rPr lang="en-US">
                <a:solidFill>
                  <a:schemeClr val="accent2"/>
                </a:solidFill>
                <a:latin typeface="Comic Sans MS" pitchFamily="66" charset="0"/>
              </a:rPr>
              <a:t> of an algorithm:</a:t>
            </a:r>
          </a:p>
          <a:p>
            <a:endParaRPr lang="en-US" sz="1000">
              <a:solidFill>
                <a:schemeClr val="accent2"/>
              </a:solidFill>
              <a:latin typeface="Comic Sans MS" pitchFamily="66" charset="0"/>
            </a:endParaRPr>
          </a:p>
          <a:p>
            <a:endParaRPr lang="en-US" sz="1000">
              <a:solidFill>
                <a:schemeClr val="accent2"/>
              </a:solidFill>
              <a:latin typeface="Comic Sans MS" pitchFamily="66" charset="0"/>
            </a:endParaRPr>
          </a:p>
          <a:p>
            <a:pPr>
              <a:buFontTx/>
              <a:buAutoNum type="arabicPeriod"/>
            </a:pPr>
            <a:r>
              <a:rPr lang="en-US">
                <a:solidFill>
                  <a:schemeClr val="tx2"/>
                </a:solidFill>
                <a:latin typeface="Comic Sans MS" pitchFamily="66" charset="0"/>
              </a:rPr>
              <a:t>Determine how many steps </a:t>
            </a:r>
            <a:r>
              <a:rPr lang="en-US">
                <a:solidFill>
                  <a:srgbClr val="722D28"/>
                </a:solidFill>
                <a:latin typeface="Comic Sans MS" pitchFamily="66" charset="0"/>
              </a:rPr>
              <a:t>f(n) </a:t>
            </a:r>
            <a:r>
              <a:rPr lang="en-US">
                <a:solidFill>
                  <a:schemeClr val="tx2"/>
                </a:solidFill>
                <a:latin typeface="Comic Sans MS" pitchFamily="66" charset="0"/>
              </a:rPr>
              <a:t>an algorithm requires to solve a problem, in terms of the number of items </a:t>
            </a:r>
            <a:r>
              <a:rPr lang="en-US">
                <a:solidFill>
                  <a:srgbClr val="722D28"/>
                </a:solidFill>
                <a:latin typeface="Comic Sans MS" pitchFamily="66" charset="0"/>
              </a:rPr>
              <a:t>n</a:t>
            </a:r>
            <a:r>
              <a:rPr lang="en-US">
                <a:solidFill>
                  <a:schemeClr val="tx2"/>
                </a:solidFill>
                <a:latin typeface="Comic Sans MS" pitchFamily="66" charset="0"/>
              </a:rPr>
              <a:t>.</a:t>
            </a:r>
          </a:p>
          <a:p>
            <a:pPr>
              <a:buFontTx/>
              <a:buAutoNum type="arabicPeriod"/>
            </a:pPr>
            <a:endParaRPr lang="en-US" sz="1000">
              <a:solidFill>
                <a:schemeClr val="tx2"/>
              </a:solidFill>
              <a:latin typeface="Comic Sans MS" pitchFamily="66" charset="0"/>
            </a:endParaRPr>
          </a:p>
          <a:p>
            <a:pPr>
              <a:buFontTx/>
              <a:buAutoNum type="arabicPeriod"/>
            </a:pPr>
            <a:r>
              <a:rPr lang="en-US">
                <a:solidFill>
                  <a:schemeClr val="tx2"/>
                </a:solidFill>
                <a:latin typeface="Comic Sans MS" pitchFamily="66" charset="0"/>
              </a:rPr>
              <a:t>Keep the most significant term of that function and throw away the rest. For example:</a:t>
            </a:r>
          </a:p>
          <a:p>
            <a:pPr lvl="1">
              <a:buFontTx/>
              <a:buAutoNum type="alphaLcPeriod"/>
            </a:pPr>
            <a:r>
              <a:rPr lang="en-US" sz="2000">
                <a:solidFill>
                  <a:srgbClr val="006666"/>
                </a:solidFill>
                <a:latin typeface="Comic Sans MS" pitchFamily="66" charset="0"/>
              </a:rPr>
              <a:t>f(n) = 3n</a:t>
            </a:r>
            <a:r>
              <a:rPr lang="en-US" sz="2000" b="1" baseline="30000">
                <a:solidFill>
                  <a:srgbClr val="006666"/>
                </a:solidFill>
                <a:latin typeface="Comic Sans MS" pitchFamily="66" charset="0"/>
              </a:rPr>
              <a:t>2</a:t>
            </a:r>
            <a:r>
              <a:rPr lang="en-US" sz="2000">
                <a:solidFill>
                  <a:srgbClr val="006666"/>
                </a:solidFill>
                <a:latin typeface="Comic Sans MS" pitchFamily="66" charset="0"/>
              </a:rPr>
              <a:t>+3n+1</a:t>
            </a:r>
            <a:r>
              <a:rPr lang="en-US" sz="2000">
                <a:solidFill>
                  <a:schemeClr val="tx2"/>
                </a:solidFill>
                <a:latin typeface="Comic Sans MS" pitchFamily="66" charset="0"/>
              </a:rPr>
              <a:t> becomes </a:t>
            </a:r>
            <a:r>
              <a:rPr lang="en-US" sz="2000">
                <a:solidFill>
                  <a:srgbClr val="006666"/>
                </a:solidFill>
                <a:latin typeface="Comic Sans MS" pitchFamily="66" charset="0"/>
              </a:rPr>
              <a:t>f(n) = 3n</a:t>
            </a:r>
            <a:r>
              <a:rPr lang="en-US" sz="2000" b="1" baseline="30000">
                <a:solidFill>
                  <a:srgbClr val="006666"/>
                </a:solidFill>
                <a:latin typeface="Comic Sans MS" pitchFamily="66" charset="0"/>
              </a:rPr>
              <a:t>2</a:t>
            </a:r>
          </a:p>
          <a:p>
            <a:pPr lvl="1">
              <a:buFontTx/>
              <a:buAutoNum type="alphaLcPeriod"/>
            </a:pPr>
            <a:r>
              <a:rPr lang="en-US" sz="2000">
                <a:solidFill>
                  <a:srgbClr val="006666"/>
                </a:solidFill>
                <a:latin typeface="Comic Sans MS" pitchFamily="66" charset="0"/>
              </a:rPr>
              <a:t>f(n) = 2n log(n) + 3n</a:t>
            </a:r>
            <a:r>
              <a:rPr lang="en-US" sz="2000">
                <a:solidFill>
                  <a:schemeClr val="tx2"/>
                </a:solidFill>
                <a:latin typeface="Comic Sans MS" pitchFamily="66" charset="0"/>
              </a:rPr>
              <a:t> becomes </a:t>
            </a:r>
            <a:r>
              <a:rPr lang="en-US" sz="2000">
                <a:solidFill>
                  <a:srgbClr val="006666"/>
                </a:solidFill>
                <a:latin typeface="Comic Sans MS" pitchFamily="66" charset="0"/>
              </a:rPr>
              <a:t>f(n) = 2n log(n)</a:t>
            </a:r>
          </a:p>
          <a:p>
            <a:pPr lvl="1">
              <a:buFontTx/>
              <a:buAutoNum type="alphaLcPeriod"/>
            </a:pPr>
            <a:endParaRPr lang="en-US" sz="1000">
              <a:solidFill>
                <a:srgbClr val="006666"/>
              </a:solidFill>
              <a:latin typeface="Comic Sans MS" pitchFamily="66" charset="0"/>
            </a:endParaRPr>
          </a:p>
          <a:p>
            <a:r>
              <a:rPr lang="en-US">
                <a:solidFill>
                  <a:schemeClr val="tx2"/>
                </a:solidFill>
                <a:latin typeface="Comic Sans MS" pitchFamily="66" charset="0"/>
              </a:rPr>
              <a:t>3. Now remove any constant multiplier from the function:</a:t>
            </a:r>
          </a:p>
          <a:p>
            <a:pPr lvl="1">
              <a:buFontTx/>
              <a:buAutoNum type="alphaLcPeriod"/>
            </a:pPr>
            <a:r>
              <a:rPr lang="en-US" sz="2000">
                <a:solidFill>
                  <a:srgbClr val="006666"/>
                </a:solidFill>
                <a:latin typeface="Comic Sans MS" pitchFamily="66" charset="0"/>
              </a:rPr>
              <a:t>f(n) = </a:t>
            </a:r>
            <a:r>
              <a:rPr lang="en-US" sz="2000">
                <a:solidFill>
                  <a:srgbClr val="6600CC"/>
                </a:solidFill>
                <a:latin typeface="Comic Sans MS" pitchFamily="66" charset="0"/>
              </a:rPr>
              <a:t>3</a:t>
            </a:r>
            <a:r>
              <a:rPr lang="en-US" sz="2000">
                <a:solidFill>
                  <a:srgbClr val="006666"/>
                </a:solidFill>
                <a:latin typeface="Comic Sans MS" pitchFamily="66" charset="0"/>
              </a:rPr>
              <a:t>n</a:t>
            </a:r>
            <a:r>
              <a:rPr lang="en-US" sz="2000" b="1" baseline="30000">
                <a:solidFill>
                  <a:srgbClr val="006666"/>
                </a:solidFill>
                <a:latin typeface="Comic Sans MS" pitchFamily="66" charset="0"/>
              </a:rPr>
              <a:t>2</a:t>
            </a:r>
            <a:r>
              <a:rPr lang="en-US" sz="2000" b="1" baseline="30000">
                <a:solidFill>
                  <a:schemeClr val="tx2"/>
                </a:solidFill>
                <a:latin typeface="Comic Sans MS" pitchFamily="66" charset="0"/>
              </a:rPr>
              <a:t> </a:t>
            </a:r>
            <a:r>
              <a:rPr lang="en-US" sz="2000">
                <a:solidFill>
                  <a:schemeClr val="tx2"/>
                </a:solidFill>
                <a:latin typeface="Comic Sans MS" pitchFamily="66" charset="0"/>
              </a:rPr>
              <a:t>becomes </a:t>
            </a:r>
            <a:r>
              <a:rPr lang="en-US" sz="2000">
                <a:solidFill>
                  <a:srgbClr val="006666"/>
                </a:solidFill>
                <a:latin typeface="Comic Sans MS" pitchFamily="66" charset="0"/>
              </a:rPr>
              <a:t>f(n) = n</a:t>
            </a:r>
            <a:r>
              <a:rPr lang="en-US" sz="2000" b="1" baseline="30000">
                <a:solidFill>
                  <a:srgbClr val="006666"/>
                </a:solidFill>
                <a:latin typeface="Comic Sans MS" pitchFamily="66" charset="0"/>
              </a:rPr>
              <a:t>2 </a:t>
            </a:r>
            <a:endParaRPr lang="en-US" sz="2000" b="1" baseline="30000">
              <a:solidFill>
                <a:schemeClr val="tx2"/>
              </a:solidFill>
              <a:latin typeface="Comic Sans MS" pitchFamily="66" charset="0"/>
            </a:endParaRPr>
          </a:p>
          <a:p>
            <a:pPr lvl="1">
              <a:buFontTx/>
              <a:buAutoNum type="alphaLcPeriod"/>
            </a:pPr>
            <a:r>
              <a:rPr lang="en-US" sz="2000">
                <a:solidFill>
                  <a:srgbClr val="006666"/>
                </a:solidFill>
                <a:latin typeface="Comic Sans MS" pitchFamily="66" charset="0"/>
              </a:rPr>
              <a:t>f(n) = </a:t>
            </a:r>
            <a:r>
              <a:rPr lang="en-US" sz="2000">
                <a:solidFill>
                  <a:srgbClr val="6600CC"/>
                </a:solidFill>
                <a:latin typeface="Comic Sans MS" pitchFamily="66" charset="0"/>
              </a:rPr>
              <a:t>2</a:t>
            </a:r>
            <a:r>
              <a:rPr lang="en-US" sz="2000">
                <a:solidFill>
                  <a:srgbClr val="006666"/>
                </a:solidFill>
                <a:latin typeface="Comic Sans MS" pitchFamily="66" charset="0"/>
              </a:rPr>
              <a:t>n log(n)</a:t>
            </a:r>
            <a:r>
              <a:rPr lang="en-US" sz="2000">
                <a:solidFill>
                  <a:schemeClr val="tx2"/>
                </a:solidFill>
                <a:latin typeface="Comic Sans MS" pitchFamily="66" charset="0"/>
              </a:rPr>
              <a:t> becomes </a:t>
            </a:r>
            <a:r>
              <a:rPr lang="en-US" sz="2000">
                <a:solidFill>
                  <a:srgbClr val="006666"/>
                </a:solidFill>
                <a:latin typeface="Comic Sans MS" pitchFamily="66" charset="0"/>
              </a:rPr>
              <a:t>f(n) = n log(n)</a:t>
            </a:r>
          </a:p>
          <a:p>
            <a:pPr lvl="1">
              <a:buFontTx/>
              <a:buAutoNum type="alphaLcPeriod"/>
            </a:pPr>
            <a:endParaRPr lang="en-US" sz="1000">
              <a:solidFill>
                <a:srgbClr val="006666"/>
              </a:solidFill>
              <a:latin typeface="Comic Sans MS" pitchFamily="66" charset="0"/>
            </a:endParaRPr>
          </a:p>
          <a:p>
            <a:r>
              <a:rPr lang="en-US">
                <a:solidFill>
                  <a:schemeClr val="tx2"/>
                </a:solidFill>
                <a:latin typeface="Comic Sans MS" pitchFamily="66" charset="0"/>
              </a:rPr>
              <a:t>4. This gives you your “big oh”: </a:t>
            </a:r>
          </a:p>
          <a:p>
            <a:pPr lvl="1">
              <a:buFontTx/>
              <a:buAutoNum type="alphaLcPeriod"/>
            </a:pPr>
            <a:r>
              <a:rPr lang="en-US" sz="2000">
                <a:solidFill>
                  <a:srgbClr val="006666"/>
                </a:solidFill>
                <a:latin typeface="Comic Sans MS" pitchFamily="66" charset="0"/>
              </a:rPr>
              <a:t>f(n) = 3n</a:t>
            </a:r>
            <a:r>
              <a:rPr lang="en-US" sz="2000" b="1" baseline="30000">
                <a:solidFill>
                  <a:srgbClr val="006666"/>
                </a:solidFill>
                <a:latin typeface="Comic Sans MS" pitchFamily="66" charset="0"/>
              </a:rPr>
              <a:t>2</a:t>
            </a:r>
            <a:r>
              <a:rPr lang="en-US" sz="2000">
                <a:solidFill>
                  <a:srgbClr val="006666"/>
                </a:solidFill>
                <a:latin typeface="Comic Sans MS" pitchFamily="66" charset="0"/>
              </a:rPr>
              <a:t>+3n+1</a:t>
            </a:r>
            <a:r>
              <a:rPr lang="en-US" sz="2000">
                <a:solidFill>
                  <a:schemeClr val="tx2"/>
                </a:solidFill>
                <a:latin typeface="Comic Sans MS" pitchFamily="66" charset="0"/>
              </a:rPr>
              <a:t> is therefore </a:t>
            </a:r>
            <a:r>
              <a:rPr lang="en-US" sz="2000">
                <a:solidFill>
                  <a:srgbClr val="722D28"/>
                </a:solidFill>
                <a:latin typeface="Comic Sans MS" pitchFamily="66" charset="0"/>
              </a:rPr>
              <a:t>O(n</a:t>
            </a:r>
            <a:r>
              <a:rPr lang="en-US" sz="2000" b="1" baseline="30000">
                <a:solidFill>
                  <a:srgbClr val="722D28"/>
                </a:solidFill>
                <a:latin typeface="Comic Sans MS" pitchFamily="66" charset="0"/>
              </a:rPr>
              <a:t>2</a:t>
            </a:r>
            <a:r>
              <a:rPr lang="en-US" sz="2000">
                <a:solidFill>
                  <a:srgbClr val="722D28"/>
                </a:solidFill>
                <a:latin typeface="Comic Sans MS" pitchFamily="66" charset="0"/>
              </a:rPr>
              <a:t>)</a:t>
            </a:r>
            <a:endParaRPr lang="en-US" sz="2000" b="1" baseline="30000">
              <a:solidFill>
                <a:srgbClr val="722D28"/>
              </a:solidFill>
              <a:latin typeface="Comic Sans MS" pitchFamily="66" charset="0"/>
            </a:endParaRPr>
          </a:p>
          <a:p>
            <a:pPr lvl="1">
              <a:buFontTx/>
              <a:buAutoNum type="alphaLcPeriod"/>
            </a:pPr>
            <a:r>
              <a:rPr lang="en-US" sz="2000">
                <a:solidFill>
                  <a:srgbClr val="006666"/>
                </a:solidFill>
                <a:latin typeface="Comic Sans MS" pitchFamily="66" charset="0"/>
              </a:rPr>
              <a:t>f(n) = 2n log(n) + 3n</a:t>
            </a:r>
            <a:r>
              <a:rPr lang="en-US" sz="2000">
                <a:solidFill>
                  <a:schemeClr val="tx2"/>
                </a:solidFill>
                <a:latin typeface="Comic Sans MS" pitchFamily="66" charset="0"/>
              </a:rPr>
              <a:t> is therefore </a:t>
            </a:r>
            <a:r>
              <a:rPr lang="en-US" sz="2000">
                <a:solidFill>
                  <a:srgbClr val="722D28"/>
                </a:solidFill>
                <a:latin typeface="Comic Sans MS" pitchFamily="66" charset="0"/>
              </a:rPr>
              <a:t>O(n</a:t>
            </a:r>
            <a:r>
              <a:rPr lang="en-US" sz="2000" b="1">
                <a:solidFill>
                  <a:srgbClr val="722D28"/>
                </a:solidFill>
                <a:latin typeface="Comic Sans MS" pitchFamily="66" charset="0"/>
              </a:rPr>
              <a:t> </a:t>
            </a:r>
            <a:r>
              <a:rPr lang="en-US" sz="2000">
                <a:solidFill>
                  <a:srgbClr val="722D28"/>
                </a:solidFill>
                <a:latin typeface="Comic Sans MS" pitchFamily="66" charset="0"/>
              </a:rPr>
              <a:t>log(n))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67985">
                                            <p:txEl>
                                              <p:pRg st="0" end="0"/>
                                            </p:txEl>
                                          </p:spTgt>
                                        </p:tgtEl>
                                        <p:attrNameLst>
                                          <p:attrName>style.visibility</p:attrName>
                                        </p:attrNameLst>
                                      </p:cBhvr>
                                      <p:to>
                                        <p:strVal val="visible"/>
                                      </p:to>
                                    </p:set>
                                    <p:anim calcmode="lin" valueType="num">
                                      <p:cBhvr additive="base">
                                        <p:cTn id="7" dur="500" fill="hold"/>
                                        <p:tgtEl>
                                          <p:spTgt spid="46798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6798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67985">
                                            <p:txEl>
                                              <p:pRg st="3" end="3"/>
                                            </p:txEl>
                                          </p:spTgt>
                                        </p:tgtEl>
                                        <p:attrNameLst>
                                          <p:attrName>style.visibility</p:attrName>
                                        </p:attrNameLst>
                                      </p:cBhvr>
                                      <p:to>
                                        <p:strVal val="visible"/>
                                      </p:to>
                                    </p:set>
                                    <p:anim calcmode="lin" valueType="num">
                                      <p:cBhvr additive="base">
                                        <p:cTn id="13" dur="500" fill="hold"/>
                                        <p:tgtEl>
                                          <p:spTgt spid="467985">
                                            <p:txEl>
                                              <p:pRg st="3" end="3"/>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6798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67985">
                                            <p:txEl>
                                              <p:pRg st="5" end="5"/>
                                            </p:txEl>
                                          </p:spTgt>
                                        </p:tgtEl>
                                        <p:attrNameLst>
                                          <p:attrName>style.visibility</p:attrName>
                                        </p:attrNameLst>
                                      </p:cBhvr>
                                      <p:to>
                                        <p:strVal val="visible"/>
                                      </p:to>
                                    </p:set>
                                    <p:anim calcmode="lin" valueType="num">
                                      <p:cBhvr additive="base">
                                        <p:cTn id="19" dur="500" fill="hold"/>
                                        <p:tgtEl>
                                          <p:spTgt spid="467985">
                                            <p:txEl>
                                              <p:pRg st="5" end="5"/>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67985">
                                            <p:txEl>
                                              <p:pRg st="5" end="5"/>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467985">
                                            <p:txEl>
                                              <p:pRg st="6" end="6"/>
                                            </p:txEl>
                                          </p:spTgt>
                                        </p:tgtEl>
                                        <p:attrNameLst>
                                          <p:attrName>style.visibility</p:attrName>
                                        </p:attrNameLst>
                                      </p:cBhvr>
                                      <p:to>
                                        <p:strVal val="visible"/>
                                      </p:to>
                                    </p:set>
                                    <p:anim calcmode="lin" valueType="num">
                                      <p:cBhvr additive="base">
                                        <p:cTn id="23" dur="500" fill="hold"/>
                                        <p:tgtEl>
                                          <p:spTgt spid="467985">
                                            <p:txEl>
                                              <p:pRg st="6" end="6"/>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467985">
                                            <p:txEl>
                                              <p:pRg st="6" end="6"/>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467985">
                                            <p:txEl>
                                              <p:pRg st="7" end="7"/>
                                            </p:txEl>
                                          </p:spTgt>
                                        </p:tgtEl>
                                        <p:attrNameLst>
                                          <p:attrName>style.visibility</p:attrName>
                                        </p:attrNameLst>
                                      </p:cBhvr>
                                      <p:to>
                                        <p:strVal val="visible"/>
                                      </p:to>
                                    </p:set>
                                    <p:anim calcmode="lin" valueType="num">
                                      <p:cBhvr additive="base">
                                        <p:cTn id="27" dur="500" fill="hold"/>
                                        <p:tgtEl>
                                          <p:spTgt spid="467985">
                                            <p:txEl>
                                              <p:pRg st="7" end="7"/>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467985">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467985">
                                            <p:txEl>
                                              <p:pRg st="9" end="9"/>
                                            </p:txEl>
                                          </p:spTgt>
                                        </p:tgtEl>
                                        <p:attrNameLst>
                                          <p:attrName>style.visibility</p:attrName>
                                        </p:attrNameLst>
                                      </p:cBhvr>
                                      <p:to>
                                        <p:strVal val="visible"/>
                                      </p:to>
                                    </p:set>
                                    <p:anim calcmode="lin" valueType="num">
                                      <p:cBhvr additive="base">
                                        <p:cTn id="33" dur="500" fill="hold"/>
                                        <p:tgtEl>
                                          <p:spTgt spid="467985">
                                            <p:txEl>
                                              <p:pRg st="9" end="9"/>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467985">
                                            <p:txEl>
                                              <p:pRg st="9" end="9"/>
                                            </p:txEl>
                                          </p:spTgt>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467985">
                                            <p:txEl>
                                              <p:pRg st="10" end="10"/>
                                            </p:txEl>
                                          </p:spTgt>
                                        </p:tgtEl>
                                        <p:attrNameLst>
                                          <p:attrName>style.visibility</p:attrName>
                                        </p:attrNameLst>
                                      </p:cBhvr>
                                      <p:to>
                                        <p:strVal val="visible"/>
                                      </p:to>
                                    </p:set>
                                    <p:anim calcmode="lin" valueType="num">
                                      <p:cBhvr additive="base">
                                        <p:cTn id="37" dur="500" fill="hold"/>
                                        <p:tgtEl>
                                          <p:spTgt spid="467985">
                                            <p:txEl>
                                              <p:pRg st="10" end="10"/>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67985">
                                            <p:txEl>
                                              <p:pRg st="10" end="10"/>
                                            </p:tx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467985">
                                            <p:txEl>
                                              <p:pRg st="11" end="11"/>
                                            </p:txEl>
                                          </p:spTgt>
                                        </p:tgtEl>
                                        <p:attrNameLst>
                                          <p:attrName>style.visibility</p:attrName>
                                        </p:attrNameLst>
                                      </p:cBhvr>
                                      <p:to>
                                        <p:strVal val="visible"/>
                                      </p:to>
                                    </p:set>
                                    <p:anim calcmode="lin" valueType="num">
                                      <p:cBhvr additive="base">
                                        <p:cTn id="41" dur="500" fill="hold"/>
                                        <p:tgtEl>
                                          <p:spTgt spid="467985">
                                            <p:txEl>
                                              <p:pRg st="11" end="11"/>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467985">
                                            <p:txEl>
                                              <p:pRg st="11" end="11"/>
                                            </p:txEl>
                                          </p:spTgt>
                                        </p:tgtEl>
                                        <p:attrNameLst>
                                          <p:attrName>ppt_y</p:attrName>
                                        </p:attrNameLst>
                                      </p:cBhvr>
                                      <p:tavLst>
                                        <p:tav tm="0">
                                          <p:val>
                                            <p:strVal val="#ppt_y"/>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467985">
                                            <p:txEl>
                                              <p:pRg st="13" end="13"/>
                                            </p:txEl>
                                          </p:spTgt>
                                        </p:tgtEl>
                                        <p:attrNameLst>
                                          <p:attrName>style.visibility</p:attrName>
                                        </p:attrNameLst>
                                      </p:cBhvr>
                                      <p:to>
                                        <p:strVal val="visible"/>
                                      </p:to>
                                    </p:set>
                                    <p:anim calcmode="lin" valueType="num">
                                      <p:cBhvr additive="base">
                                        <p:cTn id="47" dur="500" fill="hold"/>
                                        <p:tgtEl>
                                          <p:spTgt spid="467985">
                                            <p:txEl>
                                              <p:pRg st="13" end="13"/>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467985">
                                            <p:txEl>
                                              <p:pRg st="13" end="13"/>
                                            </p:txEl>
                                          </p:spTgt>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467985">
                                            <p:txEl>
                                              <p:pRg st="14" end="14"/>
                                            </p:txEl>
                                          </p:spTgt>
                                        </p:tgtEl>
                                        <p:attrNameLst>
                                          <p:attrName>style.visibility</p:attrName>
                                        </p:attrNameLst>
                                      </p:cBhvr>
                                      <p:to>
                                        <p:strVal val="visible"/>
                                      </p:to>
                                    </p:set>
                                    <p:anim calcmode="lin" valueType="num">
                                      <p:cBhvr additive="base">
                                        <p:cTn id="51" dur="500" fill="hold"/>
                                        <p:tgtEl>
                                          <p:spTgt spid="467985">
                                            <p:txEl>
                                              <p:pRg st="14" end="14"/>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467985">
                                            <p:txEl>
                                              <p:pRg st="14" end="14"/>
                                            </p:txEl>
                                          </p:spTgt>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467985">
                                            <p:txEl>
                                              <p:pRg st="15" end="15"/>
                                            </p:txEl>
                                          </p:spTgt>
                                        </p:tgtEl>
                                        <p:attrNameLst>
                                          <p:attrName>style.visibility</p:attrName>
                                        </p:attrNameLst>
                                      </p:cBhvr>
                                      <p:to>
                                        <p:strVal val="visible"/>
                                      </p:to>
                                    </p:set>
                                    <p:anim calcmode="lin" valueType="num">
                                      <p:cBhvr additive="base">
                                        <p:cTn id="55" dur="500" fill="hold"/>
                                        <p:tgtEl>
                                          <p:spTgt spid="467985">
                                            <p:txEl>
                                              <p:pRg st="15" end="15"/>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467985">
                                            <p:txEl>
                                              <p:pRg st="15" end="1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798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B97C6F63-A1B4-43A5-BB79-8BEC232EA19B}" type="slidenum">
              <a:rPr lang="en-US"/>
              <a:pPr/>
              <a:t>16</a:t>
            </a:fld>
            <a:endParaRPr lang="en-US"/>
          </a:p>
        </p:txBody>
      </p:sp>
      <p:sp>
        <p:nvSpPr>
          <p:cNvPr id="571396" name="Rectangle 4"/>
          <p:cNvSpPr>
            <a:spLocks noGrp="1" noChangeArrowheads="1"/>
          </p:cNvSpPr>
          <p:nvPr>
            <p:ph type="title"/>
          </p:nvPr>
        </p:nvSpPr>
        <p:spPr>
          <a:noFill/>
          <a:ln/>
        </p:spPr>
        <p:txBody>
          <a:bodyPr/>
          <a:lstStyle/>
          <a:p>
            <a:r>
              <a:rPr lang="en-US" sz="4000"/>
              <a:t>Big-O Simplification</a:t>
            </a:r>
          </a:p>
        </p:txBody>
      </p:sp>
      <p:sp>
        <p:nvSpPr>
          <p:cNvPr id="571397" name="Text Box 5"/>
          <p:cNvSpPr txBox="1">
            <a:spLocks noChangeArrowheads="1"/>
          </p:cNvSpPr>
          <p:nvPr/>
        </p:nvSpPr>
        <p:spPr bwMode="auto">
          <a:xfrm>
            <a:off x="304800" y="1119188"/>
            <a:ext cx="8435975" cy="30130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Actually, if you think about it, there’s </a:t>
            </a:r>
            <a:r>
              <a:rPr lang="en-US" sz="2400">
                <a:solidFill>
                  <a:srgbClr val="FF0000"/>
                </a:solidFill>
              </a:rPr>
              <a:t>no need</a:t>
            </a:r>
            <a:r>
              <a:rPr lang="en-US" sz="2400">
                <a:solidFill>
                  <a:schemeClr val="tx1"/>
                </a:solidFill>
              </a:rPr>
              <a:t> to compute the </a:t>
            </a:r>
            <a:r>
              <a:rPr lang="en-US" sz="2400">
                <a:solidFill>
                  <a:srgbClr val="FF0000"/>
                </a:solidFill>
              </a:rPr>
              <a:t>exact</a:t>
            </a:r>
            <a:r>
              <a:rPr lang="en-US" sz="2400">
                <a:solidFill>
                  <a:schemeClr val="tx1"/>
                </a:solidFill>
              </a:rPr>
              <a:t> </a:t>
            </a:r>
            <a:r>
              <a:rPr lang="en-US" sz="2400">
                <a:solidFill>
                  <a:srgbClr val="008080"/>
                </a:solidFill>
              </a:rPr>
              <a:t>f(n)</a:t>
            </a:r>
            <a:r>
              <a:rPr lang="en-US" sz="2400">
                <a:solidFill>
                  <a:schemeClr val="tx1"/>
                </a:solidFill>
              </a:rPr>
              <a:t> of an algorithm…</a:t>
            </a:r>
          </a:p>
          <a:p>
            <a:pPr algn="ctr"/>
            <a:endParaRPr lang="en-US" sz="2400">
              <a:solidFill>
                <a:schemeClr val="tx1"/>
              </a:solidFill>
            </a:endParaRPr>
          </a:p>
          <a:p>
            <a:pPr algn="ctr"/>
            <a:r>
              <a:rPr lang="en-US" sz="2400">
                <a:solidFill>
                  <a:schemeClr val="tx1"/>
                </a:solidFill>
              </a:rPr>
              <a:t>Why? Because we end up </a:t>
            </a:r>
            <a:r>
              <a:rPr lang="en-US" sz="2400">
                <a:solidFill>
                  <a:srgbClr val="FF0000"/>
                </a:solidFill>
              </a:rPr>
              <a:t>throwing away</a:t>
            </a:r>
            <a:r>
              <a:rPr lang="en-US" sz="2400">
                <a:solidFill>
                  <a:schemeClr val="tx1"/>
                </a:solidFill>
              </a:rPr>
              <a:t> all of the lower-order terms and coefficients anyway!</a:t>
            </a:r>
          </a:p>
          <a:p>
            <a:pPr algn="ctr"/>
            <a:endParaRPr lang="en-US" sz="2400">
              <a:solidFill>
                <a:schemeClr val="tx1"/>
              </a:solidFill>
            </a:endParaRPr>
          </a:p>
          <a:p>
            <a:pPr algn="ctr"/>
            <a:r>
              <a:rPr lang="en-US" sz="2400">
                <a:solidFill>
                  <a:schemeClr val="tx1"/>
                </a:solidFill>
              </a:rPr>
              <a:t>All you need to do is focus on the most </a:t>
            </a:r>
            <a:r>
              <a:rPr lang="en-US" sz="2400">
                <a:solidFill>
                  <a:srgbClr val="6600CC"/>
                </a:solidFill>
              </a:rPr>
              <a:t>frequently occurring operation(s)</a:t>
            </a:r>
            <a:r>
              <a:rPr lang="en-US" sz="2400">
                <a:solidFill>
                  <a:schemeClr val="tx1"/>
                </a:solidFill>
              </a:rPr>
              <a:t> to save time!</a:t>
            </a:r>
          </a:p>
        </p:txBody>
      </p:sp>
      <p:sp>
        <p:nvSpPr>
          <p:cNvPr id="571405" name="Rectangle 13"/>
          <p:cNvSpPr>
            <a:spLocks noChangeArrowheads="1"/>
          </p:cNvSpPr>
          <p:nvPr/>
        </p:nvSpPr>
        <p:spPr bwMode="auto">
          <a:xfrm>
            <a:off x="395288" y="4524375"/>
            <a:ext cx="4572000" cy="17049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int arr[n][n];</a:t>
            </a:r>
          </a:p>
          <a:p>
            <a:endParaRPr lang="en-US" sz="1000"/>
          </a:p>
          <a:p>
            <a:r>
              <a:rPr lang="en-US" sz="2400"/>
              <a:t>for ( int i = 0; i &lt; </a:t>
            </a:r>
            <a:r>
              <a:rPr lang="en-US" sz="2400">
                <a:solidFill>
                  <a:srgbClr val="FF3300"/>
                </a:solidFill>
              </a:rPr>
              <a:t>n</a:t>
            </a:r>
            <a:r>
              <a:rPr lang="en-US" sz="2400"/>
              <a:t>; i++ )</a:t>
            </a:r>
          </a:p>
          <a:p>
            <a:r>
              <a:rPr lang="en-US" sz="2400"/>
              <a:t>   for ( int j = 0; j &lt; </a:t>
            </a:r>
            <a:r>
              <a:rPr lang="en-US" sz="2400">
                <a:solidFill>
                  <a:srgbClr val="FF3300"/>
                </a:solidFill>
              </a:rPr>
              <a:t>n</a:t>
            </a:r>
            <a:r>
              <a:rPr lang="en-US" sz="2400"/>
              <a:t>; j++ )</a:t>
            </a:r>
          </a:p>
          <a:p>
            <a:r>
              <a:rPr lang="en-US" sz="2400"/>
              <a:t>       arr[i][j] = 0;</a:t>
            </a:r>
          </a:p>
        </p:txBody>
      </p:sp>
      <p:sp>
        <p:nvSpPr>
          <p:cNvPr id="571412" name="Rectangle 20"/>
          <p:cNvSpPr>
            <a:spLocks noChangeArrowheads="1"/>
          </p:cNvSpPr>
          <p:nvPr/>
        </p:nvSpPr>
        <p:spPr bwMode="auto">
          <a:xfrm>
            <a:off x="1047750" y="5773738"/>
            <a:ext cx="1862138" cy="487362"/>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1416" name="Text Box 24"/>
          <p:cNvSpPr txBox="1">
            <a:spLocks noChangeArrowheads="1"/>
          </p:cNvSpPr>
          <p:nvPr/>
        </p:nvSpPr>
        <p:spPr bwMode="auto">
          <a:xfrm>
            <a:off x="5788025" y="4976813"/>
            <a:ext cx="105886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f(n) = </a:t>
            </a:r>
          </a:p>
        </p:txBody>
      </p:sp>
      <p:sp>
        <p:nvSpPr>
          <p:cNvPr id="571422" name="Text Box 30"/>
          <p:cNvSpPr txBox="1">
            <a:spLocks noChangeArrowheads="1"/>
          </p:cNvSpPr>
          <p:nvPr/>
        </p:nvSpPr>
        <p:spPr bwMode="auto">
          <a:xfrm>
            <a:off x="6669088" y="4972050"/>
            <a:ext cx="46831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6666"/>
                </a:solidFill>
              </a:rPr>
              <a:t>n</a:t>
            </a:r>
            <a:r>
              <a:rPr lang="en-US" sz="2400" baseline="30000">
                <a:solidFill>
                  <a:srgbClr val="006666"/>
                </a:solidFill>
              </a:rPr>
              <a:t>2</a:t>
            </a:r>
          </a:p>
        </p:txBody>
      </p:sp>
      <p:sp>
        <p:nvSpPr>
          <p:cNvPr id="571424" name="Text Box 32"/>
          <p:cNvSpPr txBox="1">
            <a:spLocks noChangeArrowheads="1"/>
          </p:cNvSpPr>
          <p:nvPr/>
        </p:nvSpPr>
        <p:spPr bwMode="auto">
          <a:xfrm>
            <a:off x="4921250" y="5391150"/>
            <a:ext cx="341153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Our algorithm is </a:t>
            </a:r>
            <a:r>
              <a:rPr lang="en-US" sz="2400">
                <a:solidFill>
                  <a:srgbClr val="008080"/>
                </a:solidFill>
              </a:rPr>
              <a:t>O(n</a:t>
            </a:r>
            <a:r>
              <a:rPr lang="en-US" sz="2400" baseline="30000">
                <a:solidFill>
                  <a:srgbClr val="008080"/>
                </a:solidFill>
              </a:rPr>
              <a:t>2</a:t>
            </a:r>
            <a:r>
              <a:rPr lang="en-US" sz="2400">
                <a:solidFill>
                  <a:srgbClr val="00808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139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139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1397">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140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7141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7141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142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571424"/>
                                        </p:tgtEl>
                                        <p:attrNameLst>
                                          <p:attrName>style.visibility</p:attrName>
                                        </p:attrNameLst>
                                      </p:cBhvr>
                                      <p:to>
                                        <p:strVal val="visible"/>
                                      </p:to>
                                    </p:set>
                                    <p:anim calcmode="lin" valueType="num">
                                      <p:cBhvr additive="base">
                                        <p:cTn id="35" dur="500" fill="hold"/>
                                        <p:tgtEl>
                                          <p:spTgt spid="571424"/>
                                        </p:tgtEl>
                                        <p:attrNameLst>
                                          <p:attrName>ppt_x</p:attrName>
                                        </p:attrNameLst>
                                      </p:cBhvr>
                                      <p:tavLst>
                                        <p:tav tm="0">
                                          <p:val>
                                            <p:strVal val="#ppt_x"/>
                                          </p:val>
                                        </p:tav>
                                        <p:tav tm="100000">
                                          <p:val>
                                            <p:strVal val="#ppt_x"/>
                                          </p:val>
                                        </p:tav>
                                      </p:tavLst>
                                    </p:anim>
                                    <p:anim calcmode="lin" valueType="num">
                                      <p:cBhvr additive="base">
                                        <p:cTn id="36" dur="500" fill="hold"/>
                                        <p:tgtEl>
                                          <p:spTgt spid="5714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1397" grpId="0" build="p"/>
      <p:bldP spid="571405" grpId="0"/>
      <p:bldP spid="571412" grpId="0" animBg="1"/>
      <p:bldP spid="571416" grpId="0"/>
      <p:bldP spid="571422" grpId="0"/>
      <p:bldP spid="5714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4"/>
          <p:cNvSpPr>
            <a:spLocks noGrp="1"/>
          </p:cNvSpPr>
          <p:nvPr>
            <p:ph type="sldNum" sz="quarter" idx="12"/>
          </p:nvPr>
        </p:nvSpPr>
        <p:spPr/>
        <p:txBody>
          <a:bodyPr/>
          <a:lstStyle/>
          <a:p>
            <a:fld id="{6BFEF944-5B89-4458-BBF9-FDC0BAC8E88F}" type="slidenum">
              <a:rPr lang="en-US"/>
              <a:pPr/>
              <a:t>17</a:t>
            </a:fld>
            <a:endParaRPr lang="en-US"/>
          </a:p>
        </p:txBody>
      </p:sp>
      <p:sp>
        <p:nvSpPr>
          <p:cNvPr id="470021" name="Rectangle 5"/>
          <p:cNvSpPr>
            <a:spLocks noGrp="1" noChangeArrowheads="1"/>
          </p:cNvSpPr>
          <p:nvPr>
            <p:ph type="title"/>
          </p:nvPr>
        </p:nvSpPr>
        <p:spPr>
          <a:noFill/>
          <a:ln/>
        </p:spPr>
        <p:txBody>
          <a:bodyPr/>
          <a:lstStyle/>
          <a:p>
            <a:r>
              <a:rPr lang="en-US"/>
              <a:t>Big-O</a:t>
            </a:r>
          </a:p>
        </p:txBody>
      </p:sp>
      <p:sp>
        <p:nvSpPr>
          <p:cNvPr id="470026" name="Text Box 10"/>
          <p:cNvSpPr txBox="1">
            <a:spLocks noChangeArrowheads="1"/>
          </p:cNvSpPr>
          <p:nvPr/>
        </p:nvSpPr>
        <p:spPr bwMode="auto">
          <a:xfrm>
            <a:off x="346075" y="1143000"/>
            <a:ext cx="88741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So if I say: </a:t>
            </a:r>
            <a:r>
              <a:rPr lang="en-US" sz="2400">
                <a:solidFill>
                  <a:srgbClr val="6600CC"/>
                </a:solidFill>
              </a:rPr>
              <a:t>“This algorithm is </a:t>
            </a:r>
            <a:r>
              <a:rPr lang="en-US" sz="2400">
                <a:solidFill>
                  <a:srgbClr val="006666"/>
                </a:solidFill>
              </a:rPr>
              <a:t>O(n</a:t>
            </a:r>
            <a:r>
              <a:rPr lang="en-US" sz="2400" baseline="30000">
                <a:solidFill>
                  <a:srgbClr val="006666"/>
                </a:solidFill>
              </a:rPr>
              <a:t>2</a:t>
            </a:r>
            <a:r>
              <a:rPr lang="en-US" sz="2400">
                <a:solidFill>
                  <a:srgbClr val="006666"/>
                </a:solidFill>
              </a:rPr>
              <a:t>).</a:t>
            </a:r>
            <a:r>
              <a:rPr lang="en-US" sz="2400">
                <a:solidFill>
                  <a:srgbClr val="6600CC"/>
                </a:solidFill>
              </a:rPr>
              <a:t>”</a:t>
            </a:r>
          </a:p>
        </p:txBody>
      </p:sp>
      <p:sp>
        <p:nvSpPr>
          <p:cNvPr id="470027" name="Text Box 11"/>
          <p:cNvSpPr txBox="1">
            <a:spLocks noChangeArrowheads="1"/>
          </p:cNvSpPr>
          <p:nvPr/>
        </p:nvSpPr>
        <p:spPr bwMode="auto">
          <a:xfrm>
            <a:off x="346075" y="1676400"/>
            <a:ext cx="887412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I really mean: </a:t>
            </a:r>
            <a:r>
              <a:rPr lang="en-US" sz="2400">
                <a:solidFill>
                  <a:srgbClr val="6600CC"/>
                </a:solidFill>
              </a:rPr>
              <a:t>“To process </a:t>
            </a:r>
            <a:r>
              <a:rPr lang="en-US" sz="2400">
                <a:solidFill>
                  <a:srgbClr val="006666"/>
                </a:solidFill>
              </a:rPr>
              <a:t>n</a:t>
            </a:r>
            <a:r>
              <a:rPr lang="en-US" sz="2400">
                <a:solidFill>
                  <a:srgbClr val="6600CC"/>
                </a:solidFill>
              </a:rPr>
              <a:t> items, this algorithm requires </a:t>
            </a:r>
            <a:br>
              <a:rPr lang="en-US" sz="2400">
                <a:solidFill>
                  <a:srgbClr val="6600CC"/>
                </a:solidFill>
              </a:rPr>
            </a:br>
            <a:r>
              <a:rPr lang="en-US" sz="2400">
                <a:solidFill>
                  <a:srgbClr val="6600CC"/>
                </a:solidFill>
              </a:rPr>
              <a:t>                        roughly </a:t>
            </a:r>
            <a:r>
              <a:rPr lang="en-US" sz="2400">
                <a:solidFill>
                  <a:srgbClr val="006666"/>
                </a:solidFill>
              </a:rPr>
              <a:t>n</a:t>
            </a:r>
            <a:r>
              <a:rPr lang="en-US" sz="2400" baseline="30000">
                <a:solidFill>
                  <a:srgbClr val="006666"/>
                </a:solidFill>
              </a:rPr>
              <a:t>2</a:t>
            </a:r>
            <a:r>
              <a:rPr lang="en-US" sz="2400">
                <a:solidFill>
                  <a:srgbClr val="6600CC"/>
                </a:solidFill>
              </a:rPr>
              <a:t> operations.”</a:t>
            </a:r>
          </a:p>
        </p:txBody>
      </p:sp>
      <p:grpSp>
        <p:nvGrpSpPr>
          <p:cNvPr id="470055" name="Group 39"/>
          <p:cNvGrpSpPr>
            <a:grpSpLocks/>
          </p:cNvGrpSpPr>
          <p:nvPr/>
        </p:nvGrpSpPr>
        <p:grpSpPr bwMode="auto">
          <a:xfrm>
            <a:off x="3733800" y="2895600"/>
            <a:ext cx="5148263" cy="3530600"/>
            <a:chOff x="2352" y="1824"/>
            <a:chExt cx="3243" cy="2224"/>
          </a:xfrm>
        </p:grpSpPr>
        <p:graphicFrame>
          <p:nvGraphicFramePr>
            <p:cNvPr id="470047" name="Object 31"/>
            <p:cNvGraphicFramePr>
              <a:graphicFrameLocks noChangeAspect="1"/>
            </p:cNvGraphicFramePr>
            <p:nvPr/>
          </p:nvGraphicFramePr>
          <p:xfrm>
            <a:off x="2352" y="1824"/>
            <a:ext cx="3243" cy="2224"/>
          </p:xfrm>
          <a:graphic>
            <a:graphicData uri="http://schemas.openxmlformats.org/presentationml/2006/ole">
              <mc:AlternateContent xmlns:mc="http://schemas.openxmlformats.org/markup-compatibility/2006">
                <mc:Choice xmlns:v="urn:schemas-microsoft-com:vml" Requires="v">
                  <p:oleObj spid="_x0000_s470450" name="Chart" r:id="rId4" imgW="6088497" imgH="4175697" progId="Excel.Chart.8">
                    <p:embed/>
                  </p:oleObj>
                </mc:Choice>
                <mc:Fallback>
                  <p:oleObj name="Chart" r:id="rId4" imgW="6088497" imgH="4175697" progId="Excel.Chart.8">
                    <p:embed/>
                    <p:pic>
                      <p:nvPicPr>
                        <p:cNvPr id="0" name="Picture 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2" y="1824"/>
                          <a:ext cx="3243" cy="222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0048" name="Text Box 32"/>
            <p:cNvSpPr txBox="1">
              <a:spLocks noChangeArrowheads="1"/>
            </p:cNvSpPr>
            <p:nvPr/>
          </p:nvSpPr>
          <p:spPr bwMode="auto">
            <a:xfrm rot="-3678688">
              <a:off x="3603" y="2541"/>
              <a:ext cx="628"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f(n)=n</a:t>
              </a:r>
              <a:r>
                <a:rPr lang="en-US" sz="2000" baseline="30000"/>
                <a:t>2</a:t>
              </a:r>
            </a:p>
          </p:txBody>
        </p:sp>
        <p:sp>
          <p:nvSpPr>
            <p:cNvPr id="470049" name="Text Box 33"/>
            <p:cNvSpPr txBox="1">
              <a:spLocks noChangeArrowheads="1"/>
            </p:cNvSpPr>
            <p:nvPr/>
          </p:nvSpPr>
          <p:spPr bwMode="auto">
            <a:xfrm rot="-22156967">
              <a:off x="4032" y="3312"/>
              <a:ext cx="958"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f(n)=n log n</a:t>
              </a:r>
            </a:p>
          </p:txBody>
        </p:sp>
        <p:sp>
          <p:nvSpPr>
            <p:cNvPr id="470050" name="Text Box 34"/>
            <p:cNvSpPr txBox="1">
              <a:spLocks noChangeArrowheads="1"/>
            </p:cNvSpPr>
            <p:nvPr/>
          </p:nvSpPr>
          <p:spPr bwMode="auto">
            <a:xfrm>
              <a:off x="4944" y="3400"/>
              <a:ext cx="565"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f(n)=n</a:t>
              </a:r>
            </a:p>
          </p:txBody>
        </p:sp>
      </p:grpSp>
      <p:sp>
        <p:nvSpPr>
          <p:cNvPr id="470054" name="Text Box 38"/>
          <p:cNvSpPr txBox="1">
            <a:spLocks noChangeArrowheads="1"/>
          </p:cNvSpPr>
          <p:nvPr/>
        </p:nvSpPr>
        <p:spPr bwMode="auto">
          <a:xfrm>
            <a:off x="0" y="3022600"/>
            <a:ext cx="3657600" cy="34702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By using only the most significant term</a:t>
            </a:r>
          </a:p>
          <a:p>
            <a:pPr algn="ctr"/>
            <a:r>
              <a:rPr lang="en-US" sz="2400"/>
              <a:t> (e.g. </a:t>
            </a:r>
            <a:r>
              <a:rPr lang="en-US" sz="2400">
                <a:solidFill>
                  <a:srgbClr val="008080"/>
                </a:solidFill>
              </a:rPr>
              <a:t>n</a:t>
            </a:r>
            <a:r>
              <a:rPr lang="en-US" sz="2400" baseline="30000">
                <a:solidFill>
                  <a:srgbClr val="008080"/>
                </a:solidFill>
              </a:rPr>
              <a:t>2</a:t>
            </a:r>
            <a:r>
              <a:rPr lang="en-US" sz="2400"/>
              <a:t> from </a:t>
            </a:r>
            <a:r>
              <a:rPr lang="en-US" sz="2400">
                <a:solidFill>
                  <a:srgbClr val="008080"/>
                </a:solidFill>
              </a:rPr>
              <a:t>2n</a:t>
            </a:r>
            <a:r>
              <a:rPr lang="en-US" sz="2400" baseline="30000">
                <a:solidFill>
                  <a:srgbClr val="008080"/>
                </a:solidFill>
              </a:rPr>
              <a:t>2</a:t>
            </a:r>
            <a:r>
              <a:rPr lang="en-US" sz="2400">
                <a:solidFill>
                  <a:srgbClr val="008080"/>
                </a:solidFill>
              </a:rPr>
              <a:t>+3n+1</a:t>
            </a:r>
            <a:r>
              <a:rPr lang="en-US" sz="2400"/>
              <a:t>) </a:t>
            </a:r>
          </a:p>
          <a:p>
            <a:pPr algn="ctr"/>
            <a:endParaRPr lang="en-US" sz="1000"/>
          </a:p>
          <a:p>
            <a:pPr algn="ctr"/>
            <a:r>
              <a:rPr lang="en-US" sz="2400"/>
              <a:t>We can quickly obtain a rough approximation </a:t>
            </a:r>
          </a:p>
          <a:p>
            <a:pPr algn="ctr"/>
            <a:endParaRPr lang="en-US" sz="1000"/>
          </a:p>
          <a:p>
            <a:pPr algn="ctr"/>
            <a:r>
              <a:rPr lang="en-US" sz="2400"/>
              <a:t>of how many steps our algorithm will take </a:t>
            </a:r>
          </a:p>
          <a:p>
            <a:pPr algn="ctr"/>
            <a:endParaRPr lang="en-US" sz="1000"/>
          </a:p>
          <a:p>
            <a:pPr algn="ctr"/>
            <a:r>
              <a:rPr lang="en-US" sz="2400"/>
              <a:t>to process</a:t>
            </a:r>
            <a:r>
              <a:rPr lang="en-US" sz="2400">
                <a:solidFill>
                  <a:srgbClr val="008080"/>
                </a:solidFill>
              </a:rPr>
              <a:t> n</a:t>
            </a:r>
            <a:r>
              <a:rPr lang="en-US" sz="2400"/>
              <a:t> items.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0027"/>
                                        </p:tgtEl>
                                        <p:attrNameLst>
                                          <p:attrName>style.visibility</p:attrName>
                                        </p:attrNameLst>
                                      </p:cBhvr>
                                      <p:to>
                                        <p:strVal val="visible"/>
                                      </p:to>
                                    </p:set>
                                    <p:anim calcmode="lin" valueType="num">
                                      <p:cBhvr additive="base">
                                        <p:cTn id="7" dur="500" fill="hold"/>
                                        <p:tgtEl>
                                          <p:spTgt spid="470027"/>
                                        </p:tgtEl>
                                        <p:attrNameLst>
                                          <p:attrName>ppt_x</p:attrName>
                                        </p:attrNameLst>
                                      </p:cBhvr>
                                      <p:tavLst>
                                        <p:tav tm="0">
                                          <p:val>
                                            <p:strVal val="#ppt_x"/>
                                          </p:val>
                                        </p:tav>
                                        <p:tav tm="100000">
                                          <p:val>
                                            <p:strVal val="#ppt_x"/>
                                          </p:val>
                                        </p:tav>
                                      </p:tavLst>
                                    </p:anim>
                                    <p:anim calcmode="lin" valueType="num">
                                      <p:cBhvr additive="base">
                                        <p:cTn id="8" dur="500" fill="hold"/>
                                        <p:tgtEl>
                                          <p:spTgt spid="47002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70055"/>
                                        </p:tgtEl>
                                        <p:attrNameLst>
                                          <p:attrName>style.visibility</p:attrName>
                                        </p:attrNameLst>
                                      </p:cBhvr>
                                      <p:to>
                                        <p:strVal val="visible"/>
                                      </p:to>
                                    </p:set>
                                    <p:anim calcmode="lin" valueType="num">
                                      <p:cBhvr additive="base">
                                        <p:cTn id="13" dur="500" fill="hold"/>
                                        <p:tgtEl>
                                          <p:spTgt spid="470055"/>
                                        </p:tgtEl>
                                        <p:attrNameLst>
                                          <p:attrName>ppt_x</p:attrName>
                                        </p:attrNameLst>
                                      </p:cBhvr>
                                      <p:tavLst>
                                        <p:tav tm="0">
                                          <p:val>
                                            <p:strVal val="#ppt_x"/>
                                          </p:val>
                                        </p:tav>
                                        <p:tav tm="100000">
                                          <p:val>
                                            <p:strVal val="#ppt_x"/>
                                          </p:val>
                                        </p:tav>
                                      </p:tavLst>
                                    </p:anim>
                                    <p:anim calcmode="lin" valueType="num">
                                      <p:cBhvr additive="base">
                                        <p:cTn id="14" dur="500" fill="hold"/>
                                        <p:tgtEl>
                                          <p:spTgt spid="47005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0054">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0054">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0054">
                                            <p:txEl>
                                              <p:pRg st="3" end="3"/>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70054">
                                            <p:txEl>
                                              <p:pRg st="5" end="5"/>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7005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27" grpId="0" autoUpdateAnimBg="0"/>
      <p:bldP spid="47005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lide Number Placeholder 4"/>
          <p:cNvSpPr>
            <a:spLocks noGrp="1"/>
          </p:cNvSpPr>
          <p:nvPr>
            <p:ph type="sldNum" sz="quarter" idx="12"/>
          </p:nvPr>
        </p:nvSpPr>
        <p:spPr/>
        <p:txBody>
          <a:bodyPr/>
          <a:lstStyle/>
          <a:p>
            <a:fld id="{CE428CDA-9E21-4F54-8E5E-5908AF3F0374}" type="slidenum">
              <a:rPr lang="en-US"/>
              <a:pPr/>
              <a:t>18</a:t>
            </a:fld>
            <a:endParaRPr lang="en-US"/>
          </a:p>
        </p:txBody>
      </p:sp>
      <p:sp>
        <p:nvSpPr>
          <p:cNvPr id="468994" name="Rectangle 2"/>
          <p:cNvSpPr>
            <a:spLocks noGrp="1" noChangeArrowheads="1"/>
          </p:cNvSpPr>
          <p:nvPr>
            <p:ph type="title"/>
          </p:nvPr>
        </p:nvSpPr>
        <p:spPr/>
        <p:txBody>
          <a:bodyPr/>
          <a:lstStyle/>
          <a:p>
            <a:r>
              <a:rPr lang="en-US"/>
              <a:t>Big-O Complexity</a:t>
            </a:r>
          </a:p>
        </p:txBody>
      </p:sp>
      <p:sp>
        <p:nvSpPr>
          <p:cNvPr id="468997" name="Rectangle 5"/>
          <p:cNvSpPr>
            <a:spLocks noChangeArrowheads="1"/>
          </p:cNvSpPr>
          <p:nvPr/>
        </p:nvSpPr>
        <p:spPr bwMode="auto">
          <a:xfrm>
            <a:off x="-401638" y="561975"/>
            <a:ext cx="9144001" cy="63976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200" b="1">
                <a:solidFill>
                  <a:srgbClr val="330099"/>
                </a:solidFill>
                <a:effectLst>
                  <a:outerShdw blurRad="38100" dist="38100" dir="2700000" algn="tl">
                    <a:srgbClr val="C0C0C0"/>
                  </a:outerShdw>
                </a:effectLst>
                <a:latin typeface="Times New Roman"/>
                <a:cs typeface="Angsana New" pitchFamily="18" charset="-34"/>
              </a:rPr>
              <a:t> </a:t>
            </a:r>
            <a:endParaRPr lang="en-US" sz="1200" b="1">
              <a:solidFill>
                <a:srgbClr val="330099"/>
              </a:solidFill>
              <a:latin typeface="Courier New" pitchFamily="49" charset="0"/>
            </a:endParaRPr>
          </a:p>
          <a:p>
            <a:pPr eaLnBrk="0" hangingPunct="0"/>
            <a:endParaRPr lang="en-US" sz="2400">
              <a:solidFill>
                <a:schemeClr val="tx1"/>
              </a:solidFill>
              <a:latin typeface="Times New Roman" pitchFamily="18" charset="0"/>
            </a:endParaRPr>
          </a:p>
        </p:txBody>
      </p:sp>
      <p:grpSp>
        <p:nvGrpSpPr>
          <p:cNvPr id="469040" name="Group 48"/>
          <p:cNvGrpSpPr>
            <a:grpSpLocks/>
          </p:cNvGrpSpPr>
          <p:nvPr/>
        </p:nvGrpSpPr>
        <p:grpSpPr bwMode="auto">
          <a:xfrm>
            <a:off x="158750" y="1066800"/>
            <a:ext cx="8815388" cy="4162425"/>
            <a:chOff x="6" y="409"/>
            <a:chExt cx="6261" cy="3203"/>
          </a:xfrm>
        </p:grpSpPr>
        <p:sp>
          <p:nvSpPr>
            <p:cNvPr id="468998" name="Rectangle 6"/>
            <p:cNvSpPr>
              <a:spLocks noChangeArrowheads="1"/>
            </p:cNvSpPr>
            <p:nvPr/>
          </p:nvSpPr>
          <p:spPr bwMode="auto">
            <a:xfrm>
              <a:off x="6" y="409"/>
              <a:ext cx="687"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log</a:t>
              </a:r>
              <a:r>
                <a:rPr lang="en-US" b="1" baseline="-30000">
                  <a:solidFill>
                    <a:srgbClr val="330099"/>
                  </a:solidFill>
                  <a:latin typeface="Courier New" pitchFamily="49" charset="0"/>
                  <a:cs typeface="Courier New" pitchFamily="49" charset="0"/>
                </a:rPr>
                <a:t>2</a:t>
              </a:r>
              <a:r>
                <a:rPr lang="en-US" b="1" i="1">
                  <a:solidFill>
                    <a:srgbClr val="330099"/>
                  </a:solidFill>
                  <a:latin typeface="Courier New" pitchFamily="49" charset="0"/>
                  <a:cs typeface="Courier New" pitchFamily="49" charset="0"/>
                </a:rPr>
                <a:t>n</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8999" name="Rectangle 7"/>
            <p:cNvSpPr>
              <a:spLocks noChangeArrowheads="1"/>
            </p:cNvSpPr>
            <p:nvPr/>
          </p:nvSpPr>
          <p:spPr bwMode="auto">
            <a:xfrm>
              <a:off x="693" y="409"/>
              <a:ext cx="101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i="1">
                  <a:solidFill>
                    <a:srgbClr val="330099"/>
                  </a:solidFill>
                  <a:latin typeface="Courier New" pitchFamily="49" charset="0"/>
                  <a:cs typeface="Courier New" pitchFamily="49" charset="0"/>
                </a:rPr>
                <a:t>N</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0" name="Rectangle 8"/>
            <p:cNvSpPr>
              <a:spLocks noChangeArrowheads="1"/>
            </p:cNvSpPr>
            <p:nvPr/>
          </p:nvSpPr>
          <p:spPr bwMode="auto">
            <a:xfrm>
              <a:off x="1709" y="409"/>
              <a:ext cx="115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i="1">
                  <a:solidFill>
                    <a:srgbClr val="330099"/>
                  </a:solidFill>
                  <a:latin typeface="Courier New" pitchFamily="49" charset="0"/>
                  <a:cs typeface="Courier New" pitchFamily="49" charset="0"/>
                </a:rPr>
                <a:t>n</a:t>
              </a:r>
              <a:r>
                <a:rPr lang="en-US" b="1">
                  <a:solidFill>
                    <a:srgbClr val="330099"/>
                  </a:solidFill>
                  <a:latin typeface="Courier New" pitchFamily="49" charset="0"/>
                  <a:cs typeface="Courier New" pitchFamily="49" charset="0"/>
                </a:rPr>
                <a:t>log</a:t>
              </a:r>
              <a:r>
                <a:rPr lang="en-US" b="1" baseline="-30000">
                  <a:solidFill>
                    <a:srgbClr val="330099"/>
                  </a:solidFill>
                  <a:latin typeface="Courier New" pitchFamily="49" charset="0"/>
                  <a:cs typeface="Courier New" pitchFamily="49" charset="0"/>
                </a:rPr>
                <a:t>2</a:t>
              </a:r>
              <a:r>
                <a:rPr lang="en-US" b="1" i="1">
                  <a:solidFill>
                    <a:srgbClr val="330099"/>
                  </a:solidFill>
                  <a:latin typeface="Courier New" pitchFamily="49" charset="0"/>
                  <a:cs typeface="Courier New" pitchFamily="49" charset="0"/>
                </a:rPr>
                <a:t>n</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1" name="Rectangle 9"/>
            <p:cNvSpPr>
              <a:spLocks noChangeArrowheads="1"/>
            </p:cNvSpPr>
            <p:nvPr/>
          </p:nvSpPr>
          <p:spPr bwMode="auto">
            <a:xfrm>
              <a:off x="2865" y="409"/>
              <a:ext cx="129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i="1">
                  <a:solidFill>
                    <a:srgbClr val="330099"/>
                  </a:solidFill>
                  <a:latin typeface="Courier New" pitchFamily="49" charset="0"/>
                  <a:cs typeface="Courier New" pitchFamily="49" charset="0"/>
                </a:rPr>
                <a:t>n</a:t>
              </a:r>
              <a:r>
                <a:rPr lang="en-US" b="1" baseline="30000">
                  <a:solidFill>
                    <a:srgbClr val="330099"/>
                  </a:solidFill>
                  <a:latin typeface="Courier New" pitchFamily="49" charset="0"/>
                  <a:cs typeface="Courier New" pitchFamily="49" charset="0"/>
                </a:rPr>
                <a:t>2</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2" name="Rectangle 10"/>
            <p:cNvSpPr>
              <a:spLocks noChangeArrowheads="1"/>
            </p:cNvSpPr>
            <p:nvPr/>
          </p:nvSpPr>
          <p:spPr bwMode="auto">
            <a:xfrm>
              <a:off x="4160" y="409"/>
              <a:ext cx="143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i="1">
                  <a:solidFill>
                    <a:srgbClr val="330099"/>
                  </a:solidFill>
                  <a:latin typeface="Courier New" pitchFamily="49" charset="0"/>
                  <a:cs typeface="Courier New" pitchFamily="49" charset="0"/>
                </a:rPr>
                <a:t>n</a:t>
              </a:r>
              <a:r>
                <a:rPr lang="en-US" b="1" baseline="30000">
                  <a:solidFill>
                    <a:srgbClr val="330099"/>
                  </a:solidFill>
                  <a:latin typeface="Courier New" pitchFamily="49" charset="0"/>
                  <a:cs typeface="Courier New" pitchFamily="49" charset="0"/>
                </a:rPr>
                <a:t>3</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3" name="Rectangle 11"/>
            <p:cNvSpPr>
              <a:spLocks noChangeArrowheads="1"/>
            </p:cNvSpPr>
            <p:nvPr/>
          </p:nvSpPr>
          <p:spPr bwMode="auto">
            <a:xfrm>
              <a:off x="5595" y="409"/>
              <a:ext cx="672"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2</a:t>
              </a:r>
              <a:r>
                <a:rPr lang="en-US" b="1" i="1" baseline="30000">
                  <a:solidFill>
                    <a:srgbClr val="330099"/>
                  </a:solidFill>
                  <a:latin typeface="Courier New" pitchFamily="49" charset="0"/>
                  <a:cs typeface="Courier New" pitchFamily="49" charset="0"/>
                </a:rPr>
                <a:t>n</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4" name="Rectangle 12"/>
            <p:cNvSpPr>
              <a:spLocks noChangeArrowheads="1"/>
            </p:cNvSpPr>
            <p:nvPr/>
          </p:nvSpPr>
          <p:spPr bwMode="auto">
            <a:xfrm>
              <a:off x="6" y="870"/>
              <a:ext cx="687"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3</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5" name="Rectangle 13"/>
            <p:cNvSpPr>
              <a:spLocks noChangeArrowheads="1"/>
            </p:cNvSpPr>
            <p:nvPr/>
          </p:nvSpPr>
          <p:spPr bwMode="auto">
            <a:xfrm>
              <a:off x="693" y="870"/>
              <a:ext cx="101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6" name="Rectangle 14"/>
            <p:cNvSpPr>
              <a:spLocks noChangeArrowheads="1"/>
            </p:cNvSpPr>
            <p:nvPr/>
          </p:nvSpPr>
          <p:spPr bwMode="auto">
            <a:xfrm>
              <a:off x="1709" y="870"/>
              <a:ext cx="115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30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7" name="Rectangle 15"/>
            <p:cNvSpPr>
              <a:spLocks noChangeArrowheads="1"/>
            </p:cNvSpPr>
            <p:nvPr/>
          </p:nvSpPr>
          <p:spPr bwMode="auto">
            <a:xfrm>
              <a:off x="2865" y="870"/>
              <a:ext cx="129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8" name="Rectangle 16"/>
            <p:cNvSpPr>
              <a:spLocks noChangeArrowheads="1"/>
            </p:cNvSpPr>
            <p:nvPr/>
          </p:nvSpPr>
          <p:spPr bwMode="auto">
            <a:xfrm>
              <a:off x="4160" y="870"/>
              <a:ext cx="143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9" name="Rectangle 17"/>
            <p:cNvSpPr>
              <a:spLocks noChangeArrowheads="1"/>
            </p:cNvSpPr>
            <p:nvPr/>
          </p:nvSpPr>
          <p:spPr bwMode="auto">
            <a:xfrm>
              <a:off x="5595" y="870"/>
              <a:ext cx="672"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0" name="Rectangle 18"/>
            <p:cNvSpPr>
              <a:spLocks noChangeArrowheads="1"/>
            </p:cNvSpPr>
            <p:nvPr/>
          </p:nvSpPr>
          <p:spPr bwMode="auto">
            <a:xfrm>
              <a:off x="6" y="1331"/>
              <a:ext cx="687"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6</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1" name="Rectangle 19"/>
            <p:cNvSpPr>
              <a:spLocks noChangeArrowheads="1"/>
            </p:cNvSpPr>
            <p:nvPr/>
          </p:nvSpPr>
          <p:spPr bwMode="auto">
            <a:xfrm>
              <a:off x="693" y="1331"/>
              <a:ext cx="101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2" name="Rectangle 20"/>
            <p:cNvSpPr>
              <a:spLocks noChangeArrowheads="1"/>
            </p:cNvSpPr>
            <p:nvPr/>
          </p:nvSpPr>
          <p:spPr bwMode="auto">
            <a:xfrm>
              <a:off x="1709" y="1331"/>
              <a:ext cx="115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600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3" name="Rectangle 21"/>
            <p:cNvSpPr>
              <a:spLocks noChangeArrowheads="1"/>
            </p:cNvSpPr>
            <p:nvPr/>
          </p:nvSpPr>
          <p:spPr bwMode="auto">
            <a:xfrm>
              <a:off x="2865" y="1331"/>
              <a:ext cx="129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4" name="Rectangle 22"/>
            <p:cNvSpPr>
              <a:spLocks noChangeArrowheads="1"/>
            </p:cNvSpPr>
            <p:nvPr/>
          </p:nvSpPr>
          <p:spPr bwMode="auto">
            <a:xfrm>
              <a:off x="4160" y="1331"/>
              <a:ext cx="143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5" name="Rectangle 23"/>
            <p:cNvSpPr>
              <a:spLocks noChangeArrowheads="1"/>
            </p:cNvSpPr>
            <p:nvPr/>
          </p:nvSpPr>
          <p:spPr bwMode="auto">
            <a:xfrm>
              <a:off x="5595" y="1331"/>
              <a:ext cx="672"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a:t>
              </a:r>
              <a:r>
                <a:rPr lang="en-US" b="1" baseline="30000">
                  <a:solidFill>
                    <a:srgbClr val="330099"/>
                  </a:solidFill>
                  <a:latin typeface="Courier New" pitchFamily="49" charset="0"/>
                  <a:cs typeface="Courier New" pitchFamily="49" charset="0"/>
                </a:rPr>
                <a:t>30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6" name="Rectangle 24"/>
            <p:cNvSpPr>
              <a:spLocks noChangeArrowheads="1"/>
            </p:cNvSpPr>
            <p:nvPr/>
          </p:nvSpPr>
          <p:spPr bwMode="auto">
            <a:xfrm>
              <a:off x="6" y="1792"/>
              <a:ext cx="687"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9</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7" name="Rectangle 25"/>
            <p:cNvSpPr>
              <a:spLocks noChangeArrowheads="1"/>
            </p:cNvSpPr>
            <p:nvPr/>
          </p:nvSpPr>
          <p:spPr bwMode="auto">
            <a:xfrm>
              <a:off x="693" y="1792"/>
              <a:ext cx="101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8" name="Rectangle 26"/>
            <p:cNvSpPr>
              <a:spLocks noChangeArrowheads="1"/>
            </p:cNvSpPr>
            <p:nvPr/>
          </p:nvSpPr>
          <p:spPr bwMode="auto">
            <a:xfrm>
              <a:off x="1709" y="1792"/>
              <a:ext cx="115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9,000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9" name="Rectangle 27"/>
            <p:cNvSpPr>
              <a:spLocks noChangeArrowheads="1"/>
            </p:cNvSpPr>
            <p:nvPr/>
          </p:nvSpPr>
          <p:spPr bwMode="auto">
            <a:xfrm>
              <a:off x="2865" y="1792"/>
              <a:ext cx="129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0" name="Rectangle 28"/>
            <p:cNvSpPr>
              <a:spLocks noChangeArrowheads="1"/>
            </p:cNvSpPr>
            <p:nvPr/>
          </p:nvSpPr>
          <p:spPr bwMode="auto">
            <a:xfrm>
              <a:off x="4160" y="1792"/>
              <a:ext cx="143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1,000,000,000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1" name="Rectangle 29"/>
            <p:cNvSpPr>
              <a:spLocks noChangeArrowheads="1"/>
            </p:cNvSpPr>
            <p:nvPr/>
          </p:nvSpPr>
          <p:spPr bwMode="auto">
            <a:xfrm>
              <a:off x="5595" y="1792"/>
              <a:ext cx="672"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a:t>
              </a:r>
              <a:r>
                <a:rPr lang="en-US" b="1" baseline="30000">
                  <a:solidFill>
                    <a:srgbClr val="330099"/>
                  </a:solidFill>
                  <a:latin typeface="Courier New" pitchFamily="49" charset="0"/>
                  <a:cs typeface="Courier New" pitchFamily="49" charset="0"/>
                </a:rPr>
                <a:t>301</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2" name="Rectangle 30"/>
            <p:cNvSpPr>
              <a:spLocks noChangeArrowheads="1"/>
            </p:cNvSpPr>
            <p:nvPr/>
          </p:nvSpPr>
          <p:spPr bwMode="auto">
            <a:xfrm>
              <a:off x="6" y="2253"/>
              <a:ext cx="687"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13</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3" name="Rectangle 31"/>
            <p:cNvSpPr>
              <a:spLocks noChangeArrowheads="1"/>
            </p:cNvSpPr>
            <p:nvPr/>
          </p:nvSpPr>
          <p:spPr bwMode="auto">
            <a:xfrm>
              <a:off x="693" y="2253"/>
              <a:ext cx="101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4" name="Rectangle 32"/>
            <p:cNvSpPr>
              <a:spLocks noChangeArrowheads="1"/>
            </p:cNvSpPr>
            <p:nvPr/>
          </p:nvSpPr>
          <p:spPr bwMode="auto">
            <a:xfrm>
              <a:off x="1709" y="2253"/>
              <a:ext cx="115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130,000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5" name="Rectangle 33"/>
            <p:cNvSpPr>
              <a:spLocks noChangeArrowheads="1"/>
            </p:cNvSpPr>
            <p:nvPr/>
          </p:nvSpPr>
          <p:spPr bwMode="auto">
            <a:xfrm>
              <a:off x="2865" y="2253"/>
              <a:ext cx="129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100,000,000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6" name="Rectangle 34"/>
            <p:cNvSpPr>
              <a:spLocks noChangeArrowheads="1"/>
            </p:cNvSpPr>
            <p:nvPr/>
          </p:nvSpPr>
          <p:spPr bwMode="auto">
            <a:xfrm>
              <a:off x="4160" y="2253"/>
              <a:ext cx="143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a:t>
              </a:r>
              <a:r>
                <a:rPr lang="en-US" b="1" baseline="30000">
                  <a:solidFill>
                    <a:srgbClr val="330099"/>
                  </a:solidFill>
                  <a:latin typeface="Courier New" pitchFamily="49" charset="0"/>
                  <a:cs typeface="Courier New" pitchFamily="49" charset="0"/>
                </a:rPr>
                <a:t>12</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7" name="Rectangle 35"/>
            <p:cNvSpPr>
              <a:spLocks noChangeArrowheads="1"/>
            </p:cNvSpPr>
            <p:nvPr/>
          </p:nvSpPr>
          <p:spPr bwMode="auto">
            <a:xfrm>
              <a:off x="5595" y="2253"/>
              <a:ext cx="672"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WOW!</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8" name="Rectangle 36"/>
            <p:cNvSpPr>
              <a:spLocks noChangeArrowheads="1"/>
            </p:cNvSpPr>
            <p:nvPr/>
          </p:nvSpPr>
          <p:spPr bwMode="auto">
            <a:xfrm>
              <a:off x="6" y="2714"/>
              <a:ext cx="687"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16</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9" name="Rectangle 37"/>
            <p:cNvSpPr>
              <a:spLocks noChangeArrowheads="1"/>
            </p:cNvSpPr>
            <p:nvPr/>
          </p:nvSpPr>
          <p:spPr bwMode="auto">
            <a:xfrm>
              <a:off x="693" y="2714"/>
              <a:ext cx="101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0" name="Rectangle 38"/>
            <p:cNvSpPr>
              <a:spLocks noChangeArrowheads="1"/>
            </p:cNvSpPr>
            <p:nvPr/>
          </p:nvSpPr>
          <p:spPr bwMode="auto">
            <a:xfrm>
              <a:off x="1709" y="2714"/>
              <a:ext cx="115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1,600,000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1" name="Rectangle 39"/>
            <p:cNvSpPr>
              <a:spLocks noChangeArrowheads="1"/>
            </p:cNvSpPr>
            <p:nvPr/>
          </p:nvSpPr>
          <p:spPr bwMode="auto">
            <a:xfrm>
              <a:off x="2865" y="2714"/>
              <a:ext cx="129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a:t>
              </a:r>
              <a:r>
                <a:rPr lang="en-US" b="1" baseline="30000">
                  <a:solidFill>
                    <a:srgbClr val="330099"/>
                  </a:solidFill>
                  <a:latin typeface="Courier New" pitchFamily="49" charset="0"/>
                  <a:cs typeface="Courier New" pitchFamily="49" charset="0"/>
                </a:rPr>
                <a:t>10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2" name="Rectangle 40"/>
            <p:cNvSpPr>
              <a:spLocks noChangeArrowheads="1"/>
            </p:cNvSpPr>
            <p:nvPr/>
          </p:nvSpPr>
          <p:spPr bwMode="auto">
            <a:xfrm>
              <a:off x="4160" y="2714"/>
              <a:ext cx="143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a:t>
              </a:r>
              <a:r>
                <a:rPr lang="en-US" b="1" baseline="30000">
                  <a:solidFill>
                    <a:srgbClr val="330099"/>
                  </a:solidFill>
                  <a:latin typeface="Courier New" pitchFamily="49" charset="0"/>
                  <a:cs typeface="Courier New" pitchFamily="49" charset="0"/>
                </a:rPr>
                <a:t>15</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3" name="Rectangle 41"/>
            <p:cNvSpPr>
              <a:spLocks noChangeArrowheads="1"/>
            </p:cNvSpPr>
            <p:nvPr/>
          </p:nvSpPr>
          <p:spPr bwMode="auto">
            <a:xfrm>
              <a:off x="5595" y="2714"/>
              <a:ext cx="672"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WOW!</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4" name="Rectangle 42"/>
            <p:cNvSpPr>
              <a:spLocks noChangeArrowheads="1"/>
            </p:cNvSpPr>
            <p:nvPr/>
          </p:nvSpPr>
          <p:spPr bwMode="auto">
            <a:xfrm>
              <a:off x="6" y="3175"/>
              <a:ext cx="687"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19</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5" name="Rectangle 43"/>
            <p:cNvSpPr>
              <a:spLocks noChangeArrowheads="1"/>
            </p:cNvSpPr>
            <p:nvPr/>
          </p:nvSpPr>
          <p:spPr bwMode="auto">
            <a:xfrm>
              <a:off x="693" y="3175"/>
              <a:ext cx="101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6" name="Rectangle 44"/>
            <p:cNvSpPr>
              <a:spLocks noChangeArrowheads="1"/>
            </p:cNvSpPr>
            <p:nvPr/>
          </p:nvSpPr>
          <p:spPr bwMode="auto">
            <a:xfrm>
              <a:off x="1709" y="3175"/>
              <a:ext cx="115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19,000,000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7" name="Rectangle 45"/>
            <p:cNvSpPr>
              <a:spLocks noChangeArrowheads="1"/>
            </p:cNvSpPr>
            <p:nvPr/>
          </p:nvSpPr>
          <p:spPr bwMode="auto">
            <a:xfrm>
              <a:off x="2865" y="3175"/>
              <a:ext cx="129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a:t>
              </a:r>
              <a:r>
                <a:rPr lang="en-US" b="1" baseline="30000">
                  <a:solidFill>
                    <a:srgbClr val="330099"/>
                  </a:solidFill>
                  <a:latin typeface="Courier New" pitchFamily="49" charset="0"/>
                  <a:cs typeface="Courier New" pitchFamily="49" charset="0"/>
                </a:rPr>
                <a:t>12</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8" name="Rectangle 46"/>
            <p:cNvSpPr>
              <a:spLocks noChangeArrowheads="1"/>
            </p:cNvSpPr>
            <p:nvPr/>
          </p:nvSpPr>
          <p:spPr bwMode="auto">
            <a:xfrm>
              <a:off x="4160" y="3175"/>
              <a:ext cx="143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a:t>
              </a:r>
              <a:r>
                <a:rPr lang="en-US" b="1" baseline="30000">
                  <a:solidFill>
                    <a:srgbClr val="330099"/>
                  </a:solidFill>
                  <a:latin typeface="Courier New" pitchFamily="49" charset="0"/>
                  <a:cs typeface="Courier New" pitchFamily="49" charset="0"/>
                </a:rPr>
                <a:t>18</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9" name="Rectangle 47"/>
            <p:cNvSpPr>
              <a:spLocks noChangeArrowheads="1"/>
            </p:cNvSpPr>
            <p:nvPr/>
          </p:nvSpPr>
          <p:spPr bwMode="auto">
            <a:xfrm>
              <a:off x="5595" y="3175"/>
              <a:ext cx="672"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WOW!</a:t>
              </a:r>
              <a:endParaRPr lang="en-US" sz="1200" b="1">
                <a:solidFill>
                  <a:srgbClr val="330099"/>
                </a:solidFill>
              </a:endParaRPr>
            </a:p>
            <a:p>
              <a:pPr eaLnBrk="0" hangingPunct="0"/>
              <a:endParaRPr lang="en-US" sz="2400" b="1">
                <a:solidFill>
                  <a:schemeClr val="tx1"/>
                </a:solidFill>
                <a:latin typeface="Times New Roman" pitchFamily="18" charset="0"/>
              </a:endParaRPr>
            </a:p>
          </p:txBody>
        </p:sp>
      </p:grpSp>
      <p:sp>
        <p:nvSpPr>
          <p:cNvPr id="469041" name="Text Box 49"/>
          <p:cNvSpPr txBox="1">
            <a:spLocks noChangeArrowheads="1"/>
          </p:cNvSpPr>
          <p:nvPr/>
        </p:nvSpPr>
        <p:spPr bwMode="auto">
          <a:xfrm>
            <a:off x="125413" y="5197475"/>
            <a:ext cx="8942387" cy="16144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dirty="0"/>
              <a:t>What if you wanted to use an </a:t>
            </a:r>
            <a:r>
              <a:rPr lang="en-US" sz="2200" dirty="0">
                <a:solidFill>
                  <a:srgbClr val="A50021"/>
                </a:solidFill>
              </a:rPr>
              <a:t>O(n</a:t>
            </a:r>
            <a:r>
              <a:rPr lang="en-US" sz="2200" baseline="30000" dirty="0">
                <a:solidFill>
                  <a:srgbClr val="A50021"/>
                </a:solidFill>
              </a:rPr>
              <a:t>3</a:t>
            </a:r>
            <a:r>
              <a:rPr lang="en-US" sz="2200" dirty="0">
                <a:solidFill>
                  <a:srgbClr val="A50021"/>
                </a:solidFill>
              </a:rPr>
              <a:t>)</a:t>
            </a:r>
            <a:r>
              <a:rPr lang="en-US" sz="2200" dirty="0"/>
              <a:t> algorithm to sort a </a:t>
            </a:r>
            <a:br>
              <a:rPr lang="en-US" sz="2200" dirty="0"/>
            </a:br>
            <a:r>
              <a:rPr lang="en-US" sz="2200" dirty="0">
                <a:solidFill>
                  <a:srgbClr val="A50021"/>
                </a:solidFill>
              </a:rPr>
              <a:t>million numbers?</a:t>
            </a:r>
            <a:r>
              <a:rPr lang="en-US" sz="2200" dirty="0"/>
              <a:t> Your algorithm would require roughly </a:t>
            </a:r>
            <a:r>
              <a:rPr lang="en-US" sz="2200" dirty="0">
                <a:solidFill>
                  <a:srgbClr val="A50021"/>
                </a:solidFill>
              </a:rPr>
              <a:t>1,000,000,000,000,000,000</a:t>
            </a:r>
            <a:r>
              <a:rPr lang="en-US" sz="2200" dirty="0"/>
              <a:t> steps!  </a:t>
            </a:r>
          </a:p>
          <a:p>
            <a:pPr algn="ctr"/>
            <a:endParaRPr lang="en-US" sz="1000" dirty="0"/>
          </a:p>
          <a:p>
            <a:pPr algn="ctr"/>
            <a:r>
              <a:rPr lang="en-US" sz="2200" dirty="0"/>
              <a:t>But an </a:t>
            </a:r>
            <a:r>
              <a:rPr lang="en-US" sz="2200" dirty="0">
                <a:solidFill>
                  <a:srgbClr val="006666"/>
                </a:solidFill>
              </a:rPr>
              <a:t>O(n log</a:t>
            </a:r>
            <a:r>
              <a:rPr lang="en-US" sz="2200" baseline="-25000" dirty="0">
                <a:solidFill>
                  <a:srgbClr val="006666"/>
                </a:solidFill>
              </a:rPr>
              <a:t>2</a:t>
            </a:r>
            <a:r>
              <a:rPr lang="en-US" sz="2200" dirty="0">
                <a:solidFill>
                  <a:srgbClr val="006666"/>
                </a:solidFill>
              </a:rPr>
              <a:t>(n))</a:t>
            </a:r>
            <a:r>
              <a:rPr lang="en-US" sz="2200" dirty="0"/>
              <a:t> algorithm would use </a:t>
            </a:r>
            <a:r>
              <a:rPr lang="en-US" sz="2400" dirty="0"/>
              <a:t>only </a:t>
            </a:r>
            <a:r>
              <a:rPr lang="en-US" sz="2200" dirty="0">
                <a:solidFill>
                  <a:srgbClr val="006666"/>
                </a:solidFill>
              </a:rPr>
              <a:t>19,000,000</a:t>
            </a:r>
            <a:r>
              <a:rPr lang="en-US" sz="2200" dirty="0"/>
              <a:t> steps!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69041">
                                            <p:txEl>
                                              <p:pRg st="0" end="0"/>
                                            </p:txEl>
                                          </p:spTgt>
                                        </p:tgtEl>
                                        <p:attrNameLst>
                                          <p:attrName>style.visibility</p:attrName>
                                        </p:attrNameLst>
                                      </p:cBhvr>
                                      <p:to>
                                        <p:strVal val="visible"/>
                                      </p:to>
                                    </p:set>
                                    <p:anim calcmode="lin" valueType="num">
                                      <p:cBhvr additive="base">
                                        <p:cTn id="7" dur="500" fill="hold"/>
                                        <p:tgtEl>
                                          <p:spTgt spid="46904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6904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69041">
                                            <p:txEl>
                                              <p:pRg st="2" end="2"/>
                                            </p:txEl>
                                          </p:spTgt>
                                        </p:tgtEl>
                                        <p:attrNameLst>
                                          <p:attrName>style.visibility</p:attrName>
                                        </p:attrNameLst>
                                      </p:cBhvr>
                                      <p:to>
                                        <p:strVal val="visible"/>
                                      </p:to>
                                    </p:set>
                                    <p:anim calcmode="lin" valueType="num">
                                      <p:cBhvr additive="base">
                                        <p:cTn id="13" dur="500" fill="hold"/>
                                        <p:tgtEl>
                                          <p:spTgt spid="469041">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6904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9041"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2"/>
          </p:nvPr>
        </p:nvSpPr>
        <p:spPr/>
        <p:txBody>
          <a:bodyPr/>
          <a:lstStyle/>
          <a:p>
            <a:fld id="{6BE90782-2EEF-4345-BF50-ED92DC82F011}" type="slidenum">
              <a:rPr lang="en-US"/>
              <a:pPr/>
              <a:t>19</a:t>
            </a:fld>
            <a:endParaRPr lang="en-US"/>
          </a:p>
        </p:txBody>
      </p:sp>
      <p:sp>
        <p:nvSpPr>
          <p:cNvPr id="474115" name="Rectangle 3"/>
          <p:cNvSpPr>
            <a:spLocks noGrp="1" noChangeArrowheads="1"/>
          </p:cNvSpPr>
          <p:nvPr>
            <p:ph type="title"/>
          </p:nvPr>
        </p:nvSpPr>
        <p:spPr>
          <a:noFill/>
          <a:ln/>
        </p:spPr>
        <p:txBody>
          <a:bodyPr/>
          <a:lstStyle/>
          <a:p>
            <a:r>
              <a:rPr lang="en-US"/>
              <a:t>Big-O Complexity</a:t>
            </a:r>
          </a:p>
        </p:txBody>
      </p:sp>
      <p:sp>
        <p:nvSpPr>
          <p:cNvPr id="474117" name="Text Box 5"/>
          <p:cNvSpPr txBox="1">
            <a:spLocks noChangeArrowheads="1"/>
          </p:cNvSpPr>
          <p:nvPr/>
        </p:nvSpPr>
        <p:spPr bwMode="auto">
          <a:xfrm>
            <a:off x="112713" y="992188"/>
            <a:ext cx="8942387" cy="42703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solidFill>
                  <a:srgbClr val="A50021"/>
                </a:solidFill>
              </a:rPr>
              <a:t>1,000,000,000,000,000,000</a:t>
            </a:r>
            <a:r>
              <a:rPr lang="en-US" sz="2200"/>
              <a:t> vs </a:t>
            </a:r>
            <a:r>
              <a:rPr lang="en-US" sz="2200">
                <a:solidFill>
                  <a:srgbClr val="006666"/>
                </a:solidFill>
              </a:rPr>
              <a:t>19,000,000</a:t>
            </a:r>
            <a:r>
              <a:rPr lang="en-US" sz="2200"/>
              <a:t>!</a:t>
            </a:r>
          </a:p>
        </p:txBody>
      </p:sp>
      <p:sp>
        <p:nvSpPr>
          <p:cNvPr id="474118" name="Text Box 6"/>
          <p:cNvSpPr txBox="1">
            <a:spLocks noChangeArrowheads="1"/>
          </p:cNvSpPr>
          <p:nvPr/>
        </p:nvSpPr>
        <p:spPr bwMode="auto">
          <a:xfrm>
            <a:off x="311150" y="1570038"/>
            <a:ext cx="8435975" cy="1917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solidFill>
                  <a:srgbClr val="6600CC"/>
                </a:solidFill>
              </a:rPr>
              <a:t>GREAT PROGRAMMERS</a:t>
            </a:r>
            <a:r>
              <a:rPr lang="en-US" sz="2400" dirty="0"/>
              <a:t> know that the choice of algorithm makes all the difference in the world.</a:t>
            </a:r>
          </a:p>
          <a:p>
            <a:pPr algn="ctr"/>
            <a:endParaRPr lang="en-US" sz="2400" dirty="0"/>
          </a:p>
          <a:p>
            <a:pPr algn="ctr"/>
            <a:r>
              <a:rPr lang="en-US" sz="2400" dirty="0">
                <a:solidFill>
                  <a:srgbClr val="6600CC"/>
                </a:solidFill>
              </a:rPr>
              <a:t>NOT-SO-GREAT</a:t>
            </a:r>
            <a:r>
              <a:rPr lang="en-US" sz="2400" dirty="0"/>
              <a:t> programmers think that you can tweak a poor algorithm to make it better!</a:t>
            </a:r>
          </a:p>
        </p:txBody>
      </p:sp>
      <p:sp>
        <p:nvSpPr>
          <p:cNvPr id="474119" name="Text Box 7"/>
          <p:cNvSpPr txBox="1">
            <a:spLocks noChangeArrowheads="1"/>
          </p:cNvSpPr>
          <p:nvPr/>
        </p:nvSpPr>
        <p:spPr bwMode="auto">
          <a:xfrm>
            <a:off x="152400" y="3932238"/>
            <a:ext cx="88392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Say you improve an </a:t>
            </a:r>
            <a:r>
              <a:rPr lang="en-US" sz="2000">
                <a:solidFill>
                  <a:srgbClr val="6600FF"/>
                </a:solidFill>
              </a:rPr>
              <a:t>O(n</a:t>
            </a:r>
            <a:r>
              <a:rPr lang="en-US" sz="2000" baseline="30000">
                <a:solidFill>
                  <a:srgbClr val="6600FF"/>
                </a:solidFill>
              </a:rPr>
              <a:t>3</a:t>
            </a:r>
            <a:r>
              <a:rPr lang="en-US" sz="2000">
                <a:solidFill>
                  <a:srgbClr val="6600FF"/>
                </a:solidFill>
              </a:rPr>
              <a:t>)</a:t>
            </a:r>
            <a:r>
              <a:rPr lang="en-US" sz="2000"/>
              <a:t> algorithm from </a:t>
            </a:r>
            <a:r>
              <a:rPr lang="en-US" sz="2000">
                <a:solidFill>
                  <a:srgbClr val="6600CC"/>
                </a:solidFill>
              </a:rPr>
              <a:t>f(n) = 5n</a:t>
            </a:r>
            <a:r>
              <a:rPr lang="en-US" sz="2000" baseline="30000">
                <a:solidFill>
                  <a:srgbClr val="6600CC"/>
                </a:solidFill>
              </a:rPr>
              <a:t>3</a:t>
            </a:r>
            <a:r>
              <a:rPr lang="en-US" sz="2000" baseline="30000"/>
              <a:t> </a:t>
            </a:r>
            <a:r>
              <a:rPr lang="en-US" sz="2000"/>
              <a:t>steps to </a:t>
            </a:r>
            <a:r>
              <a:rPr lang="en-US" sz="2000">
                <a:solidFill>
                  <a:srgbClr val="6600CC"/>
                </a:solidFill>
              </a:rPr>
              <a:t>f(n) = 1.5n</a:t>
            </a:r>
            <a:r>
              <a:rPr lang="en-US" sz="2000" baseline="30000">
                <a:solidFill>
                  <a:srgbClr val="6600CC"/>
                </a:solidFill>
              </a:rPr>
              <a:t>3</a:t>
            </a:r>
            <a:r>
              <a:rPr lang="en-US" sz="2000" baseline="30000"/>
              <a:t> </a:t>
            </a:r>
            <a:r>
              <a:rPr lang="en-US" sz="2000"/>
              <a:t>steps. For n=1,000,000, that reduces the number of steps from </a:t>
            </a:r>
            <a:r>
              <a:rPr lang="en-US" sz="2000">
                <a:solidFill>
                  <a:srgbClr val="CC0000"/>
                </a:solidFill>
              </a:rPr>
              <a:t>5,000,000,000,000,000,000 </a:t>
            </a:r>
            <a:r>
              <a:rPr lang="en-US" sz="2000">
                <a:solidFill>
                  <a:schemeClr val="tx1"/>
                </a:solidFill>
              </a:rPr>
              <a:t>to </a:t>
            </a:r>
            <a:r>
              <a:rPr lang="en-US" sz="2000">
                <a:solidFill>
                  <a:srgbClr val="CC0000"/>
                </a:solidFill>
              </a:rPr>
              <a:t>1,500,000,000,000,000,000.</a:t>
            </a:r>
          </a:p>
        </p:txBody>
      </p:sp>
      <p:sp>
        <p:nvSpPr>
          <p:cNvPr id="474120" name="Rectangle 8"/>
          <p:cNvSpPr>
            <a:spLocks noChangeArrowheads="1"/>
          </p:cNvSpPr>
          <p:nvPr/>
        </p:nvSpPr>
        <p:spPr bwMode="auto">
          <a:xfrm>
            <a:off x="228600" y="5318125"/>
            <a:ext cx="86868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2000"/>
          </a:p>
          <a:p>
            <a:pPr algn="ctr"/>
            <a:r>
              <a:rPr lang="en-US" sz="2000"/>
              <a:t>However, if you can find an algorithm that’s </a:t>
            </a:r>
            <a:r>
              <a:rPr lang="en-US" sz="2000">
                <a:solidFill>
                  <a:srgbClr val="6600FF"/>
                </a:solidFill>
              </a:rPr>
              <a:t>O(n·log </a:t>
            </a:r>
            <a:r>
              <a:rPr lang="en-US" sz="2000">
                <a:solidFill>
                  <a:srgbClr val="6600CC"/>
                </a:solidFill>
              </a:rPr>
              <a:t>n)</a:t>
            </a:r>
            <a:r>
              <a:rPr lang="en-US" sz="2000"/>
              <a:t> steps, say </a:t>
            </a:r>
            <a:br>
              <a:rPr lang="en-US" sz="2000"/>
            </a:br>
            <a:r>
              <a:rPr lang="en-US" sz="2000">
                <a:solidFill>
                  <a:srgbClr val="6600FF"/>
                </a:solidFill>
              </a:rPr>
              <a:t>f(n) = 10</a:t>
            </a:r>
            <a:r>
              <a:rPr lang="el-GR" sz="2000">
                <a:solidFill>
                  <a:srgbClr val="6600FF"/>
                </a:solidFill>
              </a:rPr>
              <a:t>·</a:t>
            </a:r>
            <a:r>
              <a:rPr lang="en-US" sz="2000">
                <a:solidFill>
                  <a:srgbClr val="6600FF"/>
                </a:solidFill>
              </a:rPr>
              <a:t>n log n</a:t>
            </a:r>
            <a:r>
              <a:rPr lang="en-US" sz="2000"/>
              <a:t>, you can solve the problem in </a:t>
            </a:r>
            <a:r>
              <a:rPr lang="en-US" sz="2000">
                <a:solidFill>
                  <a:srgbClr val="CC0000"/>
                </a:solidFill>
              </a:rPr>
              <a:t>190,000,000</a:t>
            </a:r>
            <a:r>
              <a:rPr lang="en-US" sz="2000"/>
              <a:t> steps.  </a:t>
            </a:r>
          </a:p>
        </p:txBody>
      </p:sp>
      <p:sp>
        <p:nvSpPr>
          <p:cNvPr id="474121" name="Rectangle 9"/>
          <p:cNvSpPr>
            <a:spLocks noChangeArrowheads="1"/>
          </p:cNvSpPr>
          <p:nvPr/>
        </p:nvSpPr>
        <p:spPr bwMode="auto">
          <a:xfrm>
            <a:off x="1295400" y="5029200"/>
            <a:ext cx="7024688"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chemeClr val="tx1"/>
                </a:solidFill>
              </a:rPr>
              <a:t>(Big deal… so it’ll take 1.5 years to run instead of 5 years)</a:t>
            </a:r>
          </a:p>
        </p:txBody>
      </p:sp>
      <p:sp>
        <p:nvSpPr>
          <p:cNvPr id="474122" name="Rectangle 10"/>
          <p:cNvSpPr>
            <a:spLocks noChangeArrowheads="1"/>
          </p:cNvSpPr>
          <p:nvPr/>
        </p:nvSpPr>
        <p:spPr bwMode="auto">
          <a:xfrm>
            <a:off x="914400" y="6384925"/>
            <a:ext cx="72644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chemeClr val="tx1"/>
                </a:solidFill>
              </a:rPr>
              <a:t>(Which will take just a few seconds or less on a modern PC!)</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41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411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474119"/>
                                        </p:tgtEl>
                                        <p:attrNameLst>
                                          <p:attrName>style.visibility</p:attrName>
                                        </p:attrNameLst>
                                      </p:cBhvr>
                                      <p:to>
                                        <p:strVal val="visible"/>
                                      </p:to>
                                    </p:set>
                                    <p:anim calcmode="lin" valueType="num">
                                      <p:cBhvr additive="base">
                                        <p:cTn id="15" dur="500" fill="hold"/>
                                        <p:tgtEl>
                                          <p:spTgt spid="474119"/>
                                        </p:tgtEl>
                                        <p:attrNameLst>
                                          <p:attrName>ppt_x</p:attrName>
                                        </p:attrNameLst>
                                      </p:cBhvr>
                                      <p:tavLst>
                                        <p:tav tm="0">
                                          <p:val>
                                            <p:strVal val="#ppt_x"/>
                                          </p:val>
                                        </p:tav>
                                        <p:tav tm="100000">
                                          <p:val>
                                            <p:strVal val="#ppt_x"/>
                                          </p:val>
                                        </p:tav>
                                      </p:tavLst>
                                    </p:anim>
                                    <p:anim calcmode="lin" valueType="num">
                                      <p:cBhvr additive="base">
                                        <p:cTn id="16" dur="500" fill="hold"/>
                                        <p:tgtEl>
                                          <p:spTgt spid="474119"/>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474121"/>
                                        </p:tgtEl>
                                        <p:attrNameLst>
                                          <p:attrName>style.visibility</p:attrName>
                                        </p:attrNameLst>
                                      </p:cBhvr>
                                      <p:to>
                                        <p:strVal val="visible"/>
                                      </p:to>
                                    </p:set>
                                    <p:animEffect transition="in" filter="blinds(horizontal)">
                                      <p:cBhvr>
                                        <p:cTn id="21" dur="500"/>
                                        <p:tgtEl>
                                          <p:spTgt spid="47412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474120"/>
                                        </p:tgtEl>
                                        <p:attrNameLst>
                                          <p:attrName>style.visibility</p:attrName>
                                        </p:attrNameLst>
                                      </p:cBhvr>
                                      <p:to>
                                        <p:strVal val="visible"/>
                                      </p:to>
                                    </p:set>
                                    <p:anim calcmode="lin" valueType="num">
                                      <p:cBhvr additive="base">
                                        <p:cTn id="26" dur="500" fill="hold"/>
                                        <p:tgtEl>
                                          <p:spTgt spid="474120"/>
                                        </p:tgtEl>
                                        <p:attrNameLst>
                                          <p:attrName>ppt_x</p:attrName>
                                        </p:attrNameLst>
                                      </p:cBhvr>
                                      <p:tavLst>
                                        <p:tav tm="0">
                                          <p:val>
                                            <p:strVal val="#ppt_x"/>
                                          </p:val>
                                        </p:tav>
                                        <p:tav tm="100000">
                                          <p:val>
                                            <p:strVal val="#ppt_x"/>
                                          </p:val>
                                        </p:tav>
                                      </p:tavLst>
                                    </p:anim>
                                    <p:anim calcmode="lin" valueType="num">
                                      <p:cBhvr additive="base">
                                        <p:cTn id="27" dur="500" fill="hold"/>
                                        <p:tgtEl>
                                          <p:spTgt spid="474120"/>
                                        </p:tgtEl>
                                        <p:attrNameLst>
                                          <p:attrName>ppt_y</p:attrName>
                                        </p:attrNameLst>
                                      </p:cBhvr>
                                      <p:tavLst>
                                        <p:tav tm="0">
                                          <p:val>
                                            <p:strVal val="1+#ppt_h/2"/>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74122"/>
                                        </p:tgtEl>
                                        <p:attrNameLst>
                                          <p:attrName>style.visibility</p:attrName>
                                        </p:attrNameLst>
                                      </p:cBhvr>
                                      <p:to>
                                        <p:strVal val="visible"/>
                                      </p:to>
                                    </p:set>
                                    <p:animEffect transition="in" filter="blinds(horizontal)">
                                      <p:cBhvr>
                                        <p:cTn id="32" dur="500"/>
                                        <p:tgtEl>
                                          <p:spTgt spid="474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4118" grpId="0" build="p"/>
      <p:bldP spid="474119" grpId="0" autoUpdateAnimBg="0"/>
      <p:bldP spid="474120" grpId="0"/>
      <p:bldP spid="474121" grpId="0"/>
      <p:bldP spid="4741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95468"/>
            <a:ext cx="7772400" cy="1143000"/>
          </a:xfrm>
        </p:spPr>
        <p:txBody>
          <a:bodyPr/>
          <a:lstStyle/>
          <a:p>
            <a:r>
              <a:rPr lang="en-US" dirty="0"/>
              <a:t>Big-O</a:t>
            </a:r>
          </a:p>
        </p:txBody>
      </p:sp>
      <p:sp>
        <p:nvSpPr>
          <p:cNvPr id="4" name="Slide Number Placeholder 3"/>
          <p:cNvSpPr>
            <a:spLocks noGrp="1"/>
          </p:cNvSpPr>
          <p:nvPr>
            <p:ph type="sldNum" sz="quarter" idx="12"/>
          </p:nvPr>
        </p:nvSpPr>
        <p:spPr/>
        <p:txBody>
          <a:bodyPr/>
          <a:lstStyle/>
          <a:p>
            <a:fld id="{63CF8349-86FD-47DD-A9A7-0A383510F8F0}" type="slidenum">
              <a:rPr lang="en-US" smtClean="0"/>
              <a:pPr/>
              <a:t>2</a:t>
            </a:fld>
            <a:endParaRPr lang="en-US"/>
          </a:p>
        </p:txBody>
      </p:sp>
      <p:grpSp>
        <p:nvGrpSpPr>
          <p:cNvPr id="7" name="Group 6"/>
          <p:cNvGrpSpPr/>
          <p:nvPr/>
        </p:nvGrpSpPr>
        <p:grpSpPr>
          <a:xfrm>
            <a:off x="1267690" y="779318"/>
            <a:ext cx="6754091" cy="6078682"/>
            <a:chOff x="1226127" y="314477"/>
            <a:chExt cx="6999084" cy="6543523"/>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6127" y="314477"/>
              <a:ext cx="6999084" cy="6543523"/>
            </a:xfrm>
            <a:prstGeom prst="rect">
              <a:avLst/>
            </a:prstGeom>
          </p:spPr>
        </p:pic>
        <p:sp>
          <p:nvSpPr>
            <p:cNvPr id="10" name="TextBox 9"/>
            <p:cNvSpPr txBox="1"/>
            <p:nvPr/>
          </p:nvSpPr>
          <p:spPr>
            <a:xfrm>
              <a:off x="2106240" y="1615934"/>
              <a:ext cx="5243463" cy="646331"/>
            </a:xfrm>
            <a:prstGeom prst="rect">
              <a:avLst/>
            </a:prstGeom>
            <a:noFill/>
          </p:spPr>
          <p:txBody>
            <a:bodyPr wrap="square" rtlCol="0">
              <a:spAutoFit/>
            </a:bodyPr>
            <a:lstStyle/>
            <a:p>
              <a:pPr algn="ctr"/>
              <a:r>
                <a:rPr lang="en-US" sz="3600" dirty="0">
                  <a:solidFill>
                    <a:schemeClr val="bg1"/>
                  </a:solidFill>
                  <a:effectLst>
                    <a:outerShdw blurRad="50800" dist="38100" dir="13500000" algn="br" rotWithShape="0">
                      <a:prstClr val="black">
                        <a:alpha val="40000"/>
                      </a:prstClr>
                    </a:outerShdw>
                  </a:effectLst>
                  <a:latin typeface="Impact" panose="020B0806030902050204" pitchFamily="34" charset="0"/>
                </a:rPr>
                <a:t>THE WAY THEY TEACH BIG-O</a:t>
              </a:r>
            </a:p>
          </p:txBody>
        </p:sp>
        <p:sp>
          <p:nvSpPr>
            <p:cNvPr id="12" name="TextBox 11"/>
            <p:cNvSpPr txBox="1"/>
            <p:nvPr/>
          </p:nvSpPr>
          <p:spPr>
            <a:xfrm>
              <a:off x="2161093" y="5260312"/>
              <a:ext cx="5123276" cy="830997"/>
            </a:xfrm>
            <a:prstGeom prst="rect">
              <a:avLst/>
            </a:prstGeom>
            <a:noFill/>
          </p:spPr>
          <p:txBody>
            <a:bodyPr wrap="square" rtlCol="0">
              <a:spAutoFit/>
            </a:bodyPr>
            <a:lstStyle/>
            <a:p>
              <a:pPr algn="ctr"/>
              <a:r>
                <a:rPr lang="en-US" sz="4800" dirty="0">
                  <a:solidFill>
                    <a:schemeClr val="bg1"/>
                  </a:solidFill>
                  <a:effectLst>
                    <a:outerShdw blurRad="50800" dist="38100" dir="13500000" algn="br" rotWithShape="0">
                      <a:prstClr val="black">
                        <a:alpha val="40000"/>
                      </a:prstClr>
                    </a:outerShdw>
                  </a:effectLst>
                  <a:latin typeface="Impact" panose="020B0806030902050204" pitchFamily="34" charset="0"/>
                </a:rPr>
                <a:t>AT USC</a:t>
              </a:r>
            </a:p>
          </p:txBody>
        </p:sp>
      </p:grpSp>
    </p:spTree>
    <p:extLst>
      <p:ext uri="{BB962C8B-B14F-4D97-AF65-F5344CB8AC3E}">
        <p14:creationId xmlns:p14="http://schemas.microsoft.com/office/powerpoint/2010/main" val="1169993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5"/>
          <p:cNvSpPr>
            <a:spLocks noGrp="1"/>
          </p:cNvSpPr>
          <p:nvPr>
            <p:ph type="sldNum" sz="quarter" idx="12"/>
          </p:nvPr>
        </p:nvSpPr>
        <p:spPr/>
        <p:txBody>
          <a:bodyPr/>
          <a:lstStyle/>
          <a:p>
            <a:fld id="{A9E8031A-350A-44AE-9A79-EF58D59AA719}" type="slidenum">
              <a:rPr lang="en-US"/>
              <a:pPr/>
              <a:t>20</a:t>
            </a:fld>
            <a:endParaRPr lang="en-US"/>
          </a:p>
        </p:txBody>
      </p:sp>
      <p:sp>
        <p:nvSpPr>
          <p:cNvPr id="578562" name="Rectangle 2"/>
          <p:cNvSpPr>
            <a:spLocks noGrp="1" noChangeArrowheads="1"/>
          </p:cNvSpPr>
          <p:nvPr>
            <p:ph type="title"/>
          </p:nvPr>
        </p:nvSpPr>
        <p:spPr/>
        <p:txBody>
          <a:bodyPr/>
          <a:lstStyle/>
          <a:p>
            <a:r>
              <a:rPr lang="en-US"/>
              <a:t>Don’t be a Big-O NUT!</a:t>
            </a:r>
          </a:p>
        </p:txBody>
      </p:sp>
      <p:grpSp>
        <p:nvGrpSpPr>
          <p:cNvPr id="578564" name="Group 4"/>
          <p:cNvGrpSpPr>
            <a:grpSpLocks/>
          </p:cNvGrpSpPr>
          <p:nvPr/>
        </p:nvGrpSpPr>
        <p:grpSpPr bwMode="auto">
          <a:xfrm>
            <a:off x="3733800" y="2895600"/>
            <a:ext cx="5148263" cy="3530600"/>
            <a:chOff x="2352" y="1824"/>
            <a:chExt cx="3243" cy="2224"/>
          </a:xfrm>
        </p:grpSpPr>
        <p:graphicFrame>
          <p:nvGraphicFramePr>
            <p:cNvPr id="578565" name="Object 5"/>
            <p:cNvGraphicFramePr>
              <a:graphicFrameLocks noChangeAspect="1"/>
            </p:cNvGraphicFramePr>
            <p:nvPr/>
          </p:nvGraphicFramePr>
          <p:xfrm>
            <a:off x="2352" y="1824"/>
            <a:ext cx="3243" cy="2224"/>
          </p:xfrm>
          <a:graphic>
            <a:graphicData uri="http://schemas.openxmlformats.org/presentationml/2006/ole">
              <mc:AlternateContent xmlns:mc="http://schemas.openxmlformats.org/markup-compatibility/2006">
                <mc:Choice xmlns:v="urn:schemas-microsoft-com:vml" Requires="v">
                  <p:oleObj spid="_x0000_s578968" name="Chart" r:id="rId4" imgW="6088497" imgH="4175697" progId="Excel.Chart.8">
                    <p:embed/>
                  </p:oleObj>
                </mc:Choice>
                <mc:Fallback>
                  <p:oleObj name="Chart" r:id="rId4" imgW="6088497" imgH="4175697" progId="Excel.Chart.8">
                    <p:embed/>
                    <p:pic>
                      <p:nvPicPr>
                        <p:cNvPr id="0"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2" y="1824"/>
                          <a:ext cx="3243" cy="222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8566" name="Text Box 6"/>
            <p:cNvSpPr txBox="1">
              <a:spLocks noChangeArrowheads="1"/>
            </p:cNvSpPr>
            <p:nvPr/>
          </p:nvSpPr>
          <p:spPr bwMode="auto">
            <a:xfrm rot="-3678688">
              <a:off x="3603" y="2541"/>
              <a:ext cx="628"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f(n)=n</a:t>
              </a:r>
              <a:r>
                <a:rPr lang="en-US" sz="2000" baseline="30000"/>
                <a:t>2</a:t>
              </a:r>
            </a:p>
          </p:txBody>
        </p:sp>
        <p:sp>
          <p:nvSpPr>
            <p:cNvPr id="578567" name="Text Box 7"/>
            <p:cNvSpPr txBox="1">
              <a:spLocks noChangeArrowheads="1"/>
            </p:cNvSpPr>
            <p:nvPr/>
          </p:nvSpPr>
          <p:spPr bwMode="auto">
            <a:xfrm rot="-22156967">
              <a:off x="4032" y="3312"/>
              <a:ext cx="958"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f(n)=n log n</a:t>
              </a:r>
            </a:p>
          </p:txBody>
        </p:sp>
        <p:sp>
          <p:nvSpPr>
            <p:cNvPr id="578568" name="Text Box 8"/>
            <p:cNvSpPr txBox="1">
              <a:spLocks noChangeArrowheads="1"/>
            </p:cNvSpPr>
            <p:nvPr/>
          </p:nvSpPr>
          <p:spPr bwMode="auto">
            <a:xfrm>
              <a:off x="4944" y="3400"/>
              <a:ext cx="565"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f(n)=n</a:t>
              </a:r>
            </a:p>
          </p:txBody>
        </p:sp>
      </p:grpSp>
      <p:sp>
        <p:nvSpPr>
          <p:cNvPr id="578569" name="Text Box 9"/>
          <p:cNvSpPr txBox="1">
            <a:spLocks noChangeArrowheads="1"/>
          </p:cNvSpPr>
          <p:nvPr/>
        </p:nvSpPr>
        <p:spPr bwMode="auto">
          <a:xfrm>
            <a:off x="365125" y="869950"/>
            <a:ext cx="8550275"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When you’re writing a program that operates on a </a:t>
            </a:r>
            <a:r>
              <a:rPr lang="en-US" sz="2400">
                <a:solidFill>
                  <a:srgbClr val="6600FF"/>
                </a:solidFill>
              </a:rPr>
              <a:t>large number of items</a:t>
            </a:r>
            <a:r>
              <a:rPr lang="en-US" sz="2400"/>
              <a:t>, evaluating Big-O is key.  It can mean the difference between a usable program and an unusable one. </a:t>
            </a:r>
          </a:p>
        </p:txBody>
      </p:sp>
      <p:sp>
        <p:nvSpPr>
          <p:cNvPr id="578571" name="Text Box 11"/>
          <p:cNvSpPr txBox="1">
            <a:spLocks noChangeArrowheads="1"/>
          </p:cNvSpPr>
          <p:nvPr/>
        </p:nvSpPr>
        <p:spPr bwMode="auto">
          <a:xfrm>
            <a:off x="381000" y="2209800"/>
            <a:ext cx="85502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But what if you have a small number of items, e.g. </a:t>
            </a:r>
            <a:r>
              <a:rPr lang="en-US" sz="2400">
                <a:solidFill>
                  <a:srgbClr val="008080"/>
                </a:solidFill>
              </a:rPr>
              <a:t>n&lt;50</a:t>
            </a:r>
            <a:r>
              <a:rPr lang="en-US" sz="2400"/>
              <a:t>?</a:t>
            </a:r>
          </a:p>
        </p:txBody>
      </p:sp>
      <p:sp>
        <p:nvSpPr>
          <p:cNvPr id="578572" name="Text Box 12"/>
          <p:cNvSpPr txBox="1">
            <a:spLocks noChangeArrowheads="1"/>
          </p:cNvSpPr>
          <p:nvPr/>
        </p:nvSpPr>
        <p:spPr bwMode="auto">
          <a:xfrm>
            <a:off x="152400" y="2987675"/>
            <a:ext cx="3429000" cy="109696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t>In this case, all of your algorithms require only a small number of steps.</a:t>
            </a:r>
          </a:p>
        </p:txBody>
      </p:sp>
      <p:sp>
        <p:nvSpPr>
          <p:cNvPr id="578573" name="Text Box 13"/>
          <p:cNvSpPr txBox="1">
            <a:spLocks noChangeArrowheads="1"/>
          </p:cNvSpPr>
          <p:nvPr/>
        </p:nvSpPr>
        <p:spPr bwMode="auto">
          <a:xfrm>
            <a:off x="152400" y="4268788"/>
            <a:ext cx="3429000" cy="24368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t>In such situations (when you know </a:t>
            </a:r>
            <a:r>
              <a:rPr lang="en-US" sz="2200">
                <a:solidFill>
                  <a:srgbClr val="008080"/>
                </a:solidFill>
              </a:rPr>
              <a:t>n</a:t>
            </a:r>
            <a:r>
              <a:rPr lang="en-US" sz="2200"/>
              <a:t> is small), forget which Big-O is better and choose the easiest-to-program algorithm.  </a:t>
            </a:r>
            <a:r>
              <a:rPr lang="en-US" sz="2200">
                <a:solidFill>
                  <a:srgbClr val="9933FF"/>
                </a:solidFill>
              </a:rPr>
              <a:t>It’ll save you lots of headaches.</a:t>
            </a:r>
          </a:p>
        </p:txBody>
      </p:sp>
      <p:sp>
        <p:nvSpPr>
          <p:cNvPr id="578574" name="Rectangle 14"/>
          <p:cNvSpPr>
            <a:spLocks noChangeArrowheads="1"/>
          </p:cNvSpPr>
          <p:nvPr/>
        </p:nvSpPr>
        <p:spPr bwMode="auto">
          <a:xfrm>
            <a:off x="4495800" y="4148138"/>
            <a:ext cx="1947863" cy="1643062"/>
          </a:xfrm>
          <a:prstGeom prst="rect">
            <a:avLst/>
          </a:prstGeom>
          <a:noFill/>
          <a:ln w="5715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857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578572"/>
                                        </p:tgtEl>
                                        <p:attrNameLst>
                                          <p:attrName>style.visibility</p:attrName>
                                        </p:attrNameLst>
                                      </p:cBhvr>
                                      <p:to>
                                        <p:strVal val="visible"/>
                                      </p:to>
                                    </p:set>
                                    <p:anim calcmode="lin" valueType="num">
                                      <p:cBhvr additive="base">
                                        <p:cTn id="11" dur="500" fill="hold"/>
                                        <p:tgtEl>
                                          <p:spTgt spid="578572"/>
                                        </p:tgtEl>
                                        <p:attrNameLst>
                                          <p:attrName>ppt_x</p:attrName>
                                        </p:attrNameLst>
                                      </p:cBhvr>
                                      <p:tavLst>
                                        <p:tav tm="0">
                                          <p:val>
                                            <p:strVal val="0-#ppt_w/2"/>
                                          </p:val>
                                        </p:tav>
                                        <p:tav tm="100000">
                                          <p:val>
                                            <p:strVal val="#ppt_x"/>
                                          </p:val>
                                        </p:tav>
                                      </p:tavLst>
                                    </p:anim>
                                    <p:anim calcmode="lin" valueType="num">
                                      <p:cBhvr additive="base">
                                        <p:cTn id="12" dur="500" fill="hold"/>
                                        <p:tgtEl>
                                          <p:spTgt spid="578572"/>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7857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78573"/>
                                        </p:tgtEl>
                                        <p:attrNameLst>
                                          <p:attrName>style.visibility</p:attrName>
                                        </p:attrNameLst>
                                      </p:cBhvr>
                                      <p:to>
                                        <p:strVal val="visible"/>
                                      </p:to>
                                    </p:set>
                                    <p:anim calcmode="lin" valueType="num">
                                      <p:cBhvr additive="base">
                                        <p:cTn id="21" dur="500" fill="hold"/>
                                        <p:tgtEl>
                                          <p:spTgt spid="578573"/>
                                        </p:tgtEl>
                                        <p:attrNameLst>
                                          <p:attrName>ppt_x</p:attrName>
                                        </p:attrNameLst>
                                      </p:cBhvr>
                                      <p:tavLst>
                                        <p:tav tm="0">
                                          <p:val>
                                            <p:strVal val="#ppt_x"/>
                                          </p:val>
                                        </p:tav>
                                        <p:tav tm="100000">
                                          <p:val>
                                            <p:strVal val="#ppt_x"/>
                                          </p:val>
                                        </p:tav>
                                      </p:tavLst>
                                    </p:anim>
                                    <p:anim calcmode="lin" valueType="num">
                                      <p:cBhvr additive="base">
                                        <p:cTn id="22" dur="500" fill="hold"/>
                                        <p:tgtEl>
                                          <p:spTgt spid="5785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8571" grpId="0"/>
      <p:bldP spid="578572" grpId="0"/>
      <p:bldP spid="578573" grpId="0"/>
      <p:bldP spid="57857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C89F0A3-50AA-4A7B-9E0B-E6D93150F5C1}" type="slidenum">
              <a:rPr lang="en-US" smtClean="0"/>
              <a:pPr/>
              <a:t>21</a:t>
            </a:fld>
            <a:endParaRPr lang="en-US"/>
          </a:p>
        </p:txBody>
      </p:sp>
      <p:sp>
        <p:nvSpPr>
          <p:cNvPr id="5" name="Rectangle 4"/>
          <p:cNvSpPr/>
          <p:nvPr/>
        </p:nvSpPr>
        <p:spPr bwMode="auto">
          <a:xfrm>
            <a:off x="0" y="0"/>
            <a:ext cx="9144000" cy="6858000"/>
          </a:xfrm>
          <a:prstGeom prst="rect">
            <a:avLst/>
          </a:prstGeom>
          <a:solidFill>
            <a:schemeClr val="tx1"/>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2" y="0"/>
            <a:ext cx="10259569" cy="6858000"/>
          </a:xfrm>
          <a:prstGeom prst="rect">
            <a:avLst/>
          </a:prstGeom>
        </p:spPr>
      </p:pic>
    </p:spTree>
    <p:extLst>
      <p:ext uri="{BB962C8B-B14F-4D97-AF65-F5344CB8AC3E}">
        <p14:creationId xmlns:p14="http://schemas.microsoft.com/office/powerpoint/2010/main" val="340875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scream2.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4FB0FA42-1527-4B65-AD49-4996CB649560}" type="slidenum">
              <a:rPr lang="en-US"/>
              <a:pPr/>
              <a:t>22</a:t>
            </a:fld>
            <a:endParaRPr lang="en-US"/>
          </a:p>
        </p:txBody>
      </p:sp>
      <p:sp>
        <p:nvSpPr>
          <p:cNvPr id="713730" name="Rectangle 2"/>
          <p:cNvSpPr>
            <a:spLocks noGrp="1" noChangeArrowheads="1"/>
          </p:cNvSpPr>
          <p:nvPr>
            <p:ph type="title"/>
          </p:nvPr>
        </p:nvSpPr>
        <p:spPr>
          <a:xfrm>
            <a:off x="685800" y="-228600"/>
            <a:ext cx="7772400" cy="1143000"/>
          </a:xfrm>
        </p:spPr>
        <p:txBody>
          <a:bodyPr/>
          <a:lstStyle/>
          <a:p>
            <a:r>
              <a:rPr lang="en-US" sz="4000" dirty="0"/>
              <a:t>Find the Big-O Challenge, Part 1</a:t>
            </a:r>
            <a:br>
              <a:rPr lang="en-US" sz="4000" dirty="0"/>
            </a:br>
            <a:r>
              <a:rPr lang="en-US" sz="1200" dirty="0"/>
              <a:t>(Solutions in the slide notes below)</a:t>
            </a:r>
          </a:p>
        </p:txBody>
      </p:sp>
      <p:sp>
        <p:nvSpPr>
          <p:cNvPr id="713731" name="Rectangle 3"/>
          <p:cNvSpPr>
            <a:spLocks noChangeArrowheads="1"/>
          </p:cNvSpPr>
          <p:nvPr/>
        </p:nvSpPr>
        <p:spPr bwMode="auto">
          <a:xfrm>
            <a:off x="4940300" y="3700463"/>
            <a:ext cx="4572000" cy="31400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dirty="0"/>
              <a:t>void </a:t>
            </a:r>
            <a:r>
              <a:rPr lang="en-US" sz="2000" dirty="0" err="1"/>
              <a:t>foo</a:t>
            </a:r>
            <a:r>
              <a:rPr lang="en-US" sz="2000" dirty="0"/>
              <a:t>( )</a:t>
            </a:r>
          </a:p>
          <a:p>
            <a:r>
              <a:rPr lang="en-US" sz="2000" dirty="0"/>
              <a:t>{</a:t>
            </a:r>
          </a:p>
          <a:p>
            <a:r>
              <a:rPr lang="en-US" sz="2000" dirty="0"/>
              <a:t>    </a:t>
            </a:r>
            <a:r>
              <a:rPr lang="en-US" sz="2000" dirty="0" err="1"/>
              <a:t>int</a:t>
            </a:r>
            <a:r>
              <a:rPr lang="en-US" sz="2000" dirty="0"/>
              <a:t> </a:t>
            </a:r>
            <a:r>
              <a:rPr lang="en-US" sz="2000" dirty="0" err="1"/>
              <a:t>i</a:t>
            </a:r>
            <a:r>
              <a:rPr lang="en-US" sz="2000" dirty="0"/>
              <a:t>, sum = 0;</a:t>
            </a:r>
          </a:p>
          <a:p>
            <a:endParaRPr lang="en-US" sz="2000" dirty="0"/>
          </a:p>
          <a:p>
            <a:r>
              <a:rPr lang="en-US" sz="2000" dirty="0"/>
              <a:t>    for (</a:t>
            </a:r>
            <a:r>
              <a:rPr lang="en-US" sz="2000" dirty="0" err="1"/>
              <a:t>i</a:t>
            </a:r>
            <a:r>
              <a:rPr lang="en-US" sz="2000" dirty="0"/>
              <a:t>=0 ; </a:t>
            </a:r>
            <a:r>
              <a:rPr lang="en-US" sz="2000" dirty="0" err="1"/>
              <a:t>i</a:t>
            </a:r>
            <a:r>
              <a:rPr lang="en-US" sz="2000" dirty="0"/>
              <a:t> &lt; </a:t>
            </a:r>
            <a:r>
              <a:rPr lang="en-US" sz="2000" dirty="0">
                <a:solidFill>
                  <a:srgbClr val="FF0000"/>
                </a:solidFill>
              </a:rPr>
              <a:t>n*n </a:t>
            </a:r>
            <a:r>
              <a:rPr lang="en-US" sz="2000" dirty="0"/>
              <a:t>; </a:t>
            </a:r>
            <a:r>
              <a:rPr lang="en-US" sz="2000" dirty="0" err="1"/>
              <a:t>i</a:t>
            </a:r>
            <a:r>
              <a:rPr lang="en-US" sz="2000" dirty="0"/>
              <a:t>++)</a:t>
            </a:r>
          </a:p>
          <a:p>
            <a:r>
              <a:rPr lang="en-US" sz="2000" dirty="0"/>
              <a:t>         sum += </a:t>
            </a:r>
            <a:r>
              <a:rPr lang="en-US" sz="2000" dirty="0" err="1"/>
              <a:t>i</a:t>
            </a:r>
            <a:r>
              <a:rPr lang="en-US" sz="2000" dirty="0"/>
              <a:t>;</a:t>
            </a:r>
          </a:p>
          <a:p>
            <a:endParaRPr lang="en-US" sz="2000" dirty="0"/>
          </a:p>
          <a:p>
            <a:r>
              <a:rPr lang="en-US" sz="2000" dirty="0"/>
              <a:t>    for (</a:t>
            </a:r>
            <a:r>
              <a:rPr lang="en-US" sz="2000" dirty="0" err="1"/>
              <a:t>i</a:t>
            </a:r>
            <a:r>
              <a:rPr lang="en-US" sz="2000" dirty="0"/>
              <a:t>=0 ; </a:t>
            </a:r>
            <a:r>
              <a:rPr lang="en-US" sz="2000" dirty="0" err="1"/>
              <a:t>i</a:t>
            </a:r>
            <a:r>
              <a:rPr lang="en-US" sz="2000" dirty="0"/>
              <a:t> &lt; </a:t>
            </a:r>
            <a:r>
              <a:rPr lang="en-US" sz="2000" dirty="0">
                <a:solidFill>
                  <a:srgbClr val="FF0000"/>
                </a:solidFill>
              </a:rPr>
              <a:t>n*n*n </a:t>
            </a:r>
            <a:r>
              <a:rPr lang="en-US" sz="2000" dirty="0"/>
              <a:t>; </a:t>
            </a:r>
            <a:r>
              <a:rPr lang="en-US" sz="2000" dirty="0" err="1"/>
              <a:t>i</a:t>
            </a:r>
            <a:r>
              <a:rPr lang="en-US" sz="2000" dirty="0"/>
              <a:t>++)</a:t>
            </a:r>
          </a:p>
          <a:p>
            <a:r>
              <a:rPr lang="en-US" sz="2000" dirty="0"/>
              <a:t>         sum += </a:t>
            </a:r>
            <a:r>
              <a:rPr lang="en-US" sz="2000" dirty="0" err="1"/>
              <a:t>i</a:t>
            </a:r>
            <a:r>
              <a:rPr lang="en-US" sz="2000" dirty="0"/>
              <a:t>;</a:t>
            </a:r>
          </a:p>
          <a:p>
            <a:r>
              <a:rPr lang="en-US" sz="2000" dirty="0"/>
              <a:t>}</a:t>
            </a:r>
          </a:p>
        </p:txBody>
      </p:sp>
      <p:sp>
        <p:nvSpPr>
          <p:cNvPr id="713732" name="Rectangle 4"/>
          <p:cNvSpPr>
            <a:spLocks noChangeArrowheads="1"/>
          </p:cNvSpPr>
          <p:nvPr/>
        </p:nvSpPr>
        <p:spPr bwMode="auto">
          <a:xfrm>
            <a:off x="177800" y="896938"/>
            <a:ext cx="4572000"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n</a:t>
            </a:r>
            <a:r>
              <a:rPr lang="en-US" sz="2200" dirty="0"/>
              <a:t>; </a:t>
            </a:r>
            <a:r>
              <a:rPr lang="en-US" sz="2200" dirty="0" err="1">
                <a:solidFill>
                  <a:srgbClr val="FF3300"/>
                </a:solidFill>
              </a:rPr>
              <a:t>i</a:t>
            </a:r>
            <a:r>
              <a:rPr lang="en-US" sz="2200" dirty="0">
                <a:solidFill>
                  <a:srgbClr val="FF3300"/>
                </a:solidFill>
              </a:rPr>
              <a:t>+=2</a:t>
            </a:r>
            <a:r>
              <a:rPr lang="en-US" sz="2200" dirty="0"/>
              <a:t> )</a:t>
            </a:r>
          </a:p>
          <a:p>
            <a:r>
              <a:rPr lang="en-US" sz="2200" dirty="0"/>
              <a:t>   sum++;</a:t>
            </a:r>
          </a:p>
        </p:txBody>
      </p:sp>
      <p:sp>
        <p:nvSpPr>
          <p:cNvPr id="713733" name="Rectangle 5"/>
          <p:cNvSpPr>
            <a:spLocks noChangeArrowheads="1"/>
          </p:cNvSpPr>
          <p:nvPr/>
        </p:nvSpPr>
        <p:spPr bwMode="auto">
          <a:xfrm>
            <a:off x="177800" y="1935163"/>
            <a:ext cx="4572000" cy="109696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q</a:t>
            </a:r>
            <a:r>
              <a:rPr lang="en-US" sz="2200" dirty="0"/>
              <a:t>; </a:t>
            </a:r>
            <a:r>
              <a:rPr lang="en-US" sz="2200" dirty="0" err="1"/>
              <a:t>i</a:t>
            </a:r>
            <a:r>
              <a:rPr lang="en-US" sz="2200" dirty="0"/>
              <a:t>++ )</a:t>
            </a:r>
          </a:p>
          <a:p>
            <a:r>
              <a:rPr lang="en-US" sz="2200" dirty="0"/>
              <a:t>   for ( </a:t>
            </a:r>
            <a:r>
              <a:rPr lang="en-US" sz="2200" dirty="0" err="1"/>
              <a:t>int</a:t>
            </a:r>
            <a:r>
              <a:rPr lang="en-US" sz="2200" dirty="0"/>
              <a:t> j = 0; j &lt; </a:t>
            </a:r>
            <a:r>
              <a:rPr lang="en-US" sz="2200" dirty="0">
                <a:solidFill>
                  <a:srgbClr val="FF3300"/>
                </a:solidFill>
              </a:rPr>
              <a:t>q</a:t>
            </a:r>
            <a:r>
              <a:rPr lang="en-US" sz="2200" dirty="0"/>
              <a:t>; j++ )</a:t>
            </a:r>
          </a:p>
          <a:p>
            <a:r>
              <a:rPr lang="en-US" sz="2200" dirty="0"/>
              <a:t>       sum++;</a:t>
            </a:r>
          </a:p>
        </p:txBody>
      </p:sp>
      <p:sp>
        <p:nvSpPr>
          <p:cNvPr id="713734" name="Rectangle 6"/>
          <p:cNvSpPr>
            <a:spLocks noChangeArrowheads="1"/>
          </p:cNvSpPr>
          <p:nvPr/>
        </p:nvSpPr>
        <p:spPr bwMode="auto">
          <a:xfrm>
            <a:off x="177800" y="3311525"/>
            <a:ext cx="4572000" cy="109696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n</a:t>
            </a:r>
            <a:r>
              <a:rPr lang="en-US" sz="2200" dirty="0"/>
              <a:t>; </a:t>
            </a:r>
            <a:r>
              <a:rPr lang="en-US" sz="2200" dirty="0" err="1"/>
              <a:t>i</a:t>
            </a:r>
            <a:r>
              <a:rPr lang="en-US" sz="2200" dirty="0"/>
              <a:t>++ )</a:t>
            </a:r>
          </a:p>
          <a:p>
            <a:r>
              <a:rPr lang="en-US" sz="2200" dirty="0"/>
              <a:t>    for ( </a:t>
            </a:r>
            <a:r>
              <a:rPr lang="en-US" sz="2200" dirty="0" err="1"/>
              <a:t>int</a:t>
            </a:r>
            <a:r>
              <a:rPr lang="en-US" sz="2200" dirty="0"/>
              <a:t> j = 0; j &lt; </a:t>
            </a:r>
            <a:r>
              <a:rPr lang="en-US" sz="2200" dirty="0">
                <a:solidFill>
                  <a:srgbClr val="FF3300"/>
                </a:solidFill>
              </a:rPr>
              <a:t>n*n</a:t>
            </a:r>
            <a:r>
              <a:rPr lang="en-US" sz="2200" dirty="0"/>
              <a:t>; j++ )</a:t>
            </a:r>
          </a:p>
          <a:p>
            <a:r>
              <a:rPr lang="en-US" sz="2200" dirty="0"/>
              <a:t>         sum++;</a:t>
            </a:r>
          </a:p>
        </p:txBody>
      </p:sp>
      <p:sp>
        <p:nvSpPr>
          <p:cNvPr id="713737" name="Rectangle 9"/>
          <p:cNvSpPr>
            <a:spLocks noChangeArrowheads="1"/>
          </p:cNvSpPr>
          <p:nvPr/>
        </p:nvSpPr>
        <p:spPr bwMode="auto">
          <a:xfrm>
            <a:off x="339725" y="4578350"/>
            <a:ext cx="4572000" cy="21018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solidFill>
                  <a:schemeClr val="tx1"/>
                </a:solidFill>
              </a:rPr>
              <a:t>k = </a:t>
            </a:r>
            <a:r>
              <a:rPr lang="en-US" sz="2200" dirty="0">
                <a:solidFill>
                  <a:srgbClr val="FF3300"/>
                </a:solidFill>
              </a:rPr>
              <a:t>n</a:t>
            </a:r>
            <a:r>
              <a:rPr lang="en-US" sz="2200" dirty="0">
                <a:solidFill>
                  <a:schemeClr val="tx1"/>
                </a:solidFill>
              </a:rPr>
              <a:t>;</a:t>
            </a:r>
          </a:p>
          <a:p>
            <a:r>
              <a:rPr lang="en-US" sz="2200" dirty="0">
                <a:solidFill>
                  <a:schemeClr val="tx1"/>
                </a:solidFill>
              </a:rPr>
              <a:t>while (k &gt; 1)</a:t>
            </a:r>
          </a:p>
          <a:p>
            <a:r>
              <a:rPr lang="en-US" sz="2200" dirty="0">
                <a:solidFill>
                  <a:schemeClr val="tx1"/>
                </a:solidFill>
              </a:rPr>
              <a:t>{</a:t>
            </a:r>
          </a:p>
          <a:p>
            <a:r>
              <a:rPr lang="en-US" sz="2200" dirty="0">
                <a:solidFill>
                  <a:schemeClr val="tx1"/>
                </a:solidFill>
              </a:rPr>
              <a:t>    sum++;</a:t>
            </a:r>
          </a:p>
          <a:p>
            <a:r>
              <a:rPr lang="en-US" sz="2200" dirty="0">
                <a:solidFill>
                  <a:schemeClr val="tx1"/>
                </a:solidFill>
              </a:rPr>
              <a:t>    </a:t>
            </a:r>
            <a:r>
              <a:rPr lang="en-US" sz="2200" dirty="0">
                <a:solidFill>
                  <a:srgbClr val="FF3300"/>
                </a:solidFill>
              </a:rPr>
              <a:t>k = k/2;</a:t>
            </a:r>
          </a:p>
          <a:p>
            <a:r>
              <a:rPr lang="en-US" sz="2200" dirty="0">
                <a:solidFill>
                  <a:schemeClr val="tx1"/>
                </a:solidFill>
              </a:rPr>
              <a:t>}</a:t>
            </a:r>
          </a:p>
        </p:txBody>
      </p:sp>
      <p:sp>
        <p:nvSpPr>
          <p:cNvPr id="713738" name="Rectangle 10"/>
          <p:cNvSpPr>
            <a:spLocks noChangeArrowheads="1"/>
          </p:cNvSpPr>
          <p:nvPr/>
        </p:nvSpPr>
        <p:spPr bwMode="auto">
          <a:xfrm>
            <a:off x="5002213" y="847725"/>
            <a:ext cx="4572000" cy="28352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dirty="0">
                <a:solidFill>
                  <a:schemeClr val="tx1"/>
                </a:solidFill>
              </a:rPr>
              <a:t>for (</a:t>
            </a:r>
            <a:r>
              <a:rPr lang="en-US" sz="2000" dirty="0" err="1">
                <a:solidFill>
                  <a:schemeClr val="tx1"/>
                </a:solidFill>
              </a:rPr>
              <a:t>int</a:t>
            </a:r>
            <a:r>
              <a:rPr lang="en-US" sz="2000" dirty="0">
                <a:solidFill>
                  <a:schemeClr val="tx1"/>
                </a:solidFill>
              </a:rPr>
              <a:t> </a:t>
            </a:r>
            <a:r>
              <a:rPr lang="en-US" sz="2000" dirty="0" err="1">
                <a:solidFill>
                  <a:schemeClr val="tx1"/>
                </a:solidFill>
              </a:rPr>
              <a:t>i</a:t>
            </a:r>
            <a:r>
              <a:rPr lang="en-US" sz="2000" dirty="0">
                <a:solidFill>
                  <a:schemeClr val="tx1"/>
                </a:solidFill>
              </a:rPr>
              <a:t>=0 ; </a:t>
            </a:r>
            <a:r>
              <a:rPr lang="en-US" sz="2000" dirty="0" err="1">
                <a:solidFill>
                  <a:schemeClr val="tx1"/>
                </a:solidFill>
              </a:rPr>
              <a:t>i</a:t>
            </a:r>
            <a:r>
              <a:rPr lang="en-US" sz="2000" dirty="0">
                <a:solidFill>
                  <a:schemeClr val="tx1"/>
                </a:solidFill>
              </a:rPr>
              <a:t> &lt; </a:t>
            </a:r>
            <a:r>
              <a:rPr lang="en-US" sz="2000" dirty="0">
                <a:solidFill>
                  <a:srgbClr val="FF0000"/>
                </a:solidFill>
              </a:rPr>
              <a:t>n</a:t>
            </a:r>
            <a:r>
              <a:rPr lang="en-US" sz="2000" dirty="0">
                <a:solidFill>
                  <a:schemeClr val="tx1"/>
                </a:solidFill>
              </a:rPr>
              <a:t> ; </a:t>
            </a:r>
            <a:r>
              <a:rPr lang="en-US" sz="2000" dirty="0" err="1">
                <a:solidFill>
                  <a:schemeClr val="tx1"/>
                </a:solidFill>
              </a:rPr>
              <a:t>i</a:t>
            </a:r>
            <a:r>
              <a:rPr lang="en-US" sz="2000" dirty="0">
                <a:solidFill>
                  <a:schemeClr val="tx1"/>
                </a:solidFill>
              </a:rPr>
              <a:t>++)</a:t>
            </a:r>
          </a:p>
          <a:p>
            <a:r>
              <a:rPr lang="en-US" sz="2000" dirty="0">
                <a:solidFill>
                  <a:schemeClr val="tx1"/>
                </a:solidFill>
              </a:rPr>
              <a:t>{</a:t>
            </a:r>
          </a:p>
          <a:p>
            <a:r>
              <a:rPr lang="en-US" sz="2000" dirty="0">
                <a:solidFill>
                  <a:schemeClr val="tx1"/>
                </a:solidFill>
              </a:rPr>
              <a:t>    </a:t>
            </a:r>
            <a:r>
              <a:rPr lang="en-US" sz="2000" dirty="0" err="1">
                <a:solidFill>
                  <a:schemeClr val="tx1"/>
                </a:solidFill>
              </a:rPr>
              <a:t>int</a:t>
            </a:r>
            <a:r>
              <a:rPr lang="en-US" sz="2000" dirty="0">
                <a:solidFill>
                  <a:schemeClr val="tx1"/>
                </a:solidFill>
              </a:rPr>
              <a:t> k = </a:t>
            </a:r>
            <a:r>
              <a:rPr lang="en-US" sz="2000" dirty="0">
                <a:solidFill>
                  <a:srgbClr val="FF3300"/>
                </a:solidFill>
              </a:rPr>
              <a:t>n</a:t>
            </a:r>
            <a:r>
              <a:rPr lang="en-US" sz="2000" dirty="0">
                <a:solidFill>
                  <a:schemeClr val="tx1"/>
                </a:solidFill>
              </a:rPr>
              <a:t>;</a:t>
            </a:r>
          </a:p>
          <a:p>
            <a:r>
              <a:rPr lang="en-US" sz="2000" dirty="0">
                <a:solidFill>
                  <a:schemeClr val="tx1"/>
                </a:solidFill>
              </a:rPr>
              <a:t>    while (k &gt; 1)</a:t>
            </a:r>
          </a:p>
          <a:p>
            <a:r>
              <a:rPr lang="en-US" sz="2000" dirty="0">
                <a:solidFill>
                  <a:schemeClr val="tx1"/>
                </a:solidFill>
              </a:rPr>
              <a:t>    {</a:t>
            </a:r>
          </a:p>
          <a:p>
            <a:r>
              <a:rPr lang="en-US" sz="2000" dirty="0">
                <a:solidFill>
                  <a:schemeClr val="tx1"/>
                </a:solidFill>
              </a:rPr>
              <a:t>         sum++;</a:t>
            </a:r>
          </a:p>
          <a:p>
            <a:r>
              <a:rPr lang="en-US" sz="2000" dirty="0">
                <a:solidFill>
                  <a:schemeClr val="tx1"/>
                </a:solidFill>
              </a:rPr>
              <a:t>         </a:t>
            </a:r>
            <a:r>
              <a:rPr lang="en-US" sz="2000" dirty="0">
                <a:solidFill>
                  <a:srgbClr val="FF3300"/>
                </a:solidFill>
              </a:rPr>
              <a:t>k = k/3;</a:t>
            </a:r>
          </a:p>
          <a:p>
            <a:r>
              <a:rPr lang="en-US" sz="2000" dirty="0">
                <a:solidFill>
                  <a:schemeClr val="tx1"/>
                </a:solidFill>
              </a:rPr>
              <a:t>    }</a:t>
            </a:r>
          </a:p>
          <a:p>
            <a:r>
              <a:rPr lang="en-US" sz="2000" dirty="0">
                <a:solidFill>
                  <a:schemeClr val="tx1"/>
                </a:solidFill>
              </a:rPr>
              <a:t>}</a:t>
            </a:r>
          </a:p>
        </p:txBody>
      </p:sp>
      <p:sp>
        <p:nvSpPr>
          <p:cNvPr id="2" name="Arrow: Left 1">
            <a:extLst>
              <a:ext uri="{FF2B5EF4-FFF2-40B4-BE49-F238E27FC236}">
                <a16:creationId xmlns:a16="http://schemas.microsoft.com/office/drawing/2014/main" id="{3296EB90-0CEA-4519-8DF6-3E3EB2C2A670}"/>
              </a:ext>
            </a:extLst>
          </p:cNvPr>
          <p:cNvSpPr/>
          <p:nvPr/>
        </p:nvSpPr>
        <p:spPr bwMode="auto">
          <a:xfrm>
            <a:off x="3410465" y="125994"/>
            <a:ext cx="4361935"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The loop runs n/2 times, so</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ignoring the ½, this is O(n).</a:t>
            </a:r>
          </a:p>
        </p:txBody>
      </p:sp>
      <p:sp>
        <p:nvSpPr>
          <p:cNvPr id="11" name="Arrow: Left 10">
            <a:extLst>
              <a:ext uri="{FF2B5EF4-FFF2-40B4-BE49-F238E27FC236}">
                <a16:creationId xmlns:a16="http://schemas.microsoft.com/office/drawing/2014/main" id="{CD4E2505-4FE7-4541-B4A4-0A67F5827E72}"/>
              </a:ext>
            </a:extLst>
          </p:cNvPr>
          <p:cNvSpPr/>
          <p:nvPr/>
        </p:nvSpPr>
        <p:spPr bwMode="auto">
          <a:xfrm rot="20858779">
            <a:off x="3333384" y="578648"/>
            <a:ext cx="4361935"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The outer loop runs </a:t>
            </a:r>
          </a:p>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q times…</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12" name="Arrow: Left 11">
            <a:extLst>
              <a:ext uri="{FF2B5EF4-FFF2-40B4-BE49-F238E27FC236}">
                <a16:creationId xmlns:a16="http://schemas.microsoft.com/office/drawing/2014/main" id="{1A839B3F-F241-4E7A-9537-2A5281A3C2D9}"/>
              </a:ext>
            </a:extLst>
          </p:cNvPr>
          <p:cNvSpPr/>
          <p:nvPr/>
        </p:nvSpPr>
        <p:spPr bwMode="auto">
          <a:xfrm rot="1221010">
            <a:off x="3614315" y="2357057"/>
            <a:ext cx="4380138"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Every time the outer </a:t>
            </a:r>
            <a:br>
              <a:rPr lang="en-US" sz="2200" dirty="0">
                <a:solidFill>
                  <a:schemeClr val="bg1"/>
                </a:solidFill>
              </a:rPr>
            </a:br>
            <a:r>
              <a:rPr lang="en-US" sz="2200" dirty="0">
                <a:solidFill>
                  <a:schemeClr val="bg1"/>
                </a:solidFill>
              </a:rPr>
              <a:t>loop runs once, the </a:t>
            </a:r>
            <a:br>
              <a:rPr lang="en-US" sz="2200" dirty="0">
                <a:solidFill>
                  <a:schemeClr val="bg1"/>
                </a:solidFill>
              </a:rPr>
            </a:br>
            <a:r>
              <a:rPr lang="en-US" sz="2200" dirty="0">
                <a:solidFill>
                  <a:schemeClr val="bg1"/>
                </a:solidFill>
              </a:rPr>
              <a:t>inner loop runs q iterations.</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13" name="Arrow: Left 12">
            <a:extLst>
              <a:ext uri="{FF2B5EF4-FFF2-40B4-BE49-F238E27FC236}">
                <a16:creationId xmlns:a16="http://schemas.microsoft.com/office/drawing/2014/main" id="{08FEC2DF-5D63-4426-8FCE-B4A54AEBE749}"/>
              </a:ext>
            </a:extLst>
          </p:cNvPr>
          <p:cNvSpPr/>
          <p:nvPr/>
        </p:nvSpPr>
        <p:spPr bwMode="auto">
          <a:xfrm rot="2042708">
            <a:off x="1288772" y="3195170"/>
            <a:ext cx="4361935"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So the inner instruction</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lang="en-US" sz="2200" dirty="0">
                <a:solidFill>
                  <a:schemeClr val="bg1"/>
                </a:solidFill>
              </a:rPr>
              <a:t>runs q * q times, or O(q</a:t>
            </a:r>
            <a:r>
              <a:rPr lang="en-US" sz="2200" baseline="30000" dirty="0">
                <a:solidFill>
                  <a:schemeClr val="bg1"/>
                </a:solidFill>
              </a:rPr>
              <a:t>2</a:t>
            </a:r>
            <a:r>
              <a:rPr lang="en-US" sz="2200" dirty="0">
                <a:solidFill>
                  <a:schemeClr val="bg1"/>
                </a:solidFill>
              </a:rPr>
              <a:t>)</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14" name="Arrow: Left 13">
            <a:extLst>
              <a:ext uri="{FF2B5EF4-FFF2-40B4-BE49-F238E27FC236}">
                <a16:creationId xmlns:a16="http://schemas.microsoft.com/office/drawing/2014/main" id="{75FAA215-EE29-45BF-AB1D-71F0B3816EEA}"/>
              </a:ext>
            </a:extLst>
          </p:cNvPr>
          <p:cNvSpPr/>
          <p:nvPr/>
        </p:nvSpPr>
        <p:spPr bwMode="auto">
          <a:xfrm rot="20486888">
            <a:off x="3203665" y="1713217"/>
            <a:ext cx="4361935" cy="1955210"/>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The outer loop runs </a:t>
            </a:r>
          </a:p>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n times…</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15" name="Arrow: Left 14">
            <a:extLst>
              <a:ext uri="{FF2B5EF4-FFF2-40B4-BE49-F238E27FC236}">
                <a16:creationId xmlns:a16="http://schemas.microsoft.com/office/drawing/2014/main" id="{C67A1078-0832-4498-89D6-8294DEB41617}"/>
              </a:ext>
            </a:extLst>
          </p:cNvPr>
          <p:cNvSpPr/>
          <p:nvPr/>
        </p:nvSpPr>
        <p:spPr bwMode="auto">
          <a:xfrm rot="984008">
            <a:off x="4002469" y="3600746"/>
            <a:ext cx="4361935" cy="1955210"/>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algn="ctr"/>
            <a:r>
              <a:rPr lang="en-US" sz="2200" dirty="0">
                <a:solidFill>
                  <a:schemeClr val="bg1"/>
                </a:solidFill>
              </a:rPr>
              <a:t>Every time the outer loop</a:t>
            </a:r>
          </a:p>
          <a:p>
            <a:pPr algn="ctr"/>
            <a:r>
              <a:rPr lang="en-US" sz="2200" dirty="0">
                <a:solidFill>
                  <a:schemeClr val="bg1"/>
                </a:solidFill>
              </a:rPr>
              <a:t>runs once, the inner loop goes </a:t>
            </a:r>
            <a:br>
              <a:rPr lang="en-US" sz="2200" dirty="0">
                <a:solidFill>
                  <a:schemeClr val="bg1"/>
                </a:solidFill>
              </a:rPr>
            </a:br>
            <a:r>
              <a:rPr lang="en-US" sz="2200" dirty="0">
                <a:solidFill>
                  <a:schemeClr val="bg1"/>
                </a:solidFill>
              </a:rPr>
              <a:t>through n</a:t>
            </a:r>
            <a:r>
              <a:rPr lang="en-US" sz="2200" baseline="30000" dirty="0">
                <a:solidFill>
                  <a:schemeClr val="bg1"/>
                </a:solidFill>
              </a:rPr>
              <a:t>2 </a:t>
            </a:r>
            <a:r>
              <a:rPr lang="en-US" sz="2200" dirty="0">
                <a:solidFill>
                  <a:schemeClr val="bg1"/>
                </a:solidFill>
              </a:rPr>
              <a:t>iterations.</a:t>
            </a:r>
          </a:p>
        </p:txBody>
      </p:sp>
      <p:sp>
        <p:nvSpPr>
          <p:cNvPr id="16" name="Arrow: Left 15">
            <a:extLst>
              <a:ext uri="{FF2B5EF4-FFF2-40B4-BE49-F238E27FC236}">
                <a16:creationId xmlns:a16="http://schemas.microsoft.com/office/drawing/2014/main" id="{A0CA76BE-40D3-4D8E-B38B-6D8D655F6F4B}"/>
              </a:ext>
            </a:extLst>
          </p:cNvPr>
          <p:cNvSpPr/>
          <p:nvPr/>
        </p:nvSpPr>
        <p:spPr bwMode="auto">
          <a:xfrm rot="1716242">
            <a:off x="1619658" y="4421321"/>
            <a:ext cx="4361935" cy="1955210"/>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So the inner instruction</a:t>
            </a:r>
            <a:br>
              <a:rPr lang="en-US" sz="2200" dirty="0">
                <a:solidFill>
                  <a:schemeClr val="bg1"/>
                </a:solidFill>
              </a:rPr>
            </a:br>
            <a:r>
              <a:rPr lang="en-US" sz="2200" dirty="0">
                <a:solidFill>
                  <a:schemeClr val="bg1"/>
                </a:solidFill>
              </a:rPr>
              <a:t>runs n * (n*n) times. O(n</a:t>
            </a:r>
            <a:r>
              <a:rPr lang="en-US" sz="2200" baseline="30000" dirty="0">
                <a:solidFill>
                  <a:schemeClr val="bg1"/>
                </a:solidFill>
              </a:rPr>
              <a:t>3</a:t>
            </a:r>
            <a:r>
              <a:rPr lang="en-US" sz="2200" dirty="0">
                <a:solidFill>
                  <a:schemeClr val="bg1"/>
                </a:solidFill>
              </a:rPr>
              <a:t>)</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19" name="Arrow: Left 18">
            <a:extLst>
              <a:ext uri="{FF2B5EF4-FFF2-40B4-BE49-F238E27FC236}">
                <a16:creationId xmlns:a16="http://schemas.microsoft.com/office/drawing/2014/main" id="{269A4E2F-3017-4755-86A9-70C5A9AA9F38}"/>
              </a:ext>
            </a:extLst>
          </p:cNvPr>
          <p:cNvSpPr/>
          <p:nvPr/>
        </p:nvSpPr>
        <p:spPr bwMode="auto">
          <a:xfrm rot="20476957">
            <a:off x="1070663" y="2809805"/>
            <a:ext cx="5067198" cy="2099662"/>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k goes from n to n/2 to n/4</a:t>
            </a:r>
            <a:br>
              <a:rPr lang="en-US" sz="2200" dirty="0">
                <a:solidFill>
                  <a:schemeClr val="bg1"/>
                </a:solidFill>
              </a:rPr>
            </a:br>
            <a:r>
              <a:rPr lang="en-US" sz="2200" dirty="0">
                <a:solidFill>
                  <a:schemeClr val="bg1"/>
                </a:solidFill>
              </a:rPr>
              <a:t>to n/8, …, all the way down to 1.</a:t>
            </a:r>
          </a:p>
        </p:txBody>
      </p:sp>
      <p:sp>
        <p:nvSpPr>
          <p:cNvPr id="17" name="Arrow: Left 16">
            <a:extLst>
              <a:ext uri="{FF2B5EF4-FFF2-40B4-BE49-F238E27FC236}">
                <a16:creationId xmlns:a16="http://schemas.microsoft.com/office/drawing/2014/main" id="{93760453-08F7-4069-9255-92F15800132A}"/>
              </a:ext>
            </a:extLst>
          </p:cNvPr>
          <p:cNvSpPr/>
          <p:nvPr/>
        </p:nvSpPr>
        <p:spPr bwMode="auto">
          <a:xfrm rot="20951063">
            <a:off x="1756859" y="4548579"/>
            <a:ext cx="4667692" cy="2099662"/>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algn="ctr"/>
            <a:r>
              <a:rPr lang="en-US" sz="2200" dirty="0">
                <a:solidFill>
                  <a:schemeClr val="bg1"/>
                </a:solidFill>
              </a:rPr>
              <a:t>It takes log</a:t>
            </a:r>
            <a:r>
              <a:rPr lang="en-US" sz="2200" baseline="-25000" dirty="0">
                <a:solidFill>
                  <a:srgbClr val="FFCCFF"/>
                </a:solidFill>
              </a:rPr>
              <a:t>2</a:t>
            </a:r>
            <a:r>
              <a:rPr lang="en-US" sz="2200" dirty="0">
                <a:solidFill>
                  <a:schemeClr val="bg1"/>
                </a:solidFill>
              </a:rPr>
              <a:t>(n) steps to finish,</a:t>
            </a:r>
            <a:br>
              <a:rPr lang="en-US" sz="2200" dirty="0">
                <a:solidFill>
                  <a:schemeClr val="bg1"/>
                </a:solidFill>
              </a:rPr>
            </a:br>
            <a:r>
              <a:rPr lang="en-US" sz="2200" dirty="0">
                <a:solidFill>
                  <a:schemeClr val="bg1"/>
                </a:solidFill>
              </a:rPr>
              <a:t>since we divide by </a:t>
            </a:r>
            <a:r>
              <a:rPr lang="en-US" sz="2200" dirty="0">
                <a:solidFill>
                  <a:srgbClr val="FFCCFF"/>
                </a:solidFill>
              </a:rPr>
              <a:t>2</a:t>
            </a:r>
            <a:r>
              <a:rPr lang="en-US" sz="2200" dirty="0">
                <a:solidFill>
                  <a:schemeClr val="bg1"/>
                </a:solidFill>
              </a:rPr>
              <a:t> each time,</a:t>
            </a:r>
          </a:p>
          <a:p>
            <a:pPr algn="ctr"/>
            <a:r>
              <a:rPr lang="en-US" sz="2200" dirty="0">
                <a:solidFill>
                  <a:schemeClr val="bg1"/>
                </a:solidFill>
              </a:rPr>
              <a:t>so the loop is O( log</a:t>
            </a:r>
            <a:r>
              <a:rPr lang="en-US" sz="2200" baseline="-25000" dirty="0">
                <a:solidFill>
                  <a:schemeClr val="bg1"/>
                </a:solidFill>
              </a:rPr>
              <a:t>2</a:t>
            </a:r>
            <a:r>
              <a:rPr lang="en-US" sz="2200" dirty="0">
                <a:solidFill>
                  <a:schemeClr val="bg1"/>
                </a:solidFill>
              </a:rPr>
              <a:t>(n) ). </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3" name="Arrow: Right 2">
            <a:extLst>
              <a:ext uri="{FF2B5EF4-FFF2-40B4-BE49-F238E27FC236}">
                <a16:creationId xmlns:a16="http://schemas.microsoft.com/office/drawing/2014/main" id="{874EF02C-0050-4B97-8B69-6D03D3E4DA0E}"/>
              </a:ext>
            </a:extLst>
          </p:cNvPr>
          <p:cNvSpPr/>
          <p:nvPr/>
        </p:nvSpPr>
        <p:spPr bwMode="auto">
          <a:xfrm>
            <a:off x="932763" y="72296"/>
            <a:ext cx="4090087" cy="1930743"/>
          </a:xfrm>
          <a:prstGeom prst="righ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Our outer loop runs </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exactly n times…</a:t>
            </a:r>
          </a:p>
        </p:txBody>
      </p:sp>
      <p:sp>
        <p:nvSpPr>
          <p:cNvPr id="22" name="Arrow: Right 21">
            <a:extLst>
              <a:ext uri="{FF2B5EF4-FFF2-40B4-BE49-F238E27FC236}">
                <a16:creationId xmlns:a16="http://schemas.microsoft.com/office/drawing/2014/main" id="{87783B20-075B-4462-BF25-388DA43D30E7}"/>
              </a:ext>
            </a:extLst>
          </p:cNvPr>
          <p:cNvSpPr/>
          <p:nvPr/>
        </p:nvSpPr>
        <p:spPr bwMode="auto">
          <a:xfrm rot="20255538">
            <a:off x="1159935" y="1831769"/>
            <a:ext cx="4366567" cy="1930743"/>
          </a:xfrm>
          <a:prstGeom prst="righ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And each time, the inner loop</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runs log</a:t>
            </a:r>
            <a:r>
              <a:rPr kumimoji="0" lang="en-US" sz="2200" b="0" i="0" u="none" strike="noStrike" cap="none" normalizeH="0" baseline="-25000" dirty="0">
                <a:ln>
                  <a:noFill/>
                </a:ln>
                <a:solidFill>
                  <a:schemeClr val="bg1"/>
                </a:solidFill>
                <a:effectLst/>
                <a:latin typeface="Comic Sans MS" pitchFamily="66" charset="0"/>
                <a:cs typeface="Times New Roman" pitchFamily="18" charset="0"/>
              </a:rPr>
              <a:t>3</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(n</a:t>
            </a:r>
            <a:r>
              <a:rPr lang="en-US" sz="2200" dirty="0">
                <a:solidFill>
                  <a:schemeClr val="bg1"/>
                </a:solidFill>
              </a:rPr>
              <a:t>) iterations.</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24" name="Arrow: Left 23">
            <a:extLst>
              <a:ext uri="{FF2B5EF4-FFF2-40B4-BE49-F238E27FC236}">
                <a16:creationId xmlns:a16="http://schemas.microsoft.com/office/drawing/2014/main" id="{04BC19A0-3A0F-4307-9CF6-53AA72F9FDEC}"/>
              </a:ext>
            </a:extLst>
          </p:cNvPr>
          <p:cNvSpPr/>
          <p:nvPr/>
        </p:nvSpPr>
        <p:spPr bwMode="auto">
          <a:xfrm>
            <a:off x="6580093" y="1432685"/>
            <a:ext cx="2563907" cy="2099662"/>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algn="ctr"/>
            <a:r>
              <a:rPr lang="en-US" sz="2200" dirty="0">
                <a:solidFill>
                  <a:schemeClr val="bg1"/>
                </a:solidFill>
              </a:rPr>
              <a:t>And overall, the </a:t>
            </a:r>
            <a:br>
              <a:rPr lang="en-US" sz="2200" dirty="0">
                <a:solidFill>
                  <a:schemeClr val="bg1"/>
                </a:solidFill>
              </a:rPr>
            </a:br>
            <a:r>
              <a:rPr lang="en-US" sz="2200" dirty="0">
                <a:solidFill>
                  <a:schemeClr val="bg1"/>
                </a:solidFill>
              </a:rPr>
              <a:t>big-O is </a:t>
            </a:r>
            <a:br>
              <a:rPr lang="en-US" sz="2200" dirty="0">
                <a:solidFill>
                  <a:schemeClr val="bg1"/>
                </a:solidFill>
              </a:rPr>
            </a:br>
            <a:r>
              <a:rPr lang="en-US" sz="2200" dirty="0">
                <a:solidFill>
                  <a:schemeClr val="bg1"/>
                </a:solidFill>
              </a:rPr>
              <a:t>O( n * log</a:t>
            </a:r>
            <a:r>
              <a:rPr lang="en-US" sz="2200" baseline="-25000" dirty="0">
                <a:solidFill>
                  <a:srgbClr val="FFCCFF"/>
                </a:solidFill>
              </a:rPr>
              <a:t>3</a:t>
            </a:r>
            <a:r>
              <a:rPr lang="en-US" sz="2200" dirty="0">
                <a:solidFill>
                  <a:schemeClr val="bg1"/>
                </a:solidFill>
              </a:rPr>
              <a:t>(n) ). </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25" name="Arrow: Right 24">
            <a:extLst>
              <a:ext uri="{FF2B5EF4-FFF2-40B4-BE49-F238E27FC236}">
                <a16:creationId xmlns:a16="http://schemas.microsoft.com/office/drawing/2014/main" id="{B3E75823-3228-4EFE-B4DC-5A3A6C21C3AF}"/>
              </a:ext>
            </a:extLst>
          </p:cNvPr>
          <p:cNvSpPr/>
          <p:nvPr/>
        </p:nvSpPr>
        <p:spPr bwMode="auto">
          <a:xfrm rot="20255538">
            <a:off x="1864069" y="2884119"/>
            <a:ext cx="4090087" cy="1930743"/>
          </a:xfrm>
          <a:prstGeom prst="righ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So, the inner-most code </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runs n * log</a:t>
            </a:r>
            <a:r>
              <a:rPr kumimoji="0" lang="en-US" sz="2200" b="0" i="0" u="none" strike="noStrike" cap="none" normalizeH="0" baseline="-25000" dirty="0">
                <a:ln>
                  <a:noFill/>
                </a:ln>
                <a:solidFill>
                  <a:schemeClr val="bg1"/>
                </a:solidFill>
                <a:effectLst/>
                <a:latin typeface="Comic Sans MS" pitchFamily="66" charset="0"/>
                <a:cs typeface="Times New Roman" pitchFamily="18" charset="0"/>
              </a:rPr>
              <a:t>3</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(n</a:t>
            </a:r>
            <a:r>
              <a:rPr lang="en-US" sz="2200" dirty="0">
                <a:solidFill>
                  <a:schemeClr val="bg1"/>
                </a:solidFill>
              </a:rPr>
              <a:t>) times.</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26" name="Arrow: Right 25">
            <a:extLst>
              <a:ext uri="{FF2B5EF4-FFF2-40B4-BE49-F238E27FC236}">
                <a16:creationId xmlns:a16="http://schemas.microsoft.com/office/drawing/2014/main" id="{923A93E5-4D2A-4F7A-9268-AC63BD0CFC81}"/>
              </a:ext>
            </a:extLst>
          </p:cNvPr>
          <p:cNvSpPr/>
          <p:nvPr/>
        </p:nvSpPr>
        <p:spPr bwMode="auto">
          <a:xfrm rot="1287791">
            <a:off x="1360252" y="3338633"/>
            <a:ext cx="4090087" cy="1930743"/>
          </a:xfrm>
          <a:prstGeom prst="righ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Our first loop runs </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exactly n</a:t>
            </a:r>
            <a:r>
              <a:rPr kumimoji="0" lang="en-US" sz="2200" b="0" i="0" u="none" strike="noStrike" cap="none" normalizeH="0" baseline="30000" dirty="0">
                <a:ln>
                  <a:noFill/>
                </a:ln>
                <a:solidFill>
                  <a:schemeClr val="bg1"/>
                </a:solidFill>
                <a:effectLst/>
                <a:latin typeface="Comic Sans MS" pitchFamily="66" charset="0"/>
                <a:cs typeface="Times New Roman" pitchFamily="18" charset="0"/>
              </a:rPr>
              <a:t>2</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 times…</a:t>
            </a:r>
          </a:p>
        </p:txBody>
      </p:sp>
      <p:sp>
        <p:nvSpPr>
          <p:cNvPr id="27" name="Arrow: Right 26">
            <a:extLst>
              <a:ext uri="{FF2B5EF4-FFF2-40B4-BE49-F238E27FC236}">
                <a16:creationId xmlns:a16="http://schemas.microsoft.com/office/drawing/2014/main" id="{02C66B02-7BAD-45D9-9F1D-9AC23E4BA837}"/>
              </a:ext>
            </a:extLst>
          </p:cNvPr>
          <p:cNvSpPr/>
          <p:nvPr/>
        </p:nvSpPr>
        <p:spPr bwMode="auto">
          <a:xfrm>
            <a:off x="1229860" y="5001070"/>
            <a:ext cx="4090087" cy="1930743"/>
          </a:xfrm>
          <a:prstGeom prst="righ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Our second loop runs </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exactly n</a:t>
            </a:r>
            <a:r>
              <a:rPr kumimoji="0" lang="en-US" sz="2200" b="0" i="0" u="none" strike="noStrike" cap="none" normalizeH="0" baseline="30000" dirty="0">
                <a:ln>
                  <a:noFill/>
                </a:ln>
                <a:solidFill>
                  <a:schemeClr val="bg1"/>
                </a:solidFill>
                <a:effectLst/>
                <a:latin typeface="Comic Sans MS" pitchFamily="66" charset="0"/>
                <a:cs typeface="Times New Roman" pitchFamily="18" charset="0"/>
              </a:rPr>
              <a:t>3</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 times…</a:t>
            </a:r>
          </a:p>
        </p:txBody>
      </p:sp>
      <p:sp>
        <p:nvSpPr>
          <p:cNvPr id="29" name="Arrow: Left 28">
            <a:extLst>
              <a:ext uri="{FF2B5EF4-FFF2-40B4-BE49-F238E27FC236}">
                <a16:creationId xmlns:a16="http://schemas.microsoft.com/office/drawing/2014/main" id="{8035EF90-32F5-4129-A8DA-1354986EA252}"/>
              </a:ext>
            </a:extLst>
          </p:cNvPr>
          <p:cNvSpPr/>
          <p:nvPr/>
        </p:nvSpPr>
        <p:spPr bwMode="auto">
          <a:xfrm rot="17482166">
            <a:off x="4973140" y="1623996"/>
            <a:ext cx="4883324" cy="2099662"/>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algn="ctr"/>
            <a:r>
              <a:rPr lang="en-US" sz="2200" dirty="0">
                <a:solidFill>
                  <a:schemeClr val="bg1"/>
                </a:solidFill>
              </a:rPr>
              <a:t>So overall the code runs n</a:t>
            </a:r>
            <a:r>
              <a:rPr lang="en-US" sz="2200" baseline="30000" dirty="0">
                <a:solidFill>
                  <a:schemeClr val="bg1"/>
                </a:solidFill>
              </a:rPr>
              <a:t>2 </a:t>
            </a:r>
            <a:r>
              <a:rPr lang="en-US" sz="2200" dirty="0">
                <a:solidFill>
                  <a:schemeClr val="bg1"/>
                </a:solidFill>
              </a:rPr>
              <a:t>+</a:t>
            </a:r>
            <a:r>
              <a:rPr lang="en-US" sz="2200" baseline="30000" dirty="0">
                <a:solidFill>
                  <a:schemeClr val="bg1"/>
                </a:solidFill>
              </a:rPr>
              <a:t> </a:t>
            </a:r>
            <a:r>
              <a:rPr lang="en-US" sz="2200" dirty="0">
                <a:solidFill>
                  <a:schemeClr val="bg1"/>
                </a:solidFill>
              </a:rPr>
              <a:t>n</a:t>
            </a:r>
            <a:r>
              <a:rPr lang="en-US" sz="2200" baseline="30000" dirty="0">
                <a:solidFill>
                  <a:schemeClr val="bg1"/>
                </a:solidFill>
              </a:rPr>
              <a:t>3</a:t>
            </a:r>
            <a:br>
              <a:rPr lang="en-US" sz="2200" dirty="0">
                <a:solidFill>
                  <a:schemeClr val="bg1"/>
                </a:solidFill>
              </a:rPr>
            </a:br>
            <a:r>
              <a:rPr lang="en-US" sz="2200" dirty="0">
                <a:solidFill>
                  <a:schemeClr val="bg1"/>
                </a:solidFill>
              </a:rPr>
              <a:t>iterations.                      </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cxnSp>
        <p:nvCxnSpPr>
          <p:cNvPr id="5" name="Straight Connector 4">
            <a:extLst>
              <a:ext uri="{FF2B5EF4-FFF2-40B4-BE49-F238E27FC236}">
                <a16:creationId xmlns:a16="http://schemas.microsoft.com/office/drawing/2014/main" id="{C6531D65-6A6A-40A5-BE47-8A94C4E6D2FF}"/>
              </a:ext>
            </a:extLst>
          </p:cNvPr>
          <p:cNvCxnSpPr/>
          <p:nvPr/>
        </p:nvCxnSpPr>
        <p:spPr bwMode="auto">
          <a:xfrm flipV="1">
            <a:off x="7611762" y="951470"/>
            <a:ext cx="481914" cy="234779"/>
          </a:xfrm>
          <a:prstGeom prst="line">
            <a:avLst/>
          </a:prstGeom>
          <a:solidFill>
            <a:srgbClr val="CCFFFF"/>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Rectangle 5">
            <a:extLst>
              <a:ext uri="{FF2B5EF4-FFF2-40B4-BE49-F238E27FC236}">
                <a16:creationId xmlns:a16="http://schemas.microsoft.com/office/drawing/2014/main" id="{B2F1B974-0F06-4F82-8D0C-5AE794FE9198}"/>
              </a:ext>
            </a:extLst>
          </p:cNvPr>
          <p:cNvSpPr/>
          <p:nvPr/>
        </p:nvSpPr>
        <p:spPr>
          <a:xfrm rot="17491382">
            <a:off x="6980274" y="1419295"/>
            <a:ext cx="2119491" cy="430887"/>
          </a:xfrm>
          <a:prstGeom prst="rect">
            <a:avLst/>
          </a:prstGeom>
        </p:spPr>
        <p:txBody>
          <a:bodyPr wrap="none">
            <a:spAutoFit/>
          </a:bodyPr>
          <a:lstStyle/>
          <a:p>
            <a:r>
              <a:rPr lang="en-US" sz="2200" dirty="0">
                <a:solidFill>
                  <a:schemeClr val="bg1"/>
                </a:solidFill>
              </a:rPr>
              <a:t>So it’s O( n</a:t>
            </a:r>
            <a:r>
              <a:rPr lang="en-US" sz="2200" baseline="30000" dirty="0">
                <a:solidFill>
                  <a:schemeClr val="bg1"/>
                </a:solidFill>
              </a:rPr>
              <a:t>3</a:t>
            </a:r>
            <a:r>
              <a:rPr lang="en-US" sz="2200" dirty="0">
                <a:solidFill>
                  <a:schemeClr val="bg1"/>
                </a:solidFill>
              </a:rPr>
              <a:t> ). </a:t>
            </a:r>
            <a:endParaRPr lang="en-US" sz="22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37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2"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right)">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13733"/>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right)">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right)">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right)">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2"/>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137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right)">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grpId="0"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wipe(right)">
                                      <p:cBhvr>
                                        <p:cTn id="56" dur="500"/>
                                        <p:tgtEl>
                                          <p:spTgt spid="1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grpId="0" nodeType="click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wipe(right)">
                                      <p:cBhvr>
                                        <p:cTn id="61" dur="500"/>
                                        <p:tgtEl>
                                          <p:spTgt spid="16"/>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15"/>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16"/>
                                        </p:tgtEl>
                                        <p:attrNameLst>
                                          <p:attrName>style.visibility</p:attrName>
                                        </p:attrNameLst>
                                      </p:cBhvr>
                                      <p:to>
                                        <p:strVal val="hidden"/>
                                      </p:to>
                                    </p:set>
                                  </p:childTnLst>
                                </p:cTn>
                              </p:par>
                              <p:par>
                                <p:cTn id="68" presetID="1" presetClass="exit" presetSubtype="0" fill="hold" grpId="1" nodeType="withEffect">
                                  <p:stCondLst>
                                    <p:cond delay="0"/>
                                  </p:stCondLst>
                                  <p:childTnLst>
                                    <p:set>
                                      <p:cBhvr>
                                        <p:cTn id="69" dur="1" fill="hold">
                                          <p:stCondLst>
                                            <p:cond delay="0"/>
                                          </p:stCondLst>
                                        </p:cTn>
                                        <p:tgtEl>
                                          <p:spTgt spid="14"/>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713737"/>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2" fill="hold" grpId="0" nodeType="click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wipe(right)">
                                      <p:cBhvr>
                                        <p:cTn id="78" dur="500"/>
                                        <p:tgtEl>
                                          <p:spTgt spid="19"/>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2" fill="hold" grpId="0" nodeType="click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wipe(right)">
                                      <p:cBhvr>
                                        <p:cTn id="83" dur="500"/>
                                        <p:tgtEl>
                                          <p:spTgt spid="17"/>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xit" presetSubtype="0" fill="hold" grpId="1" nodeType="clickEffect">
                                  <p:stCondLst>
                                    <p:cond delay="0"/>
                                  </p:stCondLst>
                                  <p:childTnLst>
                                    <p:set>
                                      <p:cBhvr>
                                        <p:cTn id="87" dur="1" fill="hold">
                                          <p:stCondLst>
                                            <p:cond delay="0"/>
                                          </p:stCondLst>
                                        </p:cTn>
                                        <p:tgtEl>
                                          <p:spTgt spid="17"/>
                                        </p:tgtEl>
                                        <p:attrNameLst>
                                          <p:attrName>style.visibility</p:attrName>
                                        </p:attrNameLst>
                                      </p:cBhvr>
                                      <p:to>
                                        <p:strVal val="hidden"/>
                                      </p:to>
                                    </p:set>
                                  </p:childTnLst>
                                </p:cTn>
                              </p:par>
                              <p:par>
                                <p:cTn id="88" presetID="1" presetClass="exit" presetSubtype="0" fill="hold" grpId="1" nodeType="withEffect">
                                  <p:stCondLst>
                                    <p:cond delay="0"/>
                                  </p:stCondLst>
                                  <p:childTnLst>
                                    <p:set>
                                      <p:cBhvr>
                                        <p:cTn id="89" dur="1" fill="hold">
                                          <p:stCondLst>
                                            <p:cond delay="0"/>
                                          </p:stCondLst>
                                        </p:cTn>
                                        <p:tgtEl>
                                          <p:spTgt spid="19"/>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713738"/>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3"/>
                                        </p:tgtEl>
                                        <p:attrNameLst>
                                          <p:attrName>style.visibility</p:attrName>
                                        </p:attrNameLst>
                                      </p:cBhvr>
                                      <p:to>
                                        <p:strVal val="visible"/>
                                      </p:to>
                                    </p:set>
                                    <p:animEffect transition="in" filter="wipe(left)">
                                      <p:cBhvr>
                                        <p:cTn id="98" dur="500"/>
                                        <p:tgtEl>
                                          <p:spTgt spid="3"/>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22"/>
                                        </p:tgtEl>
                                        <p:attrNameLst>
                                          <p:attrName>style.visibility</p:attrName>
                                        </p:attrNameLst>
                                      </p:cBhvr>
                                      <p:to>
                                        <p:strVal val="visible"/>
                                      </p:to>
                                    </p:set>
                                    <p:animEffect transition="in" filter="wipe(left)">
                                      <p:cBhvr>
                                        <p:cTn id="103" dur="500"/>
                                        <p:tgtEl>
                                          <p:spTgt spid="22"/>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25"/>
                                        </p:tgtEl>
                                        <p:attrNameLst>
                                          <p:attrName>style.visibility</p:attrName>
                                        </p:attrNameLst>
                                      </p:cBhvr>
                                      <p:to>
                                        <p:strVal val="visible"/>
                                      </p:to>
                                    </p:set>
                                    <p:animEffect transition="in" filter="wipe(left)">
                                      <p:cBhvr>
                                        <p:cTn id="108" dur="500"/>
                                        <p:tgtEl>
                                          <p:spTgt spid="25"/>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2" fill="hold" grpId="0" nodeType="clickEffect">
                                  <p:stCondLst>
                                    <p:cond delay="0"/>
                                  </p:stCondLst>
                                  <p:childTnLst>
                                    <p:set>
                                      <p:cBhvr>
                                        <p:cTn id="112" dur="1" fill="hold">
                                          <p:stCondLst>
                                            <p:cond delay="0"/>
                                          </p:stCondLst>
                                        </p:cTn>
                                        <p:tgtEl>
                                          <p:spTgt spid="24"/>
                                        </p:tgtEl>
                                        <p:attrNameLst>
                                          <p:attrName>style.visibility</p:attrName>
                                        </p:attrNameLst>
                                      </p:cBhvr>
                                      <p:to>
                                        <p:strVal val="visible"/>
                                      </p:to>
                                    </p:set>
                                    <p:animEffect transition="in" filter="wipe(right)">
                                      <p:cBhvr>
                                        <p:cTn id="113" dur="500"/>
                                        <p:tgtEl>
                                          <p:spTgt spid="24"/>
                                        </p:tgtEl>
                                      </p:cBhvr>
                                    </p:animEffect>
                                  </p:childTnLst>
                                </p:cTn>
                              </p:par>
                            </p:childTnLst>
                          </p:cTn>
                        </p:par>
                      </p:childTnLst>
                    </p:cTn>
                  </p:par>
                  <p:par>
                    <p:cTn id="114" fill="hold">
                      <p:stCondLst>
                        <p:cond delay="indefinite"/>
                      </p:stCondLst>
                      <p:childTnLst>
                        <p:par>
                          <p:cTn id="115" fill="hold">
                            <p:stCondLst>
                              <p:cond delay="0"/>
                            </p:stCondLst>
                            <p:childTnLst>
                              <p:par>
                                <p:cTn id="116" presetID="1" presetClass="exit" presetSubtype="0" fill="hold" grpId="1" nodeType="clickEffect">
                                  <p:stCondLst>
                                    <p:cond delay="0"/>
                                  </p:stCondLst>
                                  <p:childTnLst>
                                    <p:set>
                                      <p:cBhvr>
                                        <p:cTn id="117" dur="1" fill="hold">
                                          <p:stCondLst>
                                            <p:cond delay="0"/>
                                          </p:stCondLst>
                                        </p:cTn>
                                        <p:tgtEl>
                                          <p:spTgt spid="24"/>
                                        </p:tgtEl>
                                        <p:attrNameLst>
                                          <p:attrName>style.visibility</p:attrName>
                                        </p:attrNameLst>
                                      </p:cBhvr>
                                      <p:to>
                                        <p:strVal val="hidden"/>
                                      </p:to>
                                    </p:set>
                                  </p:childTnLst>
                                </p:cTn>
                              </p:par>
                              <p:par>
                                <p:cTn id="118" presetID="1" presetClass="exit" presetSubtype="0" fill="hold" grpId="1" nodeType="withEffect">
                                  <p:stCondLst>
                                    <p:cond delay="0"/>
                                  </p:stCondLst>
                                  <p:childTnLst>
                                    <p:set>
                                      <p:cBhvr>
                                        <p:cTn id="119" dur="1" fill="hold">
                                          <p:stCondLst>
                                            <p:cond delay="0"/>
                                          </p:stCondLst>
                                        </p:cTn>
                                        <p:tgtEl>
                                          <p:spTgt spid="25"/>
                                        </p:tgtEl>
                                        <p:attrNameLst>
                                          <p:attrName>style.visibility</p:attrName>
                                        </p:attrNameLst>
                                      </p:cBhvr>
                                      <p:to>
                                        <p:strVal val="hidden"/>
                                      </p:to>
                                    </p:set>
                                  </p:childTnLst>
                                </p:cTn>
                              </p:par>
                              <p:par>
                                <p:cTn id="120" presetID="1" presetClass="exit" presetSubtype="0" fill="hold" grpId="1" nodeType="withEffect">
                                  <p:stCondLst>
                                    <p:cond delay="0"/>
                                  </p:stCondLst>
                                  <p:childTnLst>
                                    <p:set>
                                      <p:cBhvr>
                                        <p:cTn id="121" dur="1" fill="hold">
                                          <p:stCondLst>
                                            <p:cond delay="0"/>
                                          </p:stCondLst>
                                        </p:cTn>
                                        <p:tgtEl>
                                          <p:spTgt spid="22"/>
                                        </p:tgtEl>
                                        <p:attrNameLst>
                                          <p:attrName>style.visibility</p:attrName>
                                        </p:attrNameLst>
                                      </p:cBhvr>
                                      <p:to>
                                        <p:strVal val="hidden"/>
                                      </p:to>
                                    </p:set>
                                  </p:childTnLst>
                                </p:cTn>
                              </p:par>
                              <p:par>
                                <p:cTn id="122" presetID="1" presetClass="exit" presetSubtype="0" fill="hold" grpId="1" nodeType="withEffect">
                                  <p:stCondLst>
                                    <p:cond delay="0"/>
                                  </p:stCondLst>
                                  <p:childTnLst>
                                    <p:set>
                                      <p:cBhvr>
                                        <p:cTn id="123" dur="1" fill="hold">
                                          <p:stCondLst>
                                            <p:cond delay="0"/>
                                          </p:stCondLst>
                                        </p:cTn>
                                        <p:tgtEl>
                                          <p:spTgt spid="3"/>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grpId="0" nodeType="clickEffect">
                                  <p:stCondLst>
                                    <p:cond delay="0"/>
                                  </p:stCondLst>
                                  <p:childTnLst>
                                    <p:set>
                                      <p:cBhvr>
                                        <p:cTn id="127" dur="1" fill="hold">
                                          <p:stCondLst>
                                            <p:cond delay="0"/>
                                          </p:stCondLst>
                                        </p:cTn>
                                        <p:tgtEl>
                                          <p:spTgt spid="713731"/>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26"/>
                                        </p:tgtEl>
                                        <p:attrNameLst>
                                          <p:attrName>style.visibility</p:attrName>
                                        </p:attrNameLst>
                                      </p:cBhvr>
                                      <p:to>
                                        <p:strVal val="visible"/>
                                      </p:to>
                                    </p:set>
                                    <p:animEffect transition="in" filter="wipe(left)">
                                      <p:cBhvr>
                                        <p:cTn id="132" dur="500"/>
                                        <p:tgtEl>
                                          <p:spTgt spid="26"/>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27"/>
                                        </p:tgtEl>
                                        <p:attrNameLst>
                                          <p:attrName>style.visibility</p:attrName>
                                        </p:attrNameLst>
                                      </p:cBhvr>
                                      <p:to>
                                        <p:strVal val="visible"/>
                                      </p:to>
                                    </p:set>
                                    <p:animEffect transition="in" filter="wipe(left)">
                                      <p:cBhvr>
                                        <p:cTn id="137" dur="500"/>
                                        <p:tgtEl>
                                          <p:spTgt spid="27"/>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2" fill="hold" grpId="0" nodeType="clickEffect">
                                  <p:stCondLst>
                                    <p:cond delay="0"/>
                                  </p:stCondLst>
                                  <p:childTnLst>
                                    <p:set>
                                      <p:cBhvr>
                                        <p:cTn id="141" dur="1" fill="hold">
                                          <p:stCondLst>
                                            <p:cond delay="0"/>
                                          </p:stCondLst>
                                        </p:cTn>
                                        <p:tgtEl>
                                          <p:spTgt spid="29"/>
                                        </p:tgtEl>
                                        <p:attrNameLst>
                                          <p:attrName>style.visibility</p:attrName>
                                        </p:attrNameLst>
                                      </p:cBhvr>
                                      <p:to>
                                        <p:strVal val="visible"/>
                                      </p:to>
                                    </p:set>
                                    <p:animEffect transition="in" filter="wipe(right)">
                                      <p:cBhvr>
                                        <p:cTn id="142" dur="500"/>
                                        <p:tgtEl>
                                          <p:spTgt spid="29"/>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4" fill="hold" nodeType="clickEffect">
                                  <p:stCondLst>
                                    <p:cond delay="0"/>
                                  </p:stCondLst>
                                  <p:childTnLst>
                                    <p:set>
                                      <p:cBhvr>
                                        <p:cTn id="146" dur="1" fill="hold">
                                          <p:stCondLst>
                                            <p:cond delay="0"/>
                                          </p:stCondLst>
                                        </p:cTn>
                                        <p:tgtEl>
                                          <p:spTgt spid="5"/>
                                        </p:tgtEl>
                                        <p:attrNameLst>
                                          <p:attrName>style.visibility</p:attrName>
                                        </p:attrNameLst>
                                      </p:cBhvr>
                                      <p:to>
                                        <p:strVal val="visible"/>
                                      </p:to>
                                    </p:set>
                                    <p:animEffect transition="in" filter="wipe(down)">
                                      <p:cBhvr>
                                        <p:cTn id="147" dur="2000"/>
                                        <p:tgtEl>
                                          <p:spTgt spid="5"/>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4" fill="hold" grpId="0" nodeType="clickEffect">
                                  <p:stCondLst>
                                    <p:cond delay="0"/>
                                  </p:stCondLst>
                                  <p:childTnLst>
                                    <p:set>
                                      <p:cBhvr>
                                        <p:cTn id="151" dur="1" fill="hold">
                                          <p:stCondLst>
                                            <p:cond delay="0"/>
                                          </p:stCondLst>
                                        </p:cTn>
                                        <p:tgtEl>
                                          <p:spTgt spid="6"/>
                                        </p:tgtEl>
                                        <p:attrNameLst>
                                          <p:attrName>style.visibility</p:attrName>
                                        </p:attrNameLst>
                                      </p:cBhvr>
                                      <p:to>
                                        <p:strVal val="visible"/>
                                      </p:to>
                                    </p:set>
                                    <p:animEffect transition="in" filter="wipe(down)">
                                      <p:cBhvr>
                                        <p:cTn id="152" dur="500"/>
                                        <p:tgtEl>
                                          <p:spTgt spid="6"/>
                                        </p:tgtEl>
                                      </p:cBhvr>
                                    </p:animEffect>
                                  </p:childTnLst>
                                </p:cTn>
                              </p:par>
                            </p:childTnLst>
                          </p:cTn>
                        </p:par>
                      </p:childTnLst>
                    </p:cTn>
                  </p:par>
                  <p:par>
                    <p:cTn id="153" fill="hold">
                      <p:stCondLst>
                        <p:cond delay="indefinite"/>
                      </p:stCondLst>
                      <p:childTnLst>
                        <p:par>
                          <p:cTn id="154" fill="hold">
                            <p:stCondLst>
                              <p:cond delay="0"/>
                            </p:stCondLst>
                            <p:childTnLst>
                              <p:par>
                                <p:cTn id="155" presetID="1" presetClass="exit" presetSubtype="0" fill="hold" grpId="1" nodeType="clickEffect">
                                  <p:stCondLst>
                                    <p:cond delay="0"/>
                                  </p:stCondLst>
                                  <p:childTnLst>
                                    <p:set>
                                      <p:cBhvr>
                                        <p:cTn id="156" dur="1" fill="hold">
                                          <p:stCondLst>
                                            <p:cond delay="0"/>
                                          </p:stCondLst>
                                        </p:cTn>
                                        <p:tgtEl>
                                          <p:spTgt spid="27"/>
                                        </p:tgtEl>
                                        <p:attrNameLst>
                                          <p:attrName>style.visibility</p:attrName>
                                        </p:attrNameLst>
                                      </p:cBhvr>
                                      <p:to>
                                        <p:strVal val="hidden"/>
                                      </p:to>
                                    </p:set>
                                  </p:childTnLst>
                                </p:cTn>
                              </p:par>
                              <p:par>
                                <p:cTn id="157" presetID="1" presetClass="exit" presetSubtype="0" fill="hold" grpId="1" nodeType="withEffect">
                                  <p:stCondLst>
                                    <p:cond delay="0"/>
                                  </p:stCondLst>
                                  <p:childTnLst>
                                    <p:set>
                                      <p:cBhvr>
                                        <p:cTn id="158" dur="1" fill="hold">
                                          <p:stCondLst>
                                            <p:cond delay="0"/>
                                          </p:stCondLst>
                                        </p:cTn>
                                        <p:tgtEl>
                                          <p:spTgt spid="26"/>
                                        </p:tgtEl>
                                        <p:attrNameLst>
                                          <p:attrName>style.visibility</p:attrName>
                                        </p:attrNameLst>
                                      </p:cBhvr>
                                      <p:to>
                                        <p:strVal val="hidden"/>
                                      </p:to>
                                    </p:set>
                                  </p:childTnLst>
                                </p:cTn>
                              </p:par>
                              <p:par>
                                <p:cTn id="159" presetID="1" presetClass="exit" presetSubtype="0" fill="hold" grpId="1" nodeType="withEffect">
                                  <p:stCondLst>
                                    <p:cond delay="0"/>
                                  </p:stCondLst>
                                  <p:childTnLst>
                                    <p:set>
                                      <p:cBhvr>
                                        <p:cTn id="160" dur="1" fill="hold">
                                          <p:stCondLst>
                                            <p:cond delay="0"/>
                                          </p:stCondLst>
                                        </p:cTn>
                                        <p:tgtEl>
                                          <p:spTgt spid="29"/>
                                        </p:tgtEl>
                                        <p:attrNameLst>
                                          <p:attrName>style.visibility</p:attrName>
                                        </p:attrNameLst>
                                      </p:cBhvr>
                                      <p:to>
                                        <p:strVal val="hidden"/>
                                      </p:to>
                                    </p:set>
                                  </p:childTnLst>
                                </p:cTn>
                              </p:par>
                              <p:par>
                                <p:cTn id="161" presetID="1" presetClass="exit" presetSubtype="0" fill="hold" nodeType="withEffect">
                                  <p:stCondLst>
                                    <p:cond delay="0"/>
                                  </p:stCondLst>
                                  <p:childTnLst>
                                    <p:set>
                                      <p:cBhvr>
                                        <p:cTn id="162" dur="1" fill="hold">
                                          <p:stCondLst>
                                            <p:cond delay="0"/>
                                          </p:stCondLst>
                                        </p:cTn>
                                        <p:tgtEl>
                                          <p:spTgt spid="5"/>
                                        </p:tgtEl>
                                        <p:attrNameLst>
                                          <p:attrName>style.visibility</p:attrName>
                                        </p:attrNameLst>
                                      </p:cBhvr>
                                      <p:to>
                                        <p:strVal val="hidden"/>
                                      </p:to>
                                    </p:set>
                                  </p:childTnLst>
                                </p:cTn>
                              </p:par>
                              <p:par>
                                <p:cTn id="163" presetID="1" presetClass="exit" presetSubtype="0" fill="hold" grpId="1" nodeType="withEffect">
                                  <p:stCondLst>
                                    <p:cond delay="0"/>
                                  </p:stCondLst>
                                  <p:childTnLst>
                                    <p:set>
                                      <p:cBhvr>
                                        <p:cTn id="164"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3731" grpId="0"/>
      <p:bldP spid="713732" grpId="0"/>
      <p:bldP spid="713733" grpId="0"/>
      <p:bldP spid="713734" grpId="0"/>
      <p:bldP spid="713737" grpId="0"/>
      <p:bldP spid="713738" grpId="0"/>
      <p:bldP spid="2" grpId="0" animBg="1"/>
      <p:bldP spid="2"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9" grpId="0" animBg="1"/>
      <p:bldP spid="19" grpId="1" animBg="1"/>
      <p:bldP spid="17" grpId="0" animBg="1"/>
      <p:bldP spid="17" grpId="1" animBg="1"/>
      <p:bldP spid="3" grpId="0" animBg="1"/>
      <p:bldP spid="3" grpId="1" animBg="1"/>
      <p:bldP spid="22" grpId="0" animBg="1"/>
      <p:bldP spid="22" grpId="1" animBg="1"/>
      <p:bldP spid="24" grpId="0" animBg="1"/>
      <p:bldP spid="24" grpId="1" animBg="1"/>
      <p:bldP spid="25" grpId="0" animBg="1"/>
      <p:bldP spid="25" grpId="1" animBg="1"/>
      <p:bldP spid="26" grpId="0" animBg="1"/>
      <p:bldP spid="26" grpId="1" animBg="1"/>
      <p:bldP spid="27" grpId="0" animBg="1"/>
      <p:bldP spid="27" grpId="1" animBg="1"/>
      <p:bldP spid="29" grpId="0" animBg="1"/>
      <p:bldP spid="29" grpId="1" animBg="1"/>
      <p:bldP spid="6" grpId="0"/>
      <p:bldP spid="6"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0"/>
            <a:ext cx="9144000" cy="6858000"/>
          </a:xfrm>
          <a:prstGeom prst="rect">
            <a:avLst/>
          </a:prstGeom>
          <a:solidFill>
            <a:schemeClr val="tx1"/>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4" name="Slide Number Placeholder 3"/>
          <p:cNvSpPr>
            <a:spLocks noGrp="1"/>
          </p:cNvSpPr>
          <p:nvPr>
            <p:ph type="sldNum" sz="quarter" idx="12"/>
          </p:nvPr>
        </p:nvSpPr>
        <p:spPr/>
        <p:txBody>
          <a:bodyPr/>
          <a:lstStyle/>
          <a:p>
            <a:fld id="{BC89F0A3-50AA-4A7B-9E0B-E6D93150F5C1}" type="slidenum">
              <a:rPr lang="en-US" smtClean="0"/>
              <a:pPr/>
              <a:t>23</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0936"/>
            <a:ext cx="9199114" cy="5596128"/>
          </a:xfrm>
          <a:prstGeom prst="rect">
            <a:avLst/>
          </a:prstGeom>
        </p:spPr>
      </p:pic>
    </p:spTree>
    <p:extLst>
      <p:ext uri="{BB962C8B-B14F-4D97-AF65-F5344CB8AC3E}">
        <p14:creationId xmlns:p14="http://schemas.microsoft.com/office/powerpoint/2010/main" val="66598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scream2.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3ECBACC1-0163-4C63-85C6-A71B14C800F3}" type="slidenum">
              <a:rPr lang="en-US"/>
              <a:pPr/>
              <a:t>24</a:t>
            </a:fld>
            <a:endParaRPr lang="en-US"/>
          </a:p>
        </p:txBody>
      </p:sp>
      <p:sp>
        <p:nvSpPr>
          <p:cNvPr id="722946" name="Rectangle 2"/>
          <p:cNvSpPr>
            <a:spLocks noGrp="1" noChangeArrowheads="1"/>
          </p:cNvSpPr>
          <p:nvPr>
            <p:ph type="title"/>
          </p:nvPr>
        </p:nvSpPr>
        <p:spPr>
          <a:xfrm>
            <a:off x="603250" y="-228600"/>
            <a:ext cx="8223250" cy="1143000"/>
          </a:xfrm>
        </p:spPr>
        <p:txBody>
          <a:bodyPr/>
          <a:lstStyle/>
          <a:p>
            <a:r>
              <a:rPr lang="en-US" sz="4000"/>
              <a:t>Find the Big-O Challenge, Part 1a</a:t>
            </a:r>
          </a:p>
        </p:txBody>
      </p:sp>
      <p:sp>
        <p:nvSpPr>
          <p:cNvPr id="722948" name="Rectangle 4"/>
          <p:cNvSpPr>
            <a:spLocks noChangeArrowheads="1"/>
          </p:cNvSpPr>
          <p:nvPr/>
        </p:nvSpPr>
        <p:spPr bwMode="auto">
          <a:xfrm>
            <a:off x="463550" y="1052513"/>
            <a:ext cx="7326313" cy="3441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err="1"/>
              <a:t>int</a:t>
            </a:r>
            <a:r>
              <a:rPr lang="en-US" sz="2200" dirty="0"/>
              <a:t> </a:t>
            </a:r>
            <a:r>
              <a:rPr lang="en-US" sz="2200" dirty="0" err="1"/>
              <a:t>searchArray</a:t>
            </a:r>
            <a:r>
              <a:rPr lang="en-US" sz="2200" dirty="0"/>
              <a:t>(</a:t>
            </a:r>
            <a:r>
              <a:rPr lang="en-US" sz="2200" dirty="0" err="1"/>
              <a:t>int</a:t>
            </a:r>
            <a:r>
              <a:rPr lang="en-US" sz="2200" dirty="0"/>
              <a:t> </a:t>
            </a:r>
            <a:r>
              <a:rPr lang="en-US" sz="2200" dirty="0" err="1"/>
              <a:t>arr</a:t>
            </a:r>
            <a:r>
              <a:rPr lang="en-US" sz="2200" dirty="0"/>
              <a:t>[], </a:t>
            </a:r>
            <a:r>
              <a:rPr lang="en-US" sz="2200" dirty="0" err="1"/>
              <a:t>int</a:t>
            </a:r>
            <a:r>
              <a:rPr lang="en-US" sz="2200" dirty="0"/>
              <a:t> </a:t>
            </a:r>
            <a:r>
              <a:rPr lang="en-US" sz="2200" dirty="0">
                <a:solidFill>
                  <a:srgbClr val="FF0000"/>
                </a:solidFill>
              </a:rPr>
              <a:t>n</a:t>
            </a:r>
            <a:r>
              <a:rPr lang="en-US" sz="2200" dirty="0"/>
              <a:t>, </a:t>
            </a:r>
            <a:r>
              <a:rPr lang="en-US" sz="2200" dirty="0" err="1"/>
              <a:t>int</a:t>
            </a:r>
            <a:r>
              <a:rPr lang="en-US" sz="2200" dirty="0"/>
              <a:t> </a:t>
            </a:r>
            <a:r>
              <a:rPr lang="en-US" sz="2200" dirty="0" err="1"/>
              <a:t>forValue</a:t>
            </a:r>
            <a:r>
              <a:rPr lang="en-US" sz="2200" dirty="0"/>
              <a:t>)</a:t>
            </a:r>
          </a:p>
          <a:p>
            <a:r>
              <a:rPr lang="en-US" sz="2200" dirty="0"/>
              <a:t>{</a:t>
            </a:r>
          </a:p>
          <a:p>
            <a:r>
              <a:rPr lang="en-US" sz="2200" dirty="0"/>
              <a:t>     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n</a:t>
            </a:r>
            <a:r>
              <a:rPr lang="en-US" sz="2200" dirty="0"/>
              <a:t>; </a:t>
            </a:r>
            <a:r>
              <a:rPr lang="en-US" sz="2200" dirty="0" err="1"/>
              <a:t>i</a:t>
            </a:r>
            <a:r>
              <a:rPr lang="en-US" sz="2200" dirty="0"/>
              <a:t>++ )</a:t>
            </a:r>
          </a:p>
          <a:p>
            <a:r>
              <a:rPr lang="en-US" sz="2200" dirty="0"/>
              <a:t>     {   </a:t>
            </a:r>
          </a:p>
          <a:p>
            <a:r>
              <a:rPr lang="en-US" sz="2200" dirty="0"/>
              <a:t>          if (</a:t>
            </a:r>
            <a:r>
              <a:rPr lang="en-US" sz="2200" dirty="0" err="1"/>
              <a:t>arr</a:t>
            </a:r>
            <a:r>
              <a:rPr lang="en-US" sz="2200" dirty="0"/>
              <a:t>[</a:t>
            </a:r>
            <a:r>
              <a:rPr lang="en-US" sz="2200" dirty="0" err="1"/>
              <a:t>i</a:t>
            </a:r>
            <a:r>
              <a:rPr lang="en-US" sz="2200" dirty="0"/>
              <a:t>] == </a:t>
            </a:r>
            <a:r>
              <a:rPr lang="en-US" sz="2200" dirty="0" err="1"/>
              <a:t>forValue</a:t>
            </a:r>
            <a:r>
              <a:rPr lang="en-US" sz="2200" dirty="0"/>
              <a:t>) </a:t>
            </a:r>
          </a:p>
          <a:p>
            <a:r>
              <a:rPr lang="en-US" sz="2200" dirty="0"/>
              <a:t>                return </a:t>
            </a:r>
            <a:r>
              <a:rPr lang="en-US" sz="2200" dirty="0" err="1"/>
              <a:t>i</a:t>
            </a:r>
            <a:r>
              <a:rPr lang="en-US" sz="2200" dirty="0"/>
              <a:t>;</a:t>
            </a:r>
          </a:p>
          <a:p>
            <a:r>
              <a:rPr lang="en-US" sz="2200" dirty="0"/>
              <a:t>     }</a:t>
            </a:r>
          </a:p>
          <a:p>
            <a:endParaRPr lang="en-US" sz="2200" dirty="0"/>
          </a:p>
          <a:p>
            <a:r>
              <a:rPr lang="en-US" sz="2200" dirty="0"/>
              <a:t>     return -1;  // not found</a:t>
            </a:r>
          </a:p>
          <a:p>
            <a:r>
              <a:rPr lang="en-US" sz="2200" dirty="0"/>
              <a:t>}</a:t>
            </a:r>
          </a:p>
        </p:txBody>
      </p:sp>
      <p:sp>
        <p:nvSpPr>
          <p:cNvPr id="722953" name="Rectangle 9"/>
          <p:cNvSpPr>
            <a:spLocks noChangeArrowheads="1"/>
          </p:cNvSpPr>
          <p:nvPr/>
        </p:nvSpPr>
        <p:spPr bwMode="auto">
          <a:xfrm>
            <a:off x="457200" y="4743450"/>
            <a:ext cx="8442325" cy="178510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void </a:t>
            </a:r>
            <a:r>
              <a:rPr lang="en-US" sz="2200" dirty="0" err="1"/>
              <a:t>addItemToEndOfArray</a:t>
            </a:r>
            <a:r>
              <a:rPr lang="en-US" sz="2200" dirty="0"/>
              <a:t>(</a:t>
            </a:r>
            <a:r>
              <a:rPr lang="en-US" sz="2200" dirty="0" err="1"/>
              <a:t>int</a:t>
            </a:r>
            <a:r>
              <a:rPr lang="en-US" sz="2200" dirty="0"/>
              <a:t> </a:t>
            </a:r>
            <a:r>
              <a:rPr lang="en-US" sz="2200" dirty="0" err="1"/>
              <a:t>arr</a:t>
            </a:r>
            <a:r>
              <a:rPr lang="en-US" sz="2200" dirty="0"/>
              <a:t>[], </a:t>
            </a:r>
            <a:r>
              <a:rPr lang="en-US" sz="2200" dirty="0" err="1"/>
              <a:t>int</a:t>
            </a:r>
            <a:r>
              <a:rPr lang="en-US" sz="2200" dirty="0"/>
              <a:t> &amp;</a:t>
            </a:r>
            <a:r>
              <a:rPr lang="en-US" sz="2200" dirty="0">
                <a:solidFill>
                  <a:srgbClr val="FF0000"/>
                </a:solidFill>
              </a:rPr>
              <a:t>n</a:t>
            </a:r>
            <a:r>
              <a:rPr lang="en-US" sz="2200" dirty="0"/>
              <a:t>, </a:t>
            </a:r>
            <a:r>
              <a:rPr lang="en-US" sz="2200" dirty="0" err="1"/>
              <a:t>int</a:t>
            </a:r>
            <a:r>
              <a:rPr lang="en-US" sz="2200" dirty="0"/>
              <a:t> </a:t>
            </a:r>
            <a:r>
              <a:rPr lang="en-US" sz="2200" dirty="0" err="1"/>
              <a:t>addMe</a:t>
            </a:r>
            <a:r>
              <a:rPr lang="en-US" sz="2200" dirty="0"/>
              <a:t>)</a:t>
            </a:r>
          </a:p>
          <a:p>
            <a:r>
              <a:rPr lang="en-US" sz="2200" dirty="0"/>
              <a:t>{</a:t>
            </a:r>
          </a:p>
          <a:p>
            <a:r>
              <a:rPr lang="en-US" sz="2200" dirty="0"/>
              <a:t>    </a:t>
            </a:r>
            <a:r>
              <a:rPr lang="en-US" sz="2200" dirty="0" err="1"/>
              <a:t>arr</a:t>
            </a:r>
            <a:r>
              <a:rPr lang="en-US" sz="2200" dirty="0"/>
              <a:t>[</a:t>
            </a:r>
            <a:r>
              <a:rPr lang="en-US" sz="2200" dirty="0">
                <a:solidFill>
                  <a:srgbClr val="FF0000"/>
                </a:solidFill>
              </a:rPr>
              <a:t>n</a:t>
            </a:r>
            <a:r>
              <a:rPr lang="en-US" sz="2200" dirty="0"/>
              <a:t>] = </a:t>
            </a:r>
            <a:r>
              <a:rPr lang="en-US" sz="2200" dirty="0" err="1"/>
              <a:t>addMe</a:t>
            </a:r>
            <a:r>
              <a:rPr lang="en-US" sz="2200" dirty="0"/>
              <a:t>;</a:t>
            </a:r>
          </a:p>
          <a:p>
            <a:r>
              <a:rPr lang="en-US" sz="2200" dirty="0"/>
              <a:t>    </a:t>
            </a:r>
            <a:r>
              <a:rPr lang="en-US" sz="2200" dirty="0">
                <a:solidFill>
                  <a:srgbClr val="FF0000"/>
                </a:solidFill>
              </a:rPr>
              <a:t>n</a:t>
            </a:r>
            <a:r>
              <a:rPr lang="en-US" sz="2200" dirty="0"/>
              <a:t> = </a:t>
            </a:r>
            <a:r>
              <a:rPr lang="en-US" sz="2200" dirty="0">
                <a:solidFill>
                  <a:srgbClr val="FF0000"/>
                </a:solidFill>
              </a:rPr>
              <a:t>n</a:t>
            </a:r>
            <a:r>
              <a:rPr lang="en-US" sz="2200" dirty="0"/>
              <a:t> + 1;</a:t>
            </a:r>
          </a:p>
          <a:p>
            <a:r>
              <a:rPr lang="en-US" sz="2200" dirty="0"/>
              <a:t>}</a:t>
            </a:r>
          </a:p>
        </p:txBody>
      </p:sp>
      <p:sp>
        <p:nvSpPr>
          <p:cNvPr id="6" name="Arrow: Left 5">
            <a:extLst>
              <a:ext uri="{FF2B5EF4-FFF2-40B4-BE49-F238E27FC236}">
                <a16:creationId xmlns:a16="http://schemas.microsoft.com/office/drawing/2014/main" id="{36252516-07DB-489E-80CC-536083137A9F}"/>
              </a:ext>
            </a:extLst>
          </p:cNvPr>
          <p:cNvSpPr/>
          <p:nvPr/>
        </p:nvSpPr>
        <p:spPr bwMode="auto">
          <a:xfrm rot="902737">
            <a:off x="4044851" y="1631681"/>
            <a:ext cx="4666623"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Our loop runs at most n</a:t>
            </a:r>
            <a:br>
              <a:rPr lang="en-US" sz="2200" dirty="0">
                <a:solidFill>
                  <a:schemeClr val="bg1"/>
                </a:solidFill>
              </a:rPr>
            </a:br>
            <a:r>
              <a:rPr lang="en-US" sz="2200" dirty="0">
                <a:solidFill>
                  <a:schemeClr val="bg1"/>
                </a:solidFill>
              </a:rPr>
              <a:t>times, so this function is O(n).</a:t>
            </a:r>
          </a:p>
        </p:txBody>
      </p:sp>
      <p:sp>
        <p:nvSpPr>
          <p:cNvPr id="7" name="Arrow: Left 6">
            <a:extLst>
              <a:ext uri="{FF2B5EF4-FFF2-40B4-BE49-F238E27FC236}">
                <a16:creationId xmlns:a16="http://schemas.microsoft.com/office/drawing/2014/main" id="{8E640BA3-0022-4CAF-B728-CA48FA19E5FE}"/>
              </a:ext>
            </a:extLst>
          </p:cNvPr>
          <p:cNvSpPr/>
          <p:nvPr/>
        </p:nvSpPr>
        <p:spPr bwMode="auto">
          <a:xfrm>
            <a:off x="2975038" y="4863457"/>
            <a:ext cx="4933286"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We run the same, fixed </a:t>
            </a:r>
            <a:br>
              <a:rPr lang="en-US" sz="2200" dirty="0">
                <a:solidFill>
                  <a:schemeClr val="bg1"/>
                </a:solidFill>
              </a:rPr>
            </a:br>
            <a:r>
              <a:rPr lang="en-US" sz="2200" dirty="0">
                <a:solidFill>
                  <a:schemeClr val="bg1"/>
                </a:solidFill>
              </a:rPr>
              <a:t>number of steps no matter what</a:t>
            </a:r>
          </a:p>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n’s value is. So it’s O(1).</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29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2295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right)">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2948" grpId="0"/>
      <p:bldP spid="722953" grpId="0"/>
      <p:bldP spid="6" grpId="0" animBg="1"/>
      <p:bldP spid="6" grpId="1" animBg="1"/>
      <p:bldP spid="7" grpId="0" animBg="1"/>
      <p:bldP spid="7"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5"/>
          <p:cNvSpPr>
            <a:spLocks noGrp="1"/>
          </p:cNvSpPr>
          <p:nvPr>
            <p:ph type="sldNum" sz="quarter" idx="12"/>
          </p:nvPr>
        </p:nvSpPr>
        <p:spPr/>
        <p:txBody>
          <a:bodyPr/>
          <a:lstStyle/>
          <a:p>
            <a:fld id="{D9FA4FB1-2BCC-4C1A-9033-680E983D7224}" type="slidenum">
              <a:rPr lang="en-US"/>
              <a:pPr/>
              <a:t>25</a:t>
            </a:fld>
            <a:endParaRPr lang="en-US"/>
          </a:p>
        </p:txBody>
      </p:sp>
      <p:sp>
        <p:nvSpPr>
          <p:cNvPr id="576516" name="Rectangle 4"/>
          <p:cNvSpPr>
            <a:spLocks noGrp="1" noChangeArrowheads="1"/>
          </p:cNvSpPr>
          <p:nvPr>
            <p:ph type="title"/>
          </p:nvPr>
        </p:nvSpPr>
        <p:spPr>
          <a:xfrm>
            <a:off x="685800" y="-76200"/>
            <a:ext cx="3505200" cy="1143000"/>
          </a:xfrm>
          <a:noFill/>
          <a:ln/>
        </p:spPr>
        <p:txBody>
          <a:bodyPr/>
          <a:lstStyle/>
          <a:p>
            <a:r>
              <a:rPr lang="en-US" sz="4800"/>
              <a:t>Big-O… my</a:t>
            </a:r>
          </a:p>
        </p:txBody>
      </p:sp>
      <p:sp>
        <p:nvSpPr>
          <p:cNvPr id="576517" name="Text Box 5"/>
          <p:cNvSpPr txBox="1">
            <a:spLocks noChangeArrowheads="1"/>
          </p:cNvSpPr>
          <p:nvPr/>
        </p:nvSpPr>
        <p:spPr bwMode="auto">
          <a:xfrm>
            <a:off x="19050" y="1027113"/>
            <a:ext cx="5434013" cy="10541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100"/>
              <a:t>Sometimes you’ll run into an algorithm that isn’t so clear-cut. For example, what’s the Big-O of </a:t>
            </a:r>
            <a:r>
              <a:rPr lang="en-US" sz="2100">
                <a:solidFill>
                  <a:srgbClr val="008080"/>
                </a:solidFill>
              </a:rPr>
              <a:t>mystery</a:t>
            </a:r>
            <a:r>
              <a:rPr lang="en-US" sz="2100"/>
              <a:t>?</a:t>
            </a:r>
          </a:p>
        </p:txBody>
      </p:sp>
      <p:sp>
        <p:nvSpPr>
          <p:cNvPr id="576518" name="Rectangle 6"/>
          <p:cNvSpPr>
            <a:spLocks noChangeArrowheads="1"/>
          </p:cNvSpPr>
          <p:nvPr/>
        </p:nvSpPr>
        <p:spPr bwMode="auto">
          <a:xfrm>
            <a:off x="5376863" y="228600"/>
            <a:ext cx="3649662" cy="2841625"/>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t>void </a:t>
            </a:r>
            <a:r>
              <a:rPr lang="en-US">
                <a:solidFill>
                  <a:srgbClr val="FF0000"/>
                </a:solidFill>
              </a:rPr>
              <a:t>mystery</a:t>
            </a:r>
            <a:r>
              <a:rPr lang="en-US"/>
              <a:t>(int n)</a:t>
            </a:r>
          </a:p>
          <a:p>
            <a:r>
              <a:rPr lang="en-US"/>
              <a:t>{</a:t>
            </a:r>
          </a:p>
          <a:p>
            <a:r>
              <a:rPr lang="en-US"/>
              <a:t>   for ( int q = 0; q &lt;</a:t>
            </a:r>
            <a:r>
              <a:rPr lang="en-US">
                <a:solidFill>
                  <a:srgbClr val="CC0000"/>
                </a:solidFill>
              </a:rPr>
              <a:t> </a:t>
            </a:r>
            <a:r>
              <a:rPr lang="en-US">
                <a:solidFill>
                  <a:srgbClr val="FF0000"/>
                </a:solidFill>
              </a:rPr>
              <a:t>n</a:t>
            </a:r>
            <a:r>
              <a:rPr lang="en-US"/>
              <a:t>; q++ )</a:t>
            </a:r>
          </a:p>
          <a:p>
            <a:r>
              <a:rPr lang="en-US"/>
              <a:t>   {</a:t>
            </a:r>
          </a:p>
          <a:p>
            <a:r>
              <a:rPr lang="en-US"/>
              <a:t>       for (int x = 0 ; x &lt; </a:t>
            </a:r>
            <a:r>
              <a:rPr lang="en-US">
                <a:solidFill>
                  <a:srgbClr val="FF0000"/>
                </a:solidFill>
              </a:rPr>
              <a:t>q</a:t>
            </a:r>
            <a:r>
              <a:rPr lang="en-US"/>
              <a:t> ; x++)</a:t>
            </a:r>
          </a:p>
          <a:p>
            <a:r>
              <a:rPr lang="en-US"/>
              <a:t>       { </a:t>
            </a:r>
          </a:p>
          <a:p>
            <a:r>
              <a:rPr lang="en-US"/>
              <a:t>              cout &lt;&lt; “Waahoo!”;</a:t>
            </a:r>
          </a:p>
          <a:p>
            <a:r>
              <a:rPr lang="en-US"/>
              <a:t>       }</a:t>
            </a:r>
          </a:p>
          <a:p>
            <a:r>
              <a:rPr lang="en-US"/>
              <a:t>   }</a:t>
            </a:r>
          </a:p>
          <a:p>
            <a:r>
              <a:rPr lang="en-US"/>
              <a:t>}</a:t>
            </a:r>
          </a:p>
        </p:txBody>
      </p:sp>
      <p:sp>
        <p:nvSpPr>
          <p:cNvPr id="576519" name="Text Box 7"/>
          <p:cNvSpPr txBox="1">
            <a:spLocks noChangeArrowheads="1"/>
          </p:cNvSpPr>
          <p:nvPr/>
        </p:nvSpPr>
        <p:spPr bwMode="auto">
          <a:xfrm>
            <a:off x="190500" y="2328863"/>
            <a:ext cx="5111750" cy="7334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100"/>
              <a:t>It’s clear that the outer loop runs </a:t>
            </a:r>
            <a:r>
              <a:rPr lang="en-US" sz="2100">
                <a:solidFill>
                  <a:srgbClr val="FF0000"/>
                </a:solidFill>
              </a:rPr>
              <a:t>n times</a:t>
            </a:r>
            <a:r>
              <a:rPr lang="en-US" sz="2100"/>
              <a:t>, but what about the inner loop?</a:t>
            </a:r>
          </a:p>
        </p:txBody>
      </p:sp>
      <p:sp>
        <p:nvSpPr>
          <p:cNvPr id="576520" name="Text Box 8"/>
          <p:cNvSpPr txBox="1">
            <a:spLocks noChangeArrowheads="1"/>
          </p:cNvSpPr>
          <p:nvPr/>
        </p:nvSpPr>
        <p:spPr bwMode="auto">
          <a:xfrm>
            <a:off x="541338" y="3273425"/>
            <a:ext cx="4948237"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When q = </a:t>
            </a:r>
            <a:r>
              <a:rPr lang="en-US">
                <a:solidFill>
                  <a:srgbClr val="008080"/>
                </a:solidFill>
              </a:rPr>
              <a:t>0</a:t>
            </a:r>
            <a:r>
              <a:rPr lang="en-US"/>
              <a:t>, the inner loop runs </a:t>
            </a:r>
            <a:r>
              <a:rPr lang="en-US">
                <a:solidFill>
                  <a:srgbClr val="008080"/>
                </a:solidFill>
              </a:rPr>
              <a:t>0</a:t>
            </a:r>
            <a:r>
              <a:rPr lang="en-US"/>
              <a:t> iterations. </a:t>
            </a:r>
          </a:p>
        </p:txBody>
      </p:sp>
      <p:sp>
        <p:nvSpPr>
          <p:cNvPr id="576524" name="Text Box 12"/>
          <p:cNvSpPr txBox="1">
            <a:spLocks noChangeArrowheads="1"/>
          </p:cNvSpPr>
          <p:nvPr/>
        </p:nvSpPr>
        <p:spPr bwMode="auto">
          <a:xfrm>
            <a:off x="341313" y="5011738"/>
            <a:ext cx="6021387"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So the </a:t>
            </a:r>
            <a:r>
              <a:rPr lang="en-US" sz="2400">
                <a:solidFill>
                  <a:srgbClr val="FF0000"/>
                </a:solidFill>
              </a:rPr>
              <a:t>cout</a:t>
            </a:r>
            <a:r>
              <a:rPr lang="en-US" sz="2400"/>
              <a:t> statement will run a total of:</a:t>
            </a:r>
          </a:p>
        </p:txBody>
      </p:sp>
      <p:sp>
        <p:nvSpPr>
          <p:cNvPr id="576525" name="Text Box 13"/>
          <p:cNvSpPr txBox="1">
            <a:spLocks noChangeArrowheads="1"/>
          </p:cNvSpPr>
          <p:nvPr/>
        </p:nvSpPr>
        <p:spPr bwMode="auto">
          <a:xfrm>
            <a:off x="635000" y="5503863"/>
            <a:ext cx="6175375"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rgbClr val="008080"/>
                </a:solidFill>
              </a:rPr>
              <a:t>0</a:t>
            </a:r>
            <a:r>
              <a:rPr lang="en-US" sz="2000"/>
              <a:t> times + </a:t>
            </a:r>
            <a:r>
              <a:rPr lang="en-US" sz="2000">
                <a:solidFill>
                  <a:srgbClr val="008080"/>
                </a:solidFill>
              </a:rPr>
              <a:t>1</a:t>
            </a:r>
            <a:r>
              <a:rPr lang="en-US" sz="2000"/>
              <a:t> time + </a:t>
            </a:r>
            <a:r>
              <a:rPr lang="en-US" sz="2000">
                <a:solidFill>
                  <a:srgbClr val="008080"/>
                </a:solidFill>
              </a:rPr>
              <a:t>2</a:t>
            </a:r>
            <a:r>
              <a:rPr lang="en-US" sz="2000"/>
              <a:t> times + </a:t>
            </a:r>
            <a:r>
              <a:rPr lang="en-US" sz="2000">
                <a:solidFill>
                  <a:srgbClr val="008080"/>
                </a:solidFill>
              </a:rPr>
              <a:t>3</a:t>
            </a:r>
            <a:r>
              <a:rPr lang="en-US" sz="2000"/>
              <a:t> times + … + </a:t>
            </a:r>
            <a:r>
              <a:rPr lang="en-US" sz="2000">
                <a:solidFill>
                  <a:srgbClr val="008080"/>
                </a:solidFill>
              </a:rPr>
              <a:t>n-1</a:t>
            </a:r>
            <a:r>
              <a:rPr lang="en-US" sz="2000"/>
              <a:t> times</a:t>
            </a:r>
          </a:p>
        </p:txBody>
      </p:sp>
      <p:sp>
        <p:nvSpPr>
          <p:cNvPr id="576526" name="Text Box 14"/>
          <p:cNvSpPr txBox="1">
            <a:spLocks noChangeArrowheads="1"/>
          </p:cNvSpPr>
          <p:nvPr/>
        </p:nvSpPr>
        <p:spPr bwMode="auto">
          <a:xfrm>
            <a:off x="541338" y="3578225"/>
            <a:ext cx="4764087"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When q = </a:t>
            </a:r>
            <a:r>
              <a:rPr lang="en-US">
                <a:solidFill>
                  <a:srgbClr val="008080"/>
                </a:solidFill>
              </a:rPr>
              <a:t>1</a:t>
            </a:r>
            <a:r>
              <a:rPr lang="en-US"/>
              <a:t>, the inner loop runs </a:t>
            </a:r>
            <a:r>
              <a:rPr lang="en-US">
                <a:solidFill>
                  <a:srgbClr val="008080"/>
                </a:solidFill>
              </a:rPr>
              <a:t>1</a:t>
            </a:r>
            <a:r>
              <a:rPr lang="en-US"/>
              <a:t> iteration. </a:t>
            </a:r>
          </a:p>
        </p:txBody>
      </p:sp>
      <p:sp>
        <p:nvSpPr>
          <p:cNvPr id="576527" name="Text Box 15"/>
          <p:cNvSpPr txBox="1">
            <a:spLocks noChangeArrowheads="1"/>
          </p:cNvSpPr>
          <p:nvPr/>
        </p:nvSpPr>
        <p:spPr bwMode="auto">
          <a:xfrm>
            <a:off x="541338" y="3883025"/>
            <a:ext cx="4948237"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When q = </a:t>
            </a:r>
            <a:r>
              <a:rPr lang="en-US">
                <a:solidFill>
                  <a:srgbClr val="008080"/>
                </a:solidFill>
              </a:rPr>
              <a:t>2</a:t>
            </a:r>
            <a:r>
              <a:rPr lang="en-US"/>
              <a:t>, the inner loop runs </a:t>
            </a:r>
            <a:r>
              <a:rPr lang="en-US">
                <a:solidFill>
                  <a:srgbClr val="008080"/>
                </a:solidFill>
              </a:rPr>
              <a:t>2 </a:t>
            </a:r>
            <a:r>
              <a:rPr lang="en-US"/>
              <a:t>iterations. </a:t>
            </a:r>
          </a:p>
        </p:txBody>
      </p:sp>
      <p:sp>
        <p:nvSpPr>
          <p:cNvPr id="576529" name="Text Box 17"/>
          <p:cNvSpPr txBox="1">
            <a:spLocks noChangeArrowheads="1"/>
          </p:cNvSpPr>
          <p:nvPr/>
        </p:nvSpPr>
        <p:spPr bwMode="auto">
          <a:xfrm>
            <a:off x="539750" y="4322763"/>
            <a:ext cx="5303838" cy="3667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When q = </a:t>
            </a:r>
            <a:r>
              <a:rPr lang="en-US">
                <a:solidFill>
                  <a:srgbClr val="008080"/>
                </a:solidFill>
              </a:rPr>
              <a:t>n-1</a:t>
            </a:r>
            <a:r>
              <a:rPr lang="en-US"/>
              <a:t>, the inner loop runs </a:t>
            </a:r>
            <a:r>
              <a:rPr lang="en-US">
                <a:solidFill>
                  <a:srgbClr val="008080"/>
                </a:solidFill>
              </a:rPr>
              <a:t>n-1</a:t>
            </a:r>
            <a:r>
              <a:rPr lang="en-US"/>
              <a:t> iterations. </a:t>
            </a:r>
          </a:p>
        </p:txBody>
      </p:sp>
      <p:sp>
        <p:nvSpPr>
          <p:cNvPr id="576530" name="Text Box 18"/>
          <p:cNvSpPr txBox="1">
            <a:spLocks noChangeArrowheads="1"/>
          </p:cNvSpPr>
          <p:nvPr/>
        </p:nvSpPr>
        <p:spPr bwMode="auto">
          <a:xfrm>
            <a:off x="596900" y="4035425"/>
            <a:ext cx="3556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a:t>
            </a:r>
          </a:p>
        </p:txBody>
      </p:sp>
      <p:sp>
        <p:nvSpPr>
          <p:cNvPr id="576531" name="Text Box 19"/>
          <p:cNvSpPr txBox="1">
            <a:spLocks noChangeArrowheads="1"/>
          </p:cNvSpPr>
          <p:nvPr/>
        </p:nvSpPr>
        <p:spPr bwMode="auto">
          <a:xfrm>
            <a:off x="304800" y="5943600"/>
            <a:ext cx="687228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And if you recall a clever trick, this is equal to:</a:t>
            </a:r>
          </a:p>
        </p:txBody>
      </p:sp>
      <p:sp>
        <p:nvSpPr>
          <p:cNvPr id="576532" name="Text Box 20"/>
          <p:cNvSpPr txBox="1">
            <a:spLocks noChangeArrowheads="1"/>
          </p:cNvSpPr>
          <p:nvPr/>
        </p:nvSpPr>
        <p:spPr bwMode="auto">
          <a:xfrm>
            <a:off x="7391400" y="5791200"/>
            <a:ext cx="1074738"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u="sng">
                <a:solidFill>
                  <a:srgbClr val="008080"/>
                </a:solidFill>
              </a:rPr>
              <a:t>n</a:t>
            </a:r>
            <a:r>
              <a:rPr lang="el-GR" sz="2400" u="sng">
                <a:solidFill>
                  <a:srgbClr val="008080"/>
                </a:solidFill>
              </a:rPr>
              <a:t>·</a:t>
            </a:r>
            <a:r>
              <a:rPr lang="en-US" sz="2400" u="sng">
                <a:solidFill>
                  <a:srgbClr val="008080"/>
                </a:solidFill>
              </a:rPr>
              <a:t>(n-1)</a:t>
            </a:r>
          </a:p>
          <a:p>
            <a:r>
              <a:rPr lang="en-US" sz="2400">
                <a:solidFill>
                  <a:srgbClr val="008080"/>
                </a:solidFill>
              </a:rPr>
              <a:t>    2</a:t>
            </a:r>
            <a:endParaRPr lang="el-GR" sz="2400">
              <a:solidFill>
                <a:srgbClr val="008080"/>
              </a:solidFill>
            </a:endParaRPr>
          </a:p>
        </p:txBody>
      </p:sp>
      <p:sp>
        <p:nvSpPr>
          <p:cNvPr id="576533" name="Text Box 21"/>
          <p:cNvSpPr txBox="1">
            <a:spLocks noChangeArrowheads="1"/>
          </p:cNvSpPr>
          <p:nvPr/>
        </p:nvSpPr>
        <p:spPr bwMode="auto">
          <a:xfrm>
            <a:off x="5562600" y="3200400"/>
            <a:ext cx="34290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FF"/>
                </a:solidFill>
              </a:rPr>
              <a:t>So what’s the Big-O?</a:t>
            </a:r>
          </a:p>
        </p:txBody>
      </p:sp>
      <p:grpSp>
        <p:nvGrpSpPr>
          <p:cNvPr id="576536" name="Group 24"/>
          <p:cNvGrpSpPr>
            <a:grpSpLocks/>
          </p:cNvGrpSpPr>
          <p:nvPr/>
        </p:nvGrpSpPr>
        <p:grpSpPr bwMode="auto">
          <a:xfrm>
            <a:off x="7115175" y="534988"/>
            <a:ext cx="1019175" cy="950912"/>
            <a:chOff x="4454" y="-13"/>
            <a:chExt cx="607" cy="577"/>
          </a:xfrm>
        </p:grpSpPr>
        <p:sp>
          <p:nvSpPr>
            <p:cNvPr id="576534" name="Text Box 22"/>
            <p:cNvSpPr txBox="1">
              <a:spLocks noChangeArrowheads="1"/>
            </p:cNvSpPr>
            <p:nvPr/>
          </p:nvSpPr>
          <p:spPr bwMode="auto">
            <a:xfrm>
              <a:off x="4454" y="-13"/>
              <a:ext cx="220" cy="2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FF"/>
                  </a:solidFill>
                </a:rPr>
                <a:t>0</a:t>
              </a:r>
            </a:p>
          </p:txBody>
        </p:sp>
        <p:sp>
          <p:nvSpPr>
            <p:cNvPr id="576535" name="Text Box 23"/>
            <p:cNvSpPr txBox="1">
              <a:spLocks noChangeArrowheads="1"/>
            </p:cNvSpPr>
            <p:nvPr/>
          </p:nvSpPr>
          <p:spPr bwMode="auto">
            <a:xfrm>
              <a:off x="4841" y="287"/>
              <a:ext cx="220" cy="2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FF"/>
                  </a:solidFill>
                </a:rPr>
                <a:t>0</a:t>
              </a:r>
            </a:p>
          </p:txBody>
        </p:sp>
      </p:grpSp>
      <p:grpSp>
        <p:nvGrpSpPr>
          <p:cNvPr id="576537" name="Group 25"/>
          <p:cNvGrpSpPr>
            <a:grpSpLocks/>
          </p:cNvGrpSpPr>
          <p:nvPr/>
        </p:nvGrpSpPr>
        <p:grpSpPr bwMode="auto">
          <a:xfrm>
            <a:off x="7142163" y="544513"/>
            <a:ext cx="969962" cy="950912"/>
            <a:chOff x="4454" y="-13"/>
            <a:chExt cx="578" cy="577"/>
          </a:xfrm>
        </p:grpSpPr>
        <p:sp>
          <p:nvSpPr>
            <p:cNvPr id="576538" name="Text Box 26"/>
            <p:cNvSpPr txBox="1">
              <a:spLocks noChangeArrowheads="1"/>
            </p:cNvSpPr>
            <p:nvPr/>
          </p:nvSpPr>
          <p:spPr bwMode="auto">
            <a:xfrm>
              <a:off x="4454" y="-13"/>
              <a:ext cx="191" cy="2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FF"/>
                  </a:solidFill>
                </a:rPr>
                <a:t>1</a:t>
              </a:r>
            </a:p>
          </p:txBody>
        </p:sp>
        <p:sp>
          <p:nvSpPr>
            <p:cNvPr id="576539" name="Text Box 27"/>
            <p:cNvSpPr txBox="1">
              <a:spLocks noChangeArrowheads="1"/>
            </p:cNvSpPr>
            <p:nvPr/>
          </p:nvSpPr>
          <p:spPr bwMode="auto">
            <a:xfrm>
              <a:off x="4841" y="287"/>
              <a:ext cx="191" cy="2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FF"/>
                  </a:solidFill>
                </a:rPr>
                <a:t>1</a:t>
              </a:r>
            </a:p>
          </p:txBody>
        </p:sp>
      </p:grpSp>
      <p:grpSp>
        <p:nvGrpSpPr>
          <p:cNvPr id="576540" name="Group 28"/>
          <p:cNvGrpSpPr>
            <a:grpSpLocks/>
          </p:cNvGrpSpPr>
          <p:nvPr/>
        </p:nvGrpSpPr>
        <p:grpSpPr bwMode="auto">
          <a:xfrm>
            <a:off x="7119938" y="544513"/>
            <a:ext cx="1019175" cy="950912"/>
            <a:chOff x="4454" y="-13"/>
            <a:chExt cx="607" cy="577"/>
          </a:xfrm>
        </p:grpSpPr>
        <p:sp>
          <p:nvSpPr>
            <p:cNvPr id="576541" name="Text Box 29"/>
            <p:cNvSpPr txBox="1">
              <a:spLocks noChangeArrowheads="1"/>
            </p:cNvSpPr>
            <p:nvPr/>
          </p:nvSpPr>
          <p:spPr bwMode="auto">
            <a:xfrm>
              <a:off x="4454" y="-13"/>
              <a:ext cx="220" cy="2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FF"/>
                  </a:solidFill>
                </a:rPr>
                <a:t>2</a:t>
              </a:r>
            </a:p>
          </p:txBody>
        </p:sp>
        <p:sp>
          <p:nvSpPr>
            <p:cNvPr id="576542" name="Text Box 30"/>
            <p:cNvSpPr txBox="1">
              <a:spLocks noChangeArrowheads="1"/>
            </p:cNvSpPr>
            <p:nvPr/>
          </p:nvSpPr>
          <p:spPr bwMode="auto">
            <a:xfrm>
              <a:off x="4841" y="287"/>
              <a:ext cx="220" cy="2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FF"/>
                  </a:solidFill>
                </a:rPr>
                <a:t>2</a:t>
              </a:r>
            </a:p>
          </p:txBody>
        </p:sp>
      </p:grpSp>
      <p:grpSp>
        <p:nvGrpSpPr>
          <p:cNvPr id="576543" name="Group 31"/>
          <p:cNvGrpSpPr>
            <a:grpSpLocks/>
          </p:cNvGrpSpPr>
          <p:nvPr/>
        </p:nvGrpSpPr>
        <p:grpSpPr bwMode="auto">
          <a:xfrm>
            <a:off x="7000875" y="555625"/>
            <a:ext cx="1258888" cy="950913"/>
            <a:chOff x="4454" y="-13"/>
            <a:chExt cx="749" cy="577"/>
          </a:xfrm>
        </p:grpSpPr>
        <p:sp>
          <p:nvSpPr>
            <p:cNvPr id="576544" name="Text Box 32"/>
            <p:cNvSpPr txBox="1">
              <a:spLocks noChangeArrowheads="1"/>
            </p:cNvSpPr>
            <p:nvPr/>
          </p:nvSpPr>
          <p:spPr bwMode="auto">
            <a:xfrm>
              <a:off x="4454" y="-13"/>
              <a:ext cx="362" cy="2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FF"/>
                  </a:solidFill>
                </a:rPr>
                <a:t>n-1</a:t>
              </a:r>
            </a:p>
          </p:txBody>
        </p:sp>
        <p:sp>
          <p:nvSpPr>
            <p:cNvPr id="576545" name="Text Box 33"/>
            <p:cNvSpPr txBox="1">
              <a:spLocks noChangeArrowheads="1"/>
            </p:cNvSpPr>
            <p:nvPr/>
          </p:nvSpPr>
          <p:spPr bwMode="auto">
            <a:xfrm>
              <a:off x="4841" y="287"/>
              <a:ext cx="362" cy="2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FF"/>
                  </a:solidFill>
                </a:rPr>
                <a:t>n-1</a:t>
              </a:r>
            </a:p>
          </p:txBody>
        </p:sp>
      </p:grpSp>
      <p:grpSp>
        <p:nvGrpSpPr>
          <p:cNvPr id="576548" name="Group 36"/>
          <p:cNvGrpSpPr>
            <a:grpSpLocks/>
          </p:cNvGrpSpPr>
          <p:nvPr/>
        </p:nvGrpSpPr>
        <p:grpSpPr bwMode="auto">
          <a:xfrm>
            <a:off x="6400800" y="3733800"/>
            <a:ext cx="1660525" cy="822325"/>
            <a:chOff x="4416" y="2592"/>
            <a:chExt cx="1046" cy="518"/>
          </a:xfrm>
        </p:grpSpPr>
        <p:sp>
          <p:nvSpPr>
            <p:cNvPr id="576546" name="Text Box 34"/>
            <p:cNvSpPr txBox="1">
              <a:spLocks noChangeArrowheads="1"/>
            </p:cNvSpPr>
            <p:nvPr/>
          </p:nvSpPr>
          <p:spPr bwMode="auto">
            <a:xfrm>
              <a:off x="4416" y="2592"/>
              <a:ext cx="1046" cy="51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8080"/>
                  </a:solidFill>
                </a:rPr>
                <a:t>          </a:t>
              </a:r>
              <a:r>
                <a:rPr lang="en-US" sz="2400" u="sng">
                  <a:solidFill>
                    <a:srgbClr val="008080"/>
                  </a:solidFill>
                </a:rPr>
                <a:t>n</a:t>
              </a:r>
              <a:r>
                <a:rPr lang="en-US" sz="2400" baseline="30000">
                  <a:solidFill>
                    <a:srgbClr val="008080"/>
                  </a:solidFill>
                </a:rPr>
                <a:t>2</a:t>
              </a:r>
              <a:r>
                <a:rPr lang="en-US" sz="2400">
                  <a:solidFill>
                    <a:srgbClr val="008080"/>
                  </a:solidFill>
                </a:rPr>
                <a:t>-</a:t>
              </a:r>
              <a:r>
                <a:rPr lang="en-US" sz="2400" u="sng">
                  <a:solidFill>
                    <a:srgbClr val="008080"/>
                  </a:solidFill>
                </a:rPr>
                <a:t>n</a:t>
              </a:r>
            </a:p>
            <a:p>
              <a:r>
                <a:rPr lang="en-US" sz="2400">
                  <a:solidFill>
                    <a:srgbClr val="008080"/>
                  </a:solidFill>
                </a:rPr>
                <a:t>         </a:t>
              </a:r>
              <a:r>
                <a:rPr lang="en-US">
                  <a:solidFill>
                    <a:srgbClr val="008080"/>
                  </a:solidFill>
                </a:rPr>
                <a:t> </a:t>
              </a:r>
              <a:r>
                <a:rPr lang="en-US" sz="2400">
                  <a:solidFill>
                    <a:srgbClr val="008080"/>
                  </a:solidFill>
                </a:rPr>
                <a:t>2  </a:t>
              </a:r>
              <a:r>
                <a:rPr lang="en-US" sz="1000">
                  <a:solidFill>
                    <a:srgbClr val="008080"/>
                  </a:solidFill>
                </a:rPr>
                <a:t> </a:t>
              </a:r>
              <a:r>
                <a:rPr lang="en-US" sz="2400">
                  <a:solidFill>
                    <a:srgbClr val="008080"/>
                  </a:solidFill>
                </a:rPr>
                <a:t>2</a:t>
              </a:r>
            </a:p>
          </p:txBody>
        </p:sp>
        <p:sp>
          <p:nvSpPr>
            <p:cNvPr id="576547" name="Text Box 35"/>
            <p:cNvSpPr txBox="1">
              <a:spLocks noChangeArrowheads="1"/>
            </p:cNvSpPr>
            <p:nvPr/>
          </p:nvSpPr>
          <p:spPr bwMode="auto">
            <a:xfrm>
              <a:off x="4416" y="2688"/>
              <a:ext cx="61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8080"/>
                  </a:solidFill>
                </a:rPr>
                <a:t>f(n) =</a:t>
              </a:r>
            </a:p>
          </p:txBody>
        </p:sp>
      </p:grpSp>
      <p:sp>
        <p:nvSpPr>
          <p:cNvPr id="576549" name="Rectangle 37"/>
          <p:cNvSpPr>
            <a:spLocks noChangeArrowheads="1"/>
          </p:cNvSpPr>
          <p:nvPr/>
        </p:nvSpPr>
        <p:spPr bwMode="auto">
          <a:xfrm>
            <a:off x="6792913" y="4506913"/>
            <a:ext cx="1182687" cy="57943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200">
                <a:solidFill>
                  <a:srgbClr val="008080"/>
                </a:solidFill>
              </a:rPr>
              <a:t>O(n</a:t>
            </a:r>
            <a:r>
              <a:rPr lang="en-US" sz="3200" baseline="30000">
                <a:solidFill>
                  <a:srgbClr val="008080"/>
                </a:solidFill>
              </a:rPr>
              <a:t>2</a:t>
            </a:r>
            <a:r>
              <a:rPr lang="en-US" sz="3200">
                <a:solidFill>
                  <a:srgbClr val="00808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65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65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653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xit" presetSubtype="0" fill="hold" nodeType="clickEffect">
                                  <p:stCondLst>
                                    <p:cond delay="0"/>
                                  </p:stCondLst>
                                  <p:childTnLst>
                                    <p:set>
                                      <p:cBhvr>
                                        <p:cTn id="16" dur="1" fill="hold">
                                          <p:stCondLst>
                                            <p:cond delay="0"/>
                                          </p:stCondLst>
                                        </p:cTn>
                                        <p:tgtEl>
                                          <p:spTgt spid="576536"/>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765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653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576537"/>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65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76540"/>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xit" presetSubtype="0" fill="hold" nodeType="clickEffect">
                                  <p:stCondLst>
                                    <p:cond delay="0"/>
                                  </p:stCondLst>
                                  <p:childTnLst>
                                    <p:set>
                                      <p:cBhvr>
                                        <p:cTn id="36" dur="1" fill="hold">
                                          <p:stCondLst>
                                            <p:cond delay="0"/>
                                          </p:stCondLst>
                                        </p:cTn>
                                        <p:tgtEl>
                                          <p:spTgt spid="576540"/>
                                        </p:tgtEl>
                                        <p:attrNameLst>
                                          <p:attrName>style.visibility</p:attrName>
                                        </p:attrNameLst>
                                      </p:cBhvr>
                                      <p:to>
                                        <p:strVal val="hidden"/>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765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765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76543"/>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xit" presetSubtype="0" fill="hold" nodeType="clickEffect">
                                  <p:stCondLst>
                                    <p:cond delay="0"/>
                                  </p:stCondLst>
                                  <p:childTnLst>
                                    <p:set>
                                      <p:cBhvr>
                                        <p:cTn id="48" dur="1" fill="hold">
                                          <p:stCondLst>
                                            <p:cond delay="0"/>
                                          </p:stCondLst>
                                        </p:cTn>
                                        <p:tgtEl>
                                          <p:spTgt spid="576543"/>
                                        </p:tgtEl>
                                        <p:attrNameLst>
                                          <p:attrName>style.visibility</p:attrName>
                                        </p:attrNameLst>
                                      </p:cBhvr>
                                      <p:to>
                                        <p:strVal val="hidden"/>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576524"/>
                                        </p:tgtEl>
                                        <p:attrNameLst>
                                          <p:attrName>style.visibility</p:attrName>
                                        </p:attrNameLst>
                                      </p:cBhvr>
                                      <p:to>
                                        <p:strVal val="visible"/>
                                      </p:to>
                                    </p:set>
                                    <p:anim calcmode="lin" valueType="num">
                                      <p:cBhvr additive="base">
                                        <p:cTn id="53" dur="500" fill="hold"/>
                                        <p:tgtEl>
                                          <p:spTgt spid="576524"/>
                                        </p:tgtEl>
                                        <p:attrNameLst>
                                          <p:attrName>ppt_x</p:attrName>
                                        </p:attrNameLst>
                                      </p:cBhvr>
                                      <p:tavLst>
                                        <p:tav tm="0">
                                          <p:val>
                                            <p:strVal val="#ppt_x"/>
                                          </p:val>
                                        </p:tav>
                                        <p:tav tm="100000">
                                          <p:val>
                                            <p:strVal val="#ppt_x"/>
                                          </p:val>
                                        </p:tav>
                                      </p:tavLst>
                                    </p:anim>
                                    <p:anim calcmode="lin" valueType="num">
                                      <p:cBhvr additive="base">
                                        <p:cTn id="54" dur="500" fill="hold"/>
                                        <p:tgtEl>
                                          <p:spTgt spid="576524"/>
                                        </p:tgtEl>
                                        <p:attrNameLst>
                                          <p:attrName>ppt_y</p:attrName>
                                        </p:attrNameLst>
                                      </p:cBhvr>
                                      <p:tavLst>
                                        <p:tav tm="0">
                                          <p:val>
                                            <p:strVal val="1+#ppt_h/2"/>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76525"/>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76531"/>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576532"/>
                                        </p:tgtEl>
                                        <p:attrNameLst>
                                          <p:attrName>style.visibility</p:attrName>
                                        </p:attrNameLst>
                                      </p:cBhvr>
                                      <p:to>
                                        <p:strVal val="visible"/>
                                      </p:to>
                                    </p:set>
                                    <p:anim calcmode="lin" valueType="num">
                                      <p:cBhvr additive="base">
                                        <p:cTn id="67" dur="500" fill="hold"/>
                                        <p:tgtEl>
                                          <p:spTgt spid="576532"/>
                                        </p:tgtEl>
                                        <p:attrNameLst>
                                          <p:attrName>ppt_x</p:attrName>
                                        </p:attrNameLst>
                                      </p:cBhvr>
                                      <p:tavLst>
                                        <p:tav tm="0">
                                          <p:val>
                                            <p:strVal val="#ppt_x"/>
                                          </p:val>
                                        </p:tav>
                                        <p:tav tm="100000">
                                          <p:val>
                                            <p:strVal val="#ppt_x"/>
                                          </p:val>
                                        </p:tav>
                                      </p:tavLst>
                                    </p:anim>
                                    <p:anim calcmode="lin" valueType="num">
                                      <p:cBhvr additive="base">
                                        <p:cTn id="68" dur="500" fill="hold"/>
                                        <p:tgtEl>
                                          <p:spTgt spid="576532"/>
                                        </p:tgtEl>
                                        <p:attrNameLst>
                                          <p:attrName>ppt_y</p:attrName>
                                        </p:attrNameLst>
                                      </p:cBhvr>
                                      <p:tavLst>
                                        <p:tav tm="0">
                                          <p:val>
                                            <p:strVal val="1+#ppt_h/2"/>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19" presetClass="entr" presetSubtype="10" fill="hold" grpId="0" nodeType="clickEffect">
                                  <p:stCondLst>
                                    <p:cond delay="0"/>
                                  </p:stCondLst>
                                  <p:childTnLst>
                                    <p:set>
                                      <p:cBhvr>
                                        <p:cTn id="72" dur="1" fill="hold">
                                          <p:stCondLst>
                                            <p:cond delay="0"/>
                                          </p:stCondLst>
                                        </p:cTn>
                                        <p:tgtEl>
                                          <p:spTgt spid="576533"/>
                                        </p:tgtEl>
                                        <p:attrNameLst>
                                          <p:attrName>style.visibility</p:attrName>
                                        </p:attrNameLst>
                                      </p:cBhvr>
                                      <p:to>
                                        <p:strVal val="visible"/>
                                      </p:to>
                                    </p:set>
                                    <p:anim calcmode="lin" valueType="num">
                                      <p:cBhvr>
                                        <p:cTn id="73" dur="500" fill="hold"/>
                                        <p:tgtEl>
                                          <p:spTgt spid="576533"/>
                                        </p:tgtEl>
                                        <p:attrNameLst>
                                          <p:attrName>ppt_w</p:attrName>
                                        </p:attrNameLst>
                                      </p:cBhvr>
                                      <p:tavLst>
                                        <p:tav tm="0" fmla="#ppt_w*sin(2.5*pi*$)">
                                          <p:val>
                                            <p:fltVal val="0"/>
                                          </p:val>
                                        </p:tav>
                                        <p:tav tm="100000">
                                          <p:val>
                                            <p:fltVal val="1"/>
                                          </p:val>
                                        </p:tav>
                                      </p:tavLst>
                                    </p:anim>
                                    <p:anim calcmode="lin" valueType="num">
                                      <p:cBhvr>
                                        <p:cTn id="74" dur="500" fill="hold"/>
                                        <p:tgtEl>
                                          <p:spTgt spid="576533"/>
                                        </p:tgtEl>
                                        <p:attrNameLst>
                                          <p:attrName>ppt_h</p:attrName>
                                        </p:attrNameLst>
                                      </p:cBhvr>
                                      <p:tavLst>
                                        <p:tav tm="0">
                                          <p:val>
                                            <p:strVal val="#ppt_h"/>
                                          </p:val>
                                        </p:tav>
                                        <p:tav tm="100000">
                                          <p:val>
                                            <p:strVal val="#ppt_h"/>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nodeType="clickEffect">
                                  <p:stCondLst>
                                    <p:cond delay="0"/>
                                  </p:stCondLst>
                                  <p:childTnLst>
                                    <p:set>
                                      <p:cBhvr>
                                        <p:cTn id="78" dur="1" fill="hold">
                                          <p:stCondLst>
                                            <p:cond delay="0"/>
                                          </p:stCondLst>
                                        </p:cTn>
                                        <p:tgtEl>
                                          <p:spTgt spid="576548"/>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9" presetClass="entr" presetSubtype="10" fill="hold" grpId="0" nodeType="clickEffect">
                                  <p:stCondLst>
                                    <p:cond delay="0"/>
                                  </p:stCondLst>
                                  <p:childTnLst>
                                    <p:set>
                                      <p:cBhvr>
                                        <p:cTn id="82" dur="1" fill="hold">
                                          <p:stCondLst>
                                            <p:cond delay="0"/>
                                          </p:stCondLst>
                                        </p:cTn>
                                        <p:tgtEl>
                                          <p:spTgt spid="576549"/>
                                        </p:tgtEl>
                                        <p:attrNameLst>
                                          <p:attrName>style.visibility</p:attrName>
                                        </p:attrNameLst>
                                      </p:cBhvr>
                                      <p:to>
                                        <p:strVal val="visible"/>
                                      </p:to>
                                    </p:set>
                                    <p:anim calcmode="lin" valueType="num">
                                      <p:cBhvr>
                                        <p:cTn id="83" dur="5000" fill="hold"/>
                                        <p:tgtEl>
                                          <p:spTgt spid="576549"/>
                                        </p:tgtEl>
                                        <p:attrNameLst>
                                          <p:attrName>ppt_w</p:attrName>
                                        </p:attrNameLst>
                                      </p:cBhvr>
                                      <p:tavLst>
                                        <p:tav tm="0" fmla="#ppt_w*sin(2.5*pi*$)">
                                          <p:val>
                                            <p:fltVal val="0"/>
                                          </p:val>
                                        </p:tav>
                                        <p:tav tm="100000">
                                          <p:val>
                                            <p:fltVal val="1"/>
                                          </p:val>
                                        </p:tav>
                                      </p:tavLst>
                                    </p:anim>
                                    <p:anim calcmode="lin" valueType="num">
                                      <p:cBhvr>
                                        <p:cTn id="84" dur="5000" fill="hold"/>
                                        <p:tgtEl>
                                          <p:spTgt spid="57654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519" grpId="0"/>
      <p:bldP spid="576520" grpId="0"/>
      <p:bldP spid="576524" grpId="0"/>
      <p:bldP spid="576525" grpId="0"/>
      <p:bldP spid="576526" grpId="0"/>
      <p:bldP spid="576527" grpId="0"/>
      <p:bldP spid="576529" grpId="0"/>
      <p:bldP spid="576530" grpId="0"/>
      <p:bldP spid="576531" grpId="0"/>
      <p:bldP spid="576532" grpId="0"/>
      <p:bldP spid="576533" grpId="0"/>
      <p:bldP spid="57654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5"/>
          <p:cNvSpPr>
            <a:spLocks noGrp="1"/>
          </p:cNvSpPr>
          <p:nvPr>
            <p:ph type="sldNum" sz="quarter" idx="12"/>
          </p:nvPr>
        </p:nvSpPr>
        <p:spPr/>
        <p:txBody>
          <a:bodyPr/>
          <a:lstStyle/>
          <a:p>
            <a:fld id="{C4DC31B1-E645-43EB-AAE6-595CD63E7A31}" type="slidenum">
              <a:rPr lang="en-US"/>
              <a:pPr/>
              <a:t>26</a:t>
            </a:fld>
            <a:endParaRPr lang="en-US"/>
          </a:p>
        </p:txBody>
      </p:sp>
      <p:sp>
        <p:nvSpPr>
          <p:cNvPr id="699410" name="Text Box 18"/>
          <p:cNvSpPr txBox="1">
            <a:spLocks noChangeArrowheads="1"/>
          </p:cNvSpPr>
          <p:nvPr/>
        </p:nvSpPr>
        <p:spPr bwMode="auto">
          <a:xfrm>
            <a:off x="304800" y="3683000"/>
            <a:ext cx="85344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Step 3:</a:t>
            </a:r>
          </a:p>
          <a:p>
            <a:pPr algn="ctr"/>
            <a:r>
              <a:rPr lang="en-US" sz="2000"/>
              <a:t>Finally, do your Big-O analysis.</a:t>
            </a:r>
          </a:p>
        </p:txBody>
      </p:sp>
      <p:sp>
        <p:nvSpPr>
          <p:cNvPr id="699405" name="Text Box 13"/>
          <p:cNvSpPr txBox="1">
            <a:spLocks noChangeArrowheads="1"/>
          </p:cNvSpPr>
          <p:nvPr/>
        </p:nvSpPr>
        <p:spPr bwMode="auto">
          <a:xfrm>
            <a:off x="381000" y="2581275"/>
            <a:ext cx="85344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Step 2:</a:t>
            </a:r>
          </a:p>
          <a:p>
            <a:pPr algn="ctr"/>
            <a:r>
              <a:rPr lang="en-US" sz="2000"/>
              <a:t>Turn these loops into loops with a fixed number of iterations, using their </a:t>
            </a:r>
            <a:r>
              <a:rPr lang="en-US" sz="2000">
                <a:solidFill>
                  <a:srgbClr val="6600CC"/>
                </a:solidFill>
              </a:rPr>
              <a:t>maximum possible iteration count</a:t>
            </a:r>
            <a:r>
              <a:rPr lang="en-US" sz="2000"/>
              <a:t>.</a:t>
            </a:r>
          </a:p>
        </p:txBody>
      </p:sp>
      <p:sp>
        <p:nvSpPr>
          <p:cNvPr id="699394" name="Rectangle 2"/>
          <p:cNvSpPr>
            <a:spLocks noGrp="1" noChangeArrowheads="1"/>
          </p:cNvSpPr>
          <p:nvPr>
            <p:ph type="title"/>
          </p:nvPr>
        </p:nvSpPr>
        <p:spPr>
          <a:xfrm>
            <a:off x="685800" y="-198438"/>
            <a:ext cx="7772400" cy="1143001"/>
          </a:xfrm>
        </p:spPr>
        <p:txBody>
          <a:bodyPr/>
          <a:lstStyle/>
          <a:p>
            <a:r>
              <a:rPr lang="en-US" sz="3600"/>
              <a:t>Big-O: Such Ugly Math! </a:t>
            </a:r>
            <a:r>
              <a:rPr lang="en-US" sz="3600">
                <a:sym typeface="Wingdings" pitchFamily="2" charset="2"/>
              </a:rPr>
              <a:t></a:t>
            </a:r>
            <a:endParaRPr lang="en-US" sz="3600"/>
          </a:p>
        </p:txBody>
      </p:sp>
      <p:sp>
        <p:nvSpPr>
          <p:cNvPr id="699396" name="Rectangle 4"/>
          <p:cNvSpPr>
            <a:spLocks noChangeArrowheads="1"/>
          </p:cNvSpPr>
          <p:nvPr/>
        </p:nvSpPr>
        <p:spPr bwMode="auto">
          <a:xfrm>
            <a:off x="5943600" y="4567238"/>
            <a:ext cx="3048000" cy="15621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600"/>
              <a:t>int main( )</a:t>
            </a:r>
          </a:p>
          <a:p>
            <a:r>
              <a:rPr lang="en-US" sz="1600"/>
              <a:t>{</a:t>
            </a:r>
          </a:p>
          <a:p>
            <a:r>
              <a:rPr lang="en-US" sz="1600"/>
              <a:t>   for ( int x = 0; x &lt;</a:t>
            </a:r>
            <a:r>
              <a:rPr lang="en-US" sz="1600">
                <a:solidFill>
                  <a:srgbClr val="CC0000"/>
                </a:solidFill>
              </a:rPr>
              <a:t> n</a:t>
            </a:r>
            <a:r>
              <a:rPr lang="en-US" sz="1600"/>
              <a:t>; x++ )</a:t>
            </a:r>
          </a:p>
          <a:p>
            <a:r>
              <a:rPr lang="en-US" sz="1600"/>
              <a:t>       for (int j=0; j &lt; </a:t>
            </a:r>
            <a:r>
              <a:rPr lang="en-US" sz="1600">
                <a:solidFill>
                  <a:srgbClr val="FF0000"/>
                </a:solidFill>
              </a:rPr>
              <a:t>x*x</a:t>
            </a:r>
            <a:r>
              <a:rPr lang="en-US" sz="1600"/>
              <a:t>  ; j++)</a:t>
            </a:r>
          </a:p>
          <a:p>
            <a:r>
              <a:rPr lang="en-US" sz="1600"/>
              <a:t>            cout &lt;&lt; “Burp!”;</a:t>
            </a:r>
          </a:p>
          <a:p>
            <a:r>
              <a:rPr lang="en-US" sz="1600"/>
              <a:t>}</a:t>
            </a:r>
          </a:p>
        </p:txBody>
      </p:sp>
      <p:sp>
        <p:nvSpPr>
          <p:cNvPr id="699397" name="Text Box 5"/>
          <p:cNvSpPr txBox="1">
            <a:spLocks noChangeArrowheads="1"/>
          </p:cNvSpPr>
          <p:nvPr/>
        </p:nvSpPr>
        <p:spPr bwMode="auto">
          <a:xfrm>
            <a:off x="533400" y="668338"/>
            <a:ext cx="8305800" cy="7937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300"/>
              <a:t>But we’re not Math geeks… We’re CS geeks! So here’s a way to address these situations without formulas!</a:t>
            </a:r>
          </a:p>
        </p:txBody>
      </p:sp>
      <p:sp>
        <p:nvSpPr>
          <p:cNvPr id="699398" name="Rectangle 6"/>
          <p:cNvSpPr>
            <a:spLocks noChangeArrowheads="1"/>
          </p:cNvSpPr>
          <p:nvPr/>
        </p:nvSpPr>
        <p:spPr bwMode="auto">
          <a:xfrm>
            <a:off x="228600" y="4565650"/>
            <a:ext cx="3613150" cy="1622425"/>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600"/>
              <a:t>func1(int n)</a:t>
            </a:r>
          </a:p>
          <a:p>
            <a:r>
              <a:rPr lang="en-US" sz="1600"/>
              <a:t>{</a:t>
            </a:r>
          </a:p>
          <a:p>
            <a:r>
              <a:rPr lang="en-US" sz="1600"/>
              <a:t>   for ( int i = 0; i &lt;</a:t>
            </a:r>
            <a:r>
              <a:rPr lang="en-US" sz="1600">
                <a:solidFill>
                  <a:srgbClr val="CC0000"/>
                </a:solidFill>
              </a:rPr>
              <a:t> n</a:t>
            </a:r>
            <a:r>
              <a:rPr lang="en-US" sz="1600"/>
              <a:t>; i++ )</a:t>
            </a:r>
          </a:p>
          <a:p>
            <a:r>
              <a:rPr lang="en-US"/>
              <a:t>      for (int j=0; j  &lt;  </a:t>
            </a:r>
            <a:r>
              <a:rPr lang="en-US">
                <a:solidFill>
                  <a:srgbClr val="FF0000"/>
                </a:solidFill>
              </a:rPr>
              <a:t>i </a:t>
            </a:r>
            <a:r>
              <a:rPr lang="en-US"/>
              <a:t> ;j++)</a:t>
            </a:r>
          </a:p>
          <a:p>
            <a:r>
              <a:rPr lang="en-US"/>
              <a:t>          cout &lt;&lt; j;</a:t>
            </a:r>
          </a:p>
          <a:p>
            <a:r>
              <a:rPr lang="en-US" sz="1600"/>
              <a:t>}</a:t>
            </a:r>
          </a:p>
        </p:txBody>
      </p:sp>
      <p:sp>
        <p:nvSpPr>
          <p:cNvPr id="699399" name="Text Box 7"/>
          <p:cNvSpPr txBox="1">
            <a:spLocks noChangeArrowheads="1"/>
          </p:cNvSpPr>
          <p:nvPr/>
        </p:nvSpPr>
        <p:spPr bwMode="auto">
          <a:xfrm>
            <a:off x="304800" y="1581150"/>
            <a:ext cx="85344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Step 1:</a:t>
            </a:r>
          </a:p>
          <a:p>
            <a:pPr algn="ctr"/>
            <a:r>
              <a:rPr lang="en-US" sz="2000"/>
              <a:t>Locate all loops that </a:t>
            </a:r>
            <a:r>
              <a:rPr lang="en-US" sz="2000">
                <a:solidFill>
                  <a:srgbClr val="FF0000"/>
                </a:solidFill>
              </a:rPr>
              <a:t>don’t</a:t>
            </a:r>
            <a:r>
              <a:rPr lang="en-US" sz="2000"/>
              <a:t> run for a </a:t>
            </a:r>
            <a:r>
              <a:rPr lang="en-US" sz="2000">
                <a:solidFill>
                  <a:schemeClr val="tx1"/>
                </a:solidFill>
              </a:rPr>
              <a:t>fixed number of iterations</a:t>
            </a:r>
            <a:r>
              <a:rPr lang="en-US" sz="2000"/>
              <a:t> and determine the </a:t>
            </a:r>
            <a:r>
              <a:rPr lang="en-US" sz="2000">
                <a:solidFill>
                  <a:srgbClr val="6600CC"/>
                </a:solidFill>
              </a:rPr>
              <a:t>maximum number of iterations</a:t>
            </a:r>
            <a:r>
              <a:rPr lang="en-US" sz="2000"/>
              <a:t> each loop could run for.</a:t>
            </a:r>
          </a:p>
        </p:txBody>
      </p:sp>
      <p:sp>
        <p:nvSpPr>
          <p:cNvPr id="699400" name="AutoShape 8"/>
          <p:cNvSpPr>
            <a:spLocks noChangeArrowheads="1"/>
          </p:cNvSpPr>
          <p:nvPr/>
        </p:nvSpPr>
        <p:spPr bwMode="auto">
          <a:xfrm>
            <a:off x="2649538" y="3230563"/>
            <a:ext cx="4406900" cy="1711325"/>
          </a:xfrm>
          <a:prstGeom prst="wedgeRoundRectCallout">
            <a:avLst>
              <a:gd name="adj1" fmla="val -48704"/>
              <a:gd name="adj2" fmla="val 62708"/>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t>This outer loop always runs exactly </a:t>
            </a:r>
            <a:r>
              <a:rPr lang="en-US" sz="2000">
                <a:solidFill>
                  <a:srgbClr val="FF0000"/>
                </a:solidFill>
              </a:rPr>
              <a:t>n </a:t>
            </a:r>
            <a:r>
              <a:rPr lang="en-US" sz="2000">
                <a:solidFill>
                  <a:schemeClr val="tx1"/>
                </a:solidFill>
              </a:rPr>
              <a:t>iterations (a fixed #)</a:t>
            </a:r>
            <a:r>
              <a:rPr lang="en-US" sz="2000"/>
              <a:t>.</a:t>
            </a:r>
          </a:p>
          <a:p>
            <a:pPr algn="ctr"/>
            <a:endParaRPr lang="en-US" sz="2000"/>
          </a:p>
          <a:p>
            <a:pPr algn="ctr"/>
            <a:r>
              <a:rPr lang="en-US" sz="2000"/>
              <a:t>So there’s nothing to change.</a:t>
            </a:r>
          </a:p>
        </p:txBody>
      </p:sp>
      <p:sp>
        <p:nvSpPr>
          <p:cNvPr id="699401" name="AutoShape 9"/>
          <p:cNvSpPr>
            <a:spLocks noChangeArrowheads="1"/>
          </p:cNvSpPr>
          <p:nvPr/>
        </p:nvSpPr>
        <p:spPr bwMode="auto">
          <a:xfrm>
            <a:off x="3151188" y="1544638"/>
            <a:ext cx="3886200" cy="3694112"/>
          </a:xfrm>
          <a:prstGeom prst="wedgeRoundRectCallout">
            <a:avLst>
              <a:gd name="adj1" fmla="val -48528"/>
              <a:gd name="adj2" fmla="val 56491"/>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t>But this loop runs a variable number of iterations depending on </a:t>
            </a:r>
            <a:r>
              <a:rPr lang="en-US" sz="2000">
                <a:solidFill>
                  <a:srgbClr val="6600CC"/>
                </a:solidFill>
              </a:rPr>
              <a:t>i’s</a:t>
            </a:r>
            <a:r>
              <a:rPr lang="en-US" sz="2000"/>
              <a:t> value. </a:t>
            </a:r>
          </a:p>
          <a:p>
            <a:pPr algn="ctr"/>
            <a:br>
              <a:rPr lang="en-US" sz="2000"/>
            </a:br>
            <a:r>
              <a:rPr lang="en-US" sz="2000"/>
              <a:t>The maximum value that </a:t>
            </a:r>
            <a:r>
              <a:rPr lang="en-US" sz="2000">
                <a:solidFill>
                  <a:srgbClr val="6600CC"/>
                </a:solidFill>
              </a:rPr>
              <a:t>i</a:t>
            </a:r>
            <a:r>
              <a:rPr lang="en-US" sz="2000"/>
              <a:t> can take is </a:t>
            </a:r>
            <a:r>
              <a:rPr lang="en-US" sz="2000">
                <a:solidFill>
                  <a:srgbClr val="FF0000"/>
                </a:solidFill>
              </a:rPr>
              <a:t>n-1</a:t>
            </a:r>
            <a:r>
              <a:rPr lang="en-US" sz="2000"/>
              <a:t>. </a:t>
            </a:r>
            <a:br>
              <a:rPr lang="en-US" sz="2000"/>
            </a:br>
            <a:endParaRPr lang="en-US" sz="2000"/>
          </a:p>
          <a:p>
            <a:pPr algn="ctr"/>
            <a:r>
              <a:rPr lang="en-US" sz="2000"/>
              <a:t>Let’s just round that up to </a:t>
            </a:r>
            <a:r>
              <a:rPr lang="en-US" sz="2000">
                <a:solidFill>
                  <a:srgbClr val="FF0000"/>
                </a:solidFill>
              </a:rPr>
              <a:t>n</a:t>
            </a:r>
            <a:r>
              <a:rPr lang="en-US" sz="2000"/>
              <a:t>, and then make our loop a fixed loop!</a:t>
            </a:r>
          </a:p>
        </p:txBody>
      </p:sp>
      <p:sp>
        <p:nvSpPr>
          <p:cNvPr id="699403" name="AutoShape 11"/>
          <p:cNvSpPr>
            <a:spLocks noChangeArrowheads="1"/>
          </p:cNvSpPr>
          <p:nvPr/>
        </p:nvSpPr>
        <p:spPr bwMode="auto">
          <a:xfrm>
            <a:off x="6324600" y="2259013"/>
            <a:ext cx="2819400" cy="1752600"/>
          </a:xfrm>
          <a:prstGeom prst="wedgeRoundRectCallout">
            <a:avLst>
              <a:gd name="adj1" fmla="val -2759"/>
              <a:gd name="adj2" fmla="val 114222"/>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rgbClr val="6600CC"/>
                </a:solidFill>
              </a:rPr>
              <a:t>x</a:t>
            </a:r>
            <a:r>
              <a:rPr lang="en-US" sz="2000"/>
              <a:t> can range between </a:t>
            </a:r>
            <a:r>
              <a:rPr lang="en-US" sz="2000">
                <a:solidFill>
                  <a:srgbClr val="FF0000"/>
                </a:solidFill>
              </a:rPr>
              <a:t>0</a:t>
            </a:r>
            <a:r>
              <a:rPr lang="en-US" sz="2000"/>
              <a:t> and</a:t>
            </a:r>
            <a:r>
              <a:rPr lang="en-US" sz="2000">
                <a:solidFill>
                  <a:srgbClr val="FF0000"/>
                </a:solidFill>
              </a:rPr>
              <a:t> n-1</a:t>
            </a:r>
            <a:r>
              <a:rPr lang="en-US" sz="2000"/>
              <a:t>. </a:t>
            </a:r>
          </a:p>
          <a:p>
            <a:pPr algn="ctr"/>
            <a:endParaRPr lang="en-US" sz="2000"/>
          </a:p>
          <a:p>
            <a:pPr algn="ctr"/>
            <a:r>
              <a:rPr lang="en-US" sz="2000"/>
              <a:t>So </a:t>
            </a:r>
            <a:r>
              <a:rPr lang="en-US" sz="2000">
                <a:solidFill>
                  <a:srgbClr val="6600CC"/>
                </a:solidFill>
              </a:rPr>
              <a:t>x</a:t>
            </a:r>
            <a:r>
              <a:rPr lang="en-US" sz="2000"/>
              <a:t> can basically get as big as </a:t>
            </a:r>
            <a:r>
              <a:rPr lang="en-US" sz="2000">
                <a:solidFill>
                  <a:srgbClr val="FF0000"/>
                </a:solidFill>
              </a:rPr>
              <a:t>n</a:t>
            </a:r>
            <a:r>
              <a:rPr lang="en-US" sz="2000"/>
              <a:t>.</a:t>
            </a:r>
          </a:p>
        </p:txBody>
      </p:sp>
      <p:sp>
        <p:nvSpPr>
          <p:cNvPr id="699404" name="AutoShape 12"/>
          <p:cNvSpPr>
            <a:spLocks noChangeArrowheads="1"/>
          </p:cNvSpPr>
          <p:nvPr/>
        </p:nvSpPr>
        <p:spPr bwMode="auto">
          <a:xfrm>
            <a:off x="3600450" y="5602288"/>
            <a:ext cx="3657600" cy="1255712"/>
          </a:xfrm>
          <a:prstGeom prst="wedgeRoundRectCallout">
            <a:avLst>
              <a:gd name="adj1" fmla="val 70009"/>
              <a:gd name="adj2" fmla="val -53162"/>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t>In that case, this loop will run up to </a:t>
            </a:r>
            <a:r>
              <a:rPr lang="en-US" sz="2000">
                <a:solidFill>
                  <a:srgbClr val="FF0000"/>
                </a:solidFill>
              </a:rPr>
              <a:t>n</a:t>
            </a:r>
            <a:r>
              <a:rPr lang="en-US" sz="2000" b="1" baseline="30000">
                <a:solidFill>
                  <a:srgbClr val="FF0000"/>
                </a:solidFill>
              </a:rPr>
              <a:t>2</a:t>
            </a:r>
            <a:r>
              <a:rPr lang="en-US" sz="2000">
                <a:solidFill>
                  <a:srgbClr val="FF0000"/>
                </a:solidFill>
              </a:rPr>
              <a:t> </a:t>
            </a:r>
            <a:r>
              <a:rPr lang="en-US" sz="2000"/>
              <a:t>iterations –</a:t>
            </a:r>
            <a:br>
              <a:rPr lang="en-US" sz="2000"/>
            </a:br>
            <a:r>
              <a:rPr lang="en-US" sz="2000"/>
              <a:t>Let’s update it!</a:t>
            </a:r>
          </a:p>
        </p:txBody>
      </p:sp>
      <p:sp>
        <p:nvSpPr>
          <p:cNvPr id="699406" name="Rectangle 14"/>
          <p:cNvSpPr>
            <a:spLocks noChangeArrowheads="1"/>
          </p:cNvSpPr>
          <p:nvPr/>
        </p:nvSpPr>
        <p:spPr bwMode="auto">
          <a:xfrm>
            <a:off x="2405063" y="5359400"/>
            <a:ext cx="295275" cy="254000"/>
          </a:xfrm>
          <a:prstGeom prst="rect">
            <a:avLst/>
          </a:prstGeom>
          <a:solidFill>
            <a:srgbClr val="FFFF99"/>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9407" name="Text Box 15"/>
          <p:cNvSpPr txBox="1">
            <a:spLocks noChangeArrowheads="1"/>
          </p:cNvSpPr>
          <p:nvPr/>
        </p:nvSpPr>
        <p:spPr bwMode="auto">
          <a:xfrm>
            <a:off x="2389188" y="5229225"/>
            <a:ext cx="344487"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n</a:t>
            </a:r>
          </a:p>
        </p:txBody>
      </p:sp>
      <p:sp>
        <p:nvSpPr>
          <p:cNvPr id="699408" name="Rectangle 16"/>
          <p:cNvSpPr>
            <a:spLocks noChangeArrowheads="1"/>
          </p:cNvSpPr>
          <p:nvPr/>
        </p:nvSpPr>
        <p:spPr bwMode="auto">
          <a:xfrm>
            <a:off x="7859713" y="5351463"/>
            <a:ext cx="436562" cy="228600"/>
          </a:xfrm>
          <a:prstGeom prst="rect">
            <a:avLst/>
          </a:prstGeom>
          <a:solidFill>
            <a:srgbClr val="FFFF99"/>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9409" name="Text Box 17"/>
          <p:cNvSpPr txBox="1">
            <a:spLocks noChangeArrowheads="1"/>
          </p:cNvSpPr>
          <p:nvPr/>
        </p:nvSpPr>
        <p:spPr bwMode="auto">
          <a:xfrm>
            <a:off x="7794625" y="5265738"/>
            <a:ext cx="623888" cy="42703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200">
                <a:solidFill>
                  <a:srgbClr val="FF0000"/>
                </a:solidFill>
              </a:rPr>
              <a:t>n*n</a:t>
            </a:r>
          </a:p>
        </p:txBody>
      </p:sp>
      <p:sp>
        <p:nvSpPr>
          <p:cNvPr id="699411" name="Rectangle 19"/>
          <p:cNvSpPr>
            <a:spLocks noChangeArrowheads="1"/>
          </p:cNvSpPr>
          <p:nvPr/>
        </p:nvSpPr>
        <p:spPr bwMode="auto">
          <a:xfrm>
            <a:off x="2917825" y="5707063"/>
            <a:ext cx="9334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CC"/>
                </a:solidFill>
              </a:rPr>
              <a:t>O(n</a:t>
            </a:r>
            <a:r>
              <a:rPr lang="en-US" sz="2400" baseline="30000">
                <a:solidFill>
                  <a:srgbClr val="6600CC"/>
                </a:solidFill>
              </a:rPr>
              <a:t>2</a:t>
            </a:r>
            <a:r>
              <a:rPr lang="en-US" sz="2400">
                <a:solidFill>
                  <a:srgbClr val="6600CC"/>
                </a:solidFill>
              </a:rPr>
              <a:t>)</a:t>
            </a:r>
          </a:p>
        </p:txBody>
      </p:sp>
      <p:sp>
        <p:nvSpPr>
          <p:cNvPr id="699412" name="Rectangle 20"/>
          <p:cNvSpPr>
            <a:spLocks noChangeArrowheads="1"/>
          </p:cNvSpPr>
          <p:nvPr/>
        </p:nvSpPr>
        <p:spPr bwMode="auto">
          <a:xfrm>
            <a:off x="8143875" y="5681663"/>
            <a:ext cx="9334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CC"/>
                </a:solidFill>
              </a:rPr>
              <a:t>O(n</a:t>
            </a:r>
            <a:r>
              <a:rPr lang="en-US" sz="2400" baseline="30000">
                <a:solidFill>
                  <a:srgbClr val="6600CC"/>
                </a:solidFill>
              </a:rPr>
              <a:t>3</a:t>
            </a:r>
            <a:r>
              <a:rPr lang="en-US" sz="2400">
                <a:solidFill>
                  <a:srgbClr val="6600CC"/>
                </a:solidFill>
              </a:rPr>
              <a:t>)</a:t>
            </a:r>
          </a:p>
        </p:txBody>
      </p:sp>
      <p:sp>
        <p:nvSpPr>
          <p:cNvPr id="699413" name="AutoShape 21"/>
          <p:cNvSpPr>
            <a:spLocks noChangeArrowheads="1"/>
          </p:cNvSpPr>
          <p:nvPr/>
        </p:nvSpPr>
        <p:spPr bwMode="auto">
          <a:xfrm>
            <a:off x="4291013" y="2270125"/>
            <a:ext cx="4303712" cy="1752600"/>
          </a:xfrm>
          <a:prstGeom prst="wedgeRoundRectCallout">
            <a:avLst>
              <a:gd name="adj1" fmla="val 15435"/>
              <a:gd name="adj2" fmla="val 114222"/>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This outer loop always runs exactly </a:t>
            </a:r>
            <a:r>
              <a:rPr lang="en-US" sz="2000">
                <a:solidFill>
                  <a:srgbClr val="FF0000"/>
                </a:solidFill>
              </a:rPr>
              <a:t>n</a:t>
            </a:r>
            <a:r>
              <a:rPr lang="en-US" sz="2000">
                <a:solidFill>
                  <a:schemeClr val="tx1"/>
                </a:solidFill>
              </a:rPr>
              <a:t> iterations (a fixed #). </a:t>
            </a:r>
          </a:p>
          <a:p>
            <a:pPr algn="ctr"/>
            <a:endParaRPr lang="en-US" sz="2000">
              <a:solidFill>
                <a:schemeClr val="tx1"/>
              </a:solidFill>
            </a:endParaRPr>
          </a:p>
          <a:p>
            <a:pPr algn="ctr"/>
            <a:r>
              <a:rPr lang="en-US" sz="2000">
                <a:solidFill>
                  <a:schemeClr val="tx1"/>
                </a:solidFill>
              </a:rPr>
              <a:t>There’s nothing to change.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939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940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699398"/>
                                        </p:tgtEl>
                                        <p:attrNameLst>
                                          <p:attrName>style.visibility</p:attrName>
                                        </p:attrNameLst>
                                      </p:cBhvr>
                                      <p:to>
                                        <p:strVal val="visible"/>
                                      </p:to>
                                    </p:set>
                                    <p:anim calcmode="lin" valueType="num">
                                      <p:cBhvr additive="base">
                                        <p:cTn id="15" dur="500" fill="hold"/>
                                        <p:tgtEl>
                                          <p:spTgt spid="699398"/>
                                        </p:tgtEl>
                                        <p:attrNameLst>
                                          <p:attrName>ppt_x</p:attrName>
                                        </p:attrNameLst>
                                      </p:cBhvr>
                                      <p:tavLst>
                                        <p:tav tm="0">
                                          <p:val>
                                            <p:strVal val="0-#ppt_w/2"/>
                                          </p:val>
                                        </p:tav>
                                        <p:tav tm="100000">
                                          <p:val>
                                            <p:strVal val="#ppt_x"/>
                                          </p:val>
                                        </p:tav>
                                      </p:tavLst>
                                    </p:anim>
                                    <p:anim calcmode="lin" valueType="num">
                                      <p:cBhvr additive="base">
                                        <p:cTn id="16" dur="500" fill="hold"/>
                                        <p:tgtEl>
                                          <p:spTgt spid="699398"/>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699396"/>
                                        </p:tgtEl>
                                        <p:attrNameLst>
                                          <p:attrName>style.visibility</p:attrName>
                                        </p:attrNameLst>
                                      </p:cBhvr>
                                      <p:to>
                                        <p:strVal val="visible"/>
                                      </p:to>
                                    </p:set>
                                    <p:anim calcmode="lin" valueType="num">
                                      <p:cBhvr additive="base">
                                        <p:cTn id="21" dur="500" fill="hold"/>
                                        <p:tgtEl>
                                          <p:spTgt spid="699396"/>
                                        </p:tgtEl>
                                        <p:attrNameLst>
                                          <p:attrName>ppt_x</p:attrName>
                                        </p:attrNameLst>
                                      </p:cBhvr>
                                      <p:tavLst>
                                        <p:tav tm="0">
                                          <p:val>
                                            <p:strVal val="1+#ppt_w/2"/>
                                          </p:val>
                                        </p:tav>
                                        <p:tav tm="100000">
                                          <p:val>
                                            <p:strVal val="#ppt_x"/>
                                          </p:val>
                                        </p:tav>
                                      </p:tavLst>
                                    </p:anim>
                                    <p:anim calcmode="lin" valueType="num">
                                      <p:cBhvr additive="base">
                                        <p:cTn id="22" dur="500" fill="hold"/>
                                        <p:tgtEl>
                                          <p:spTgt spid="699396"/>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699400"/>
                                        </p:tgtEl>
                                        <p:attrNameLst>
                                          <p:attrName>style.visibility</p:attrName>
                                        </p:attrNameLst>
                                      </p:cBhvr>
                                      <p:to>
                                        <p:strVal val="visible"/>
                                      </p:to>
                                    </p:set>
                                    <p:animEffect transition="in" filter="wipe(down)">
                                      <p:cBhvr>
                                        <p:cTn id="27" dur="500"/>
                                        <p:tgtEl>
                                          <p:spTgt spid="69940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699400"/>
                                        </p:tgtEl>
                                        <p:attrNameLst>
                                          <p:attrName>style.visibility</p:attrName>
                                        </p:attrNameLst>
                                      </p:cBhvr>
                                      <p:to>
                                        <p:strVal val="hidden"/>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699401">
                                            <p:bg/>
                                          </p:spTgt>
                                        </p:tgtEl>
                                        <p:attrNameLst>
                                          <p:attrName>style.visibility</p:attrName>
                                        </p:attrNameLst>
                                      </p:cBhvr>
                                      <p:to>
                                        <p:strVal val="visible"/>
                                      </p:to>
                                    </p:set>
                                    <p:animEffect transition="in" filter="wipe(down)">
                                      <p:cBhvr>
                                        <p:cTn id="36" dur="500"/>
                                        <p:tgtEl>
                                          <p:spTgt spid="699401">
                                            <p:bg/>
                                          </p:spTgt>
                                        </p:tgtEl>
                                      </p:cBhvr>
                                    </p:animEffect>
                                  </p:childTnLst>
                                </p:cTn>
                              </p:par>
                            </p:childTnLst>
                          </p:cTn>
                        </p:par>
                        <p:par>
                          <p:cTn id="37" fill="hold" nodeType="afterGroup">
                            <p:stCondLst>
                              <p:cond delay="500"/>
                            </p:stCondLst>
                            <p:childTnLst>
                              <p:par>
                                <p:cTn id="38" presetID="1" presetClass="entr" presetSubtype="0" fill="hold" grpId="0" nodeType="afterEffect">
                                  <p:stCondLst>
                                    <p:cond delay="0"/>
                                  </p:stCondLst>
                                  <p:childTnLst>
                                    <p:set>
                                      <p:cBhvr>
                                        <p:cTn id="39" dur="1" fill="hold">
                                          <p:stCondLst>
                                            <p:cond delay="0"/>
                                          </p:stCondLst>
                                        </p:cTn>
                                        <p:tgtEl>
                                          <p:spTgt spid="699401">
                                            <p:txEl>
                                              <p:pRg st="0" end="0"/>
                                            </p:txEl>
                                          </p:spTgt>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699401">
                                            <p:txEl>
                                              <p:pRg st="1" end="1"/>
                                            </p:txEl>
                                          </p:spTgt>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699401">
                                            <p:txEl>
                                              <p:pRg st="2" end="2"/>
                                            </p:txEl>
                                          </p:spTgt>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99406"/>
                                        </p:tgtEl>
                                        <p:attrNameLst>
                                          <p:attrName>style.visibility</p:attrName>
                                        </p:attrNameLst>
                                      </p:cBhvr>
                                      <p:to>
                                        <p:strVal val="visible"/>
                                      </p:to>
                                    </p:set>
                                    <p:animEffect transition="in" filter="fade">
                                      <p:cBhvr>
                                        <p:cTn id="52" dur="1000"/>
                                        <p:tgtEl>
                                          <p:spTgt spid="69940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99407"/>
                                        </p:tgtEl>
                                        <p:attrNameLst>
                                          <p:attrName>style.visibility</p:attrName>
                                        </p:attrNameLst>
                                      </p:cBhvr>
                                      <p:to>
                                        <p:strVal val="visible"/>
                                      </p:to>
                                    </p:set>
                                    <p:animEffect transition="in" filter="fade">
                                      <p:cBhvr>
                                        <p:cTn id="55" dur="1000"/>
                                        <p:tgtEl>
                                          <p:spTgt spid="699407"/>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699401">
                                            <p:txEl>
                                              <p:pRg st="0" end="0"/>
                                            </p:txEl>
                                          </p:spTgt>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699401">
                                            <p:txEl>
                                              <p:pRg st="1" end="1"/>
                                            </p:txEl>
                                          </p:spTgt>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699401">
                                            <p:txEl>
                                              <p:pRg st="2" end="2"/>
                                            </p:txEl>
                                          </p:spTgt>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699401">
                                            <p:bg/>
                                          </p:spTgt>
                                        </p:tgtEl>
                                        <p:attrNameLst>
                                          <p:attrName>style.visibility</p:attrName>
                                        </p:attrNameLst>
                                      </p:cBhvr>
                                      <p:to>
                                        <p:strVal val="hidden"/>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699413"/>
                                        </p:tgtEl>
                                        <p:attrNameLst>
                                          <p:attrName>style.visibility</p:attrName>
                                        </p:attrNameLst>
                                      </p:cBhvr>
                                      <p:to>
                                        <p:strVal val="visible"/>
                                      </p:to>
                                    </p:set>
                                    <p:animEffect transition="in" filter="wipe(down)">
                                      <p:cBhvr>
                                        <p:cTn id="70" dur="500"/>
                                        <p:tgtEl>
                                          <p:spTgt spid="699413"/>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699413"/>
                                        </p:tgtEl>
                                        <p:attrNameLst>
                                          <p:attrName>style.visibility</p:attrName>
                                        </p:attrNameLst>
                                      </p:cBhvr>
                                      <p:to>
                                        <p:strVal val="hidden"/>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699403"/>
                                        </p:tgtEl>
                                        <p:attrNameLst>
                                          <p:attrName>style.visibility</p:attrName>
                                        </p:attrNameLst>
                                      </p:cBhvr>
                                      <p:to>
                                        <p:strVal val="visible"/>
                                      </p:to>
                                    </p:set>
                                    <p:animEffect transition="in" filter="wipe(down)">
                                      <p:cBhvr>
                                        <p:cTn id="79" dur="500"/>
                                        <p:tgtEl>
                                          <p:spTgt spid="699403"/>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1" presetClass="exit" presetSubtype="0" fill="hold" grpId="1" nodeType="clickEffect">
                                  <p:stCondLst>
                                    <p:cond delay="0"/>
                                  </p:stCondLst>
                                  <p:childTnLst>
                                    <p:set>
                                      <p:cBhvr>
                                        <p:cTn id="83" dur="1" fill="hold">
                                          <p:stCondLst>
                                            <p:cond delay="0"/>
                                          </p:stCondLst>
                                        </p:cTn>
                                        <p:tgtEl>
                                          <p:spTgt spid="699403"/>
                                        </p:tgtEl>
                                        <p:attrNameLst>
                                          <p:attrName>style.visibility</p:attrName>
                                        </p:attrNameLst>
                                      </p:cBhvr>
                                      <p:to>
                                        <p:strVal val="hidden"/>
                                      </p:to>
                                    </p:se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1" fill="hold" grpId="0" nodeType="clickEffect">
                                  <p:stCondLst>
                                    <p:cond delay="0"/>
                                  </p:stCondLst>
                                  <p:childTnLst>
                                    <p:set>
                                      <p:cBhvr>
                                        <p:cTn id="87" dur="1" fill="hold">
                                          <p:stCondLst>
                                            <p:cond delay="0"/>
                                          </p:stCondLst>
                                        </p:cTn>
                                        <p:tgtEl>
                                          <p:spTgt spid="699404"/>
                                        </p:tgtEl>
                                        <p:attrNameLst>
                                          <p:attrName>style.visibility</p:attrName>
                                        </p:attrNameLst>
                                      </p:cBhvr>
                                      <p:to>
                                        <p:strVal val="visible"/>
                                      </p:to>
                                    </p:set>
                                    <p:animEffect transition="in" filter="wipe(up)">
                                      <p:cBhvr>
                                        <p:cTn id="88" dur="500"/>
                                        <p:tgtEl>
                                          <p:spTgt spid="699404"/>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699408"/>
                                        </p:tgtEl>
                                        <p:attrNameLst>
                                          <p:attrName>style.visibility</p:attrName>
                                        </p:attrNameLst>
                                      </p:cBhvr>
                                      <p:to>
                                        <p:strVal val="visible"/>
                                      </p:to>
                                    </p:set>
                                    <p:animEffect transition="in" filter="fade">
                                      <p:cBhvr>
                                        <p:cTn id="93" dur="1000"/>
                                        <p:tgtEl>
                                          <p:spTgt spid="69940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699409"/>
                                        </p:tgtEl>
                                        <p:attrNameLst>
                                          <p:attrName>style.visibility</p:attrName>
                                        </p:attrNameLst>
                                      </p:cBhvr>
                                      <p:to>
                                        <p:strVal val="visible"/>
                                      </p:to>
                                    </p:set>
                                    <p:animEffect transition="in" filter="fade">
                                      <p:cBhvr>
                                        <p:cTn id="96" dur="1000"/>
                                        <p:tgtEl>
                                          <p:spTgt spid="699409"/>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1" presetClass="exit" presetSubtype="0" fill="hold" grpId="1" nodeType="clickEffect">
                                  <p:stCondLst>
                                    <p:cond delay="0"/>
                                  </p:stCondLst>
                                  <p:childTnLst>
                                    <p:set>
                                      <p:cBhvr>
                                        <p:cTn id="100" dur="1" fill="hold">
                                          <p:stCondLst>
                                            <p:cond delay="0"/>
                                          </p:stCondLst>
                                        </p:cTn>
                                        <p:tgtEl>
                                          <p:spTgt spid="699404"/>
                                        </p:tgtEl>
                                        <p:attrNameLst>
                                          <p:attrName>style.visibility</p:attrName>
                                        </p:attrNameLst>
                                      </p:cBhvr>
                                      <p:to>
                                        <p:strVal val="hidden"/>
                                      </p:to>
                                    </p:se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699410"/>
                                        </p:tgtEl>
                                        <p:attrNameLst>
                                          <p:attrName>style.visibility</p:attrName>
                                        </p:attrNameLst>
                                      </p:cBhvr>
                                      <p:to>
                                        <p:strVal val="visible"/>
                                      </p:to>
                                    </p:se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9" presetClass="entr" presetSubtype="10" fill="hold" grpId="0" nodeType="clickEffect">
                                  <p:stCondLst>
                                    <p:cond delay="0"/>
                                  </p:stCondLst>
                                  <p:childTnLst>
                                    <p:set>
                                      <p:cBhvr>
                                        <p:cTn id="108" dur="1" fill="hold">
                                          <p:stCondLst>
                                            <p:cond delay="0"/>
                                          </p:stCondLst>
                                        </p:cTn>
                                        <p:tgtEl>
                                          <p:spTgt spid="699411"/>
                                        </p:tgtEl>
                                        <p:attrNameLst>
                                          <p:attrName>style.visibility</p:attrName>
                                        </p:attrNameLst>
                                      </p:cBhvr>
                                      <p:to>
                                        <p:strVal val="visible"/>
                                      </p:to>
                                    </p:set>
                                    <p:anim calcmode="lin" valueType="num">
                                      <p:cBhvr>
                                        <p:cTn id="109" dur="5000" fill="hold"/>
                                        <p:tgtEl>
                                          <p:spTgt spid="699411"/>
                                        </p:tgtEl>
                                        <p:attrNameLst>
                                          <p:attrName>ppt_w</p:attrName>
                                        </p:attrNameLst>
                                      </p:cBhvr>
                                      <p:tavLst>
                                        <p:tav tm="0" fmla="#ppt_w*sin(2.5*pi*$)">
                                          <p:val>
                                            <p:fltVal val="0"/>
                                          </p:val>
                                        </p:tav>
                                        <p:tav tm="100000">
                                          <p:val>
                                            <p:fltVal val="1"/>
                                          </p:val>
                                        </p:tav>
                                      </p:tavLst>
                                    </p:anim>
                                    <p:anim calcmode="lin" valueType="num">
                                      <p:cBhvr>
                                        <p:cTn id="110" dur="5000" fill="hold"/>
                                        <p:tgtEl>
                                          <p:spTgt spid="699411"/>
                                        </p:tgtEl>
                                        <p:attrNameLst>
                                          <p:attrName>ppt_h</p:attrName>
                                        </p:attrNameLst>
                                      </p:cBhvr>
                                      <p:tavLst>
                                        <p:tav tm="0">
                                          <p:val>
                                            <p:strVal val="#ppt_h"/>
                                          </p:val>
                                        </p:tav>
                                        <p:tav tm="100000">
                                          <p:val>
                                            <p:strVal val="#ppt_h"/>
                                          </p:val>
                                        </p:tav>
                                      </p:tavLst>
                                    </p:anim>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9" presetClass="entr" presetSubtype="10" fill="hold" grpId="0" nodeType="clickEffect">
                                  <p:stCondLst>
                                    <p:cond delay="0"/>
                                  </p:stCondLst>
                                  <p:childTnLst>
                                    <p:set>
                                      <p:cBhvr>
                                        <p:cTn id="114" dur="1" fill="hold">
                                          <p:stCondLst>
                                            <p:cond delay="0"/>
                                          </p:stCondLst>
                                        </p:cTn>
                                        <p:tgtEl>
                                          <p:spTgt spid="699412"/>
                                        </p:tgtEl>
                                        <p:attrNameLst>
                                          <p:attrName>style.visibility</p:attrName>
                                        </p:attrNameLst>
                                      </p:cBhvr>
                                      <p:to>
                                        <p:strVal val="visible"/>
                                      </p:to>
                                    </p:set>
                                    <p:anim calcmode="lin" valueType="num">
                                      <p:cBhvr>
                                        <p:cTn id="115" dur="5000" fill="hold"/>
                                        <p:tgtEl>
                                          <p:spTgt spid="699412"/>
                                        </p:tgtEl>
                                        <p:attrNameLst>
                                          <p:attrName>ppt_w</p:attrName>
                                        </p:attrNameLst>
                                      </p:cBhvr>
                                      <p:tavLst>
                                        <p:tav tm="0" fmla="#ppt_w*sin(2.5*pi*$)">
                                          <p:val>
                                            <p:fltVal val="0"/>
                                          </p:val>
                                        </p:tav>
                                        <p:tav tm="100000">
                                          <p:val>
                                            <p:fltVal val="1"/>
                                          </p:val>
                                        </p:tav>
                                      </p:tavLst>
                                    </p:anim>
                                    <p:anim calcmode="lin" valueType="num">
                                      <p:cBhvr>
                                        <p:cTn id="116" dur="5000" fill="hold"/>
                                        <p:tgtEl>
                                          <p:spTgt spid="6994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9410" grpId="0"/>
      <p:bldP spid="699405" grpId="0"/>
      <p:bldP spid="699396" grpId="0" animBg="1"/>
      <p:bldP spid="699398" grpId="0" animBg="1"/>
      <p:bldP spid="699399" grpId="0"/>
      <p:bldP spid="699400" grpId="0" animBg="1"/>
      <p:bldP spid="699400" grpId="1" animBg="1"/>
      <p:bldP spid="699401" grpId="0" uiExpand="1" build="p" animBg="1"/>
      <p:bldP spid="699401" grpId="1" uiExpand="1" build="allAtOnce" animBg="1"/>
      <p:bldP spid="699403" grpId="0" animBg="1"/>
      <p:bldP spid="699403" grpId="1" animBg="1"/>
      <p:bldP spid="699404" grpId="0" animBg="1"/>
      <p:bldP spid="699404" grpId="1" animBg="1"/>
      <p:bldP spid="699406" grpId="0" animBg="1"/>
      <p:bldP spid="699407" grpId="0"/>
      <p:bldP spid="699408" grpId="0" animBg="1"/>
      <p:bldP spid="699409" grpId="0"/>
      <p:bldP spid="699411" grpId="0"/>
      <p:bldP spid="699412" grpId="0"/>
      <p:bldP spid="699413" grpId="0" animBg="1"/>
      <p:bldP spid="699413"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238E1460-E339-42AE-B45B-5DCD5F9DF2A4}" type="slidenum">
              <a:rPr lang="en-US"/>
              <a:pPr/>
              <a:t>27</a:t>
            </a:fld>
            <a:endParaRPr lang="en-US"/>
          </a:p>
        </p:txBody>
      </p:sp>
      <p:sp>
        <p:nvSpPr>
          <p:cNvPr id="498690" name="Rectangle 2"/>
          <p:cNvSpPr>
            <a:spLocks noGrp="1" noChangeArrowheads="1"/>
          </p:cNvSpPr>
          <p:nvPr>
            <p:ph type="title"/>
          </p:nvPr>
        </p:nvSpPr>
        <p:spPr>
          <a:xfrm>
            <a:off x="685800" y="-228600"/>
            <a:ext cx="7772400" cy="1143000"/>
          </a:xfrm>
        </p:spPr>
        <p:txBody>
          <a:bodyPr/>
          <a:lstStyle/>
          <a:p>
            <a:r>
              <a:rPr lang="en-US" sz="3600"/>
              <a:t>Find the Big-O Challenge, Part 2</a:t>
            </a:r>
          </a:p>
        </p:txBody>
      </p:sp>
      <p:sp>
        <p:nvSpPr>
          <p:cNvPr id="498702" name="Rectangle 14"/>
          <p:cNvSpPr>
            <a:spLocks noChangeArrowheads="1"/>
          </p:cNvSpPr>
          <p:nvPr/>
        </p:nvSpPr>
        <p:spPr bwMode="auto">
          <a:xfrm>
            <a:off x="458788" y="1970088"/>
            <a:ext cx="4572000" cy="110799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q*q</a:t>
            </a:r>
            <a:r>
              <a:rPr lang="en-US" sz="2200" dirty="0"/>
              <a:t>; </a:t>
            </a:r>
            <a:r>
              <a:rPr lang="en-US" sz="2200" dirty="0" err="1"/>
              <a:t>i</a:t>
            </a:r>
            <a:r>
              <a:rPr lang="en-US" sz="2200" dirty="0"/>
              <a:t>++ )</a:t>
            </a:r>
          </a:p>
          <a:p>
            <a:r>
              <a:rPr lang="en-US" sz="2200" dirty="0"/>
              <a:t>   for ( </a:t>
            </a:r>
            <a:r>
              <a:rPr lang="en-US" sz="2200" dirty="0" err="1"/>
              <a:t>int</a:t>
            </a:r>
            <a:r>
              <a:rPr lang="en-US" sz="2200" dirty="0"/>
              <a:t> j = 0; j &lt;  </a:t>
            </a:r>
            <a:r>
              <a:rPr lang="en-US" sz="2200" dirty="0" err="1">
                <a:solidFill>
                  <a:srgbClr val="FF3300"/>
                </a:solidFill>
              </a:rPr>
              <a:t>i</a:t>
            </a:r>
            <a:r>
              <a:rPr lang="en-US" sz="2200" dirty="0">
                <a:solidFill>
                  <a:srgbClr val="FF3300"/>
                </a:solidFill>
              </a:rPr>
              <a:t>   </a:t>
            </a:r>
            <a:r>
              <a:rPr lang="en-US" sz="2200" dirty="0"/>
              <a:t>; j++ )</a:t>
            </a:r>
          </a:p>
          <a:p>
            <a:r>
              <a:rPr lang="en-US" sz="2200" dirty="0"/>
              <a:t>       sum++;</a:t>
            </a:r>
          </a:p>
        </p:txBody>
      </p:sp>
      <p:sp>
        <p:nvSpPr>
          <p:cNvPr id="498703" name="Rectangle 15"/>
          <p:cNvSpPr>
            <a:spLocks noChangeArrowheads="1"/>
          </p:cNvSpPr>
          <p:nvPr/>
        </p:nvSpPr>
        <p:spPr bwMode="auto">
          <a:xfrm>
            <a:off x="427038" y="3282950"/>
            <a:ext cx="4572000" cy="14465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n</a:t>
            </a:r>
            <a:r>
              <a:rPr lang="en-US" sz="2200" dirty="0"/>
              <a:t>; </a:t>
            </a:r>
            <a:r>
              <a:rPr lang="en-US" sz="2200" dirty="0" err="1"/>
              <a:t>i</a:t>
            </a:r>
            <a:r>
              <a:rPr lang="en-US" sz="2200" dirty="0"/>
              <a:t>++ )</a:t>
            </a:r>
          </a:p>
          <a:p>
            <a:r>
              <a:rPr lang="en-US" sz="2200" dirty="0"/>
              <a:t>   for ( </a:t>
            </a:r>
            <a:r>
              <a:rPr lang="en-US" sz="2200" dirty="0" err="1"/>
              <a:t>int</a:t>
            </a:r>
            <a:r>
              <a:rPr lang="en-US" sz="2200" dirty="0"/>
              <a:t> j = 0; j &lt; </a:t>
            </a:r>
            <a:r>
              <a:rPr lang="en-US" sz="2200" dirty="0" err="1">
                <a:solidFill>
                  <a:srgbClr val="FF3300"/>
                </a:solidFill>
              </a:rPr>
              <a:t>i</a:t>
            </a:r>
            <a:r>
              <a:rPr lang="en-US" sz="2200" dirty="0">
                <a:solidFill>
                  <a:srgbClr val="FF3300"/>
                </a:solidFill>
              </a:rPr>
              <a:t>*</a:t>
            </a:r>
            <a:r>
              <a:rPr lang="en-US" sz="2200" dirty="0" err="1">
                <a:solidFill>
                  <a:srgbClr val="FF3300"/>
                </a:solidFill>
              </a:rPr>
              <a:t>i</a:t>
            </a:r>
            <a:r>
              <a:rPr lang="en-US" sz="2200" dirty="0">
                <a:solidFill>
                  <a:srgbClr val="FF3300"/>
                </a:solidFill>
              </a:rPr>
              <a:t> </a:t>
            </a:r>
            <a:r>
              <a:rPr lang="en-US" sz="2200" dirty="0"/>
              <a:t>; j++ )</a:t>
            </a:r>
          </a:p>
          <a:p>
            <a:r>
              <a:rPr lang="en-US" sz="2200" dirty="0"/>
              <a:t>      for ( </a:t>
            </a:r>
            <a:r>
              <a:rPr lang="en-US" sz="2200" dirty="0" err="1"/>
              <a:t>int</a:t>
            </a:r>
            <a:r>
              <a:rPr lang="en-US" sz="2200" dirty="0"/>
              <a:t> k = 0; k &lt;  </a:t>
            </a:r>
            <a:r>
              <a:rPr lang="en-US" sz="2200" dirty="0">
                <a:solidFill>
                  <a:srgbClr val="FF3300"/>
                </a:solidFill>
              </a:rPr>
              <a:t>j  </a:t>
            </a:r>
            <a:r>
              <a:rPr lang="en-US" sz="2200" dirty="0"/>
              <a:t>; k++)</a:t>
            </a:r>
          </a:p>
          <a:p>
            <a:r>
              <a:rPr lang="en-US" sz="2200" dirty="0"/>
              <a:t>         sum++;</a:t>
            </a:r>
          </a:p>
        </p:txBody>
      </p:sp>
      <p:sp>
        <p:nvSpPr>
          <p:cNvPr id="498707" name="Rectangle 19"/>
          <p:cNvSpPr>
            <a:spLocks noChangeArrowheads="1"/>
          </p:cNvSpPr>
          <p:nvPr/>
        </p:nvSpPr>
        <p:spPr bwMode="auto">
          <a:xfrm>
            <a:off x="515938" y="746125"/>
            <a:ext cx="4572000" cy="110799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for ( </a:t>
            </a:r>
            <a:r>
              <a:rPr lang="en-US" sz="2200" dirty="0" err="1"/>
              <a:t>int</a:t>
            </a:r>
            <a:r>
              <a:rPr lang="en-US" sz="2200" dirty="0"/>
              <a:t> j = 0; j &lt; </a:t>
            </a:r>
            <a:r>
              <a:rPr lang="en-US" sz="2200" dirty="0">
                <a:solidFill>
                  <a:srgbClr val="FF3300"/>
                </a:solidFill>
              </a:rPr>
              <a:t>n</a:t>
            </a:r>
            <a:r>
              <a:rPr lang="en-US" sz="2200" dirty="0"/>
              <a:t>; </a:t>
            </a:r>
            <a:r>
              <a:rPr lang="en-US" sz="2200" dirty="0" err="1"/>
              <a:t>j++</a:t>
            </a:r>
            <a:r>
              <a:rPr lang="en-US" sz="2200" dirty="0"/>
              <a:t> )</a:t>
            </a:r>
          </a:p>
          <a:p>
            <a:r>
              <a:rPr lang="en-US" sz="2200" dirty="0"/>
              <a:t>   for ( </a:t>
            </a:r>
            <a:r>
              <a:rPr lang="en-US" sz="2200" dirty="0" err="1"/>
              <a:t>int</a:t>
            </a:r>
            <a:r>
              <a:rPr lang="en-US" sz="2200" dirty="0"/>
              <a:t> k = 0; k &lt; </a:t>
            </a:r>
            <a:r>
              <a:rPr lang="en-US" sz="2200" dirty="0">
                <a:solidFill>
                  <a:srgbClr val="FF3300"/>
                </a:solidFill>
              </a:rPr>
              <a:t>j </a:t>
            </a:r>
            <a:r>
              <a:rPr lang="en-US" sz="2200" dirty="0"/>
              <a:t>; k++ )</a:t>
            </a:r>
          </a:p>
          <a:p>
            <a:r>
              <a:rPr lang="en-US" sz="2200" dirty="0"/>
              <a:t>       sum++;</a:t>
            </a:r>
          </a:p>
        </p:txBody>
      </p:sp>
      <p:sp>
        <p:nvSpPr>
          <p:cNvPr id="498708" name="Rectangle 20"/>
          <p:cNvSpPr>
            <a:spLocks noChangeArrowheads="1"/>
          </p:cNvSpPr>
          <p:nvPr/>
        </p:nvSpPr>
        <p:spPr bwMode="auto">
          <a:xfrm>
            <a:off x="5205413" y="771525"/>
            <a:ext cx="4572000" cy="1919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n</a:t>
            </a:r>
            <a:r>
              <a:rPr lang="en-US" sz="2200" dirty="0"/>
              <a:t>; </a:t>
            </a:r>
            <a:r>
              <a:rPr lang="en-US" sz="2200" dirty="0" err="1"/>
              <a:t>i</a:t>
            </a:r>
            <a:r>
              <a:rPr lang="en-US" sz="2200" dirty="0"/>
              <a:t>++ )</a:t>
            </a:r>
          </a:p>
          <a:p>
            <a:r>
              <a:rPr lang="en-US" sz="2200" dirty="0"/>
              <a:t>{</a:t>
            </a:r>
          </a:p>
          <a:p>
            <a:r>
              <a:rPr lang="en-US" sz="2200" dirty="0"/>
              <a:t>    Circ </a:t>
            </a:r>
            <a:r>
              <a:rPr lang="en-US" sz="2200" dirty="0" err="1"/>
              <a:t>arr</a:t>
            </a:r>
            <a:r>
              <a:rPr lang="en-US" sz="2200" dirty="0"/>
              <a:t>[</a:t>
            </a:r>
            <a:r>
              <a:rPr lang="en-US" sz="2200" dirty="0">
                <a:solidFill>
                  <a:srgbClr val="FF0000"/>
                </a:solidFill>
              </a:rPr>
              <a:t>n</a:t>
            </a:r>
            <a:r>
              <a:rPr lang="en-US" sz="2200" dirty="0"/>
              <a:t>];  </a:t>
            </a:r>
          </a:p>
          <a:p>
            <a:endParaRPr lang="en-US" sz="1000" dirty="0"/>
          </a:p>
          <a:p>
            <a:r>
              <a:rPr lang="en-US" sz="2200" dirty="0"/>
              <a:t>    </a:t>
            </a:r>
            <a:r>
              <a:rPr lang="en-US" sz="2200" dirty="0" err="1"/>
              <a:t>arr</a:t>
            </a:r>
            <a:r>
              <a:rPr lang="en-US" sz="2200" dirty="0"/>
              <a:t>[</a:t>
            </a:r>
            <a:r>
              <a:rPr lang="en-US" sz="2200" dirty="0" err="1"/>
              <a:t>i</a:t>
            </a:r>
            <a:r>
              <a:rPr lang="en-US" sz="2200" dirty="0"/>
              <a:t>].</a:t>
            </a:r>
            <a:r>
              <a:rPr lang="en-US" sz="2200" dirty="0" err="1"/>
              <a:t>setRadius</a:t>
            </a:r>
            <a:r>
              <a:rPr lang="en-US" sz="2200" dirty="0"/>
              <a:t>(</a:t>
            </a:r>
            <a:r>
              <a:rPr lang="en-US" sz="2200" dirty="0" err="1"/>
              <a:t>i</a:t>
            </a:r>
            <a:r>
              <a:rPr lang="en-US" sz="2200" dirty="0"/>
              <a:t>);</a:t>
            </a:r>
          </a:p>
          <a:p>
            <a:r>
              <a:rPr lang="en-US" sz="2200" dirty="0"/>
              <a:t>}</a:t>
            </a:r>
          </a:p>
        </p:txBody>
      </p:sp>
      <p:sp>
        <p:nvSpPr>
          <p:cNvPr id="498709" name="Rectangle 21"/>
          <p:cNvSpPr>
            <a:spLocks noChangeArrowheads="1"/>
          </p:cNvSpPr>
          <p:nvPr/>
        </p:nvSpPr>
        <p:spPr bwMode="auto">
          <a:xfrm>
            <a:off x="5205413" y="3127375"/>
            <a:ext cx="4572000" cy="313932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solidFill>
                  <a:schemeClr val="tx1"/>
                </a:solidFill>
              </a:rPr>
              <a:t>for (</a:t>
            </a:r>
            <a:r>
              <a:rPr lang="en-US" sz="2200" dirty="0" err="1">
                <a:solidFill>
                  <a:schemeClr val="tx1"/>
                </a:solidFill>
              </a:rPr>
              <a:t>int</a:t>
            </a:r>
            <a:r>
              <a:rPr lang="en-US" sz="2200" dirty="0">
                <a:solidFill>
                  <a:schemeClr val="tx1"/>
                </a:solidFill>
              </a:rPr>
              <a:t> </a:t>
            </a:r>
            <a:r>
              <a:rPr lang="en-US" sz="2200" dirty="0" err="1">
                <a:solidFill>
                  <a:schemeClr val="tx1"/>
                </a:solidFill>
              </a:rPr>
              <a:t>i</a:t>
            </a:r>
            <a:r>
              <a:rPr lang="en-US" sz="2200" dirty="0">
                <a:solidFill>
                  <a:schemeClr val="tx1"/>
                </a:solidFill>
              </a:rPr>
              <a:t>=0 ; </a:t>
            </a:r>
            <a:r>
              <a:rPr lang="en-US" sz="2200" dirty="0" err="1">
                <a:solidFill>
                  <a:schemeClr val="tx1"/>
                </a:solidFill>
              </a:rPr>
              <a:t>i</a:t>
            </a:r>
            <a:r>
              <a:rPr lang="en-US" sz="2200" dirty="0">
                <a:solidFill>
                  <a:schemeClr val="tx1"/>
                </a:solidFill>
              </a:rPr>
              <a:t> &lt; </a:t>
            </a:r>
            <a:r>
              <a:rPr lang="en-US" sz="2200" dirty="0">
                <a:solidFill>
                  <a:srgbClr val="FF0000"/>
                </a:solidFill>
              </a:rPr>
              <a:t>n</a:t>
            </a:r>
            <a:r>
              <a:rPr lang="en-US" sz="2200" dirty="0">
                <a:solidFill>
                  <a:schemeClr val="tx1"/>
                </a:solidFill>
              </a:rPr>
              <a:t> ; </a:t>
            </a:r>
            <a:r>
              <a:rPr lang="en-US" sz="2200" dirty="0" err="1">
                <a:solidFill>
                  <a:schemeClr val="tx1"/>
                </a:solidFill>
              </a:rPr>
              <a:t>i</a:t>
            </a:r>
            <a:r>
              <a:rPr lang="en-US" sz="2200" dirty="0">
                <a:solidFill>
                  <a:schemeClr val="tx1"/>
                </a:solidFill>
              </a:rPr>
              <a:t>++)</a:t>
            </a:r>
          </a:p>
          <a:p>
            <a:r>
              <a:rPr lang="en-US" sz="2200" dirty="0">
                <a:solidFill>
                  <a:schemeClr val="tx1"/>
                </a:solidFill>
              </a:rPr>
              <a:t>{</a:t>
            </a:r>
          </a:p>
          <a:p>
            <a:r>
              <a:rPr lang="en-US" sz="2200" dirty="0">
                <a:solidFill>
                  <a:schemeClr val="tx1"/>
                </a:solidFill>
              </a:rPr>
              <a:t>    </a:t>
            </a:r>
            <a:r>
              <a:rPr lang="en-US" sz="2200" dirty="0" err="1">
                <a:solidFill>
                  <a:schemeClr val="tx1"/>
                </a:solidFill>
              </a:rPr>
              <a:t>int</a:t>
            </a:r>
            <a:r>
              <a:rPr lang="en-US" sz="2200" dirty="0">
                <a:solidFill>
                  <a:schemeClr val="tx1"/>
                </a:solidFill>
              </a:rPr>
              <a:t> k = </a:t>
            </a:r>
            <a:r>
              <a:rPr lang="en-US" sz="2200" dirty="0" err="1">
                <a:solidFill>
                  <a:srgbClr val="FF3300"/>
                </a:solidFill>
              </a:rPr>
              <a:t>i</a:t>
            </a:r>
            <a:r>
              <a:rPr lang="en-US" sz="2200" dirty="0">
                <a:solidFill>
                  <a:srgbClr val="FF3300"/>
                </a:solidFill>
              </a:rPr>
              <a:t> </a:t>
            </a:r>
            <a:r>
              <a:rPr lang="en-US" sz="2200" dirty="0">
                <a:solidFill>
                  <a:schemeClr val="tx1"/>
                </a:solidFill>
              </a:rPr>
              <a:t>;</a:t>
            </a:r>
          </a:p>
          <a:p>
            <a:r>
              <a:rPr lang="en-US" sz="2200" dirty="0">
                <a:solidFill>
                  <a:schemeClr val="tx1"/>
                </a:solidFill>
              </a:rPr>
              <a:t>    while (k &gt; 1)</a:t>
            </a:r>
          </a:p>
          <a:p>
            <a:r>
              <a:rPr lang="en-US" sz="2200" dirty="0">
                <a:solidFill>
                  <a:schemeClr val="tx1"/>
                </a:solidFill>
              </a:rPr>
              <a:t>     {</a:t>
            </a:r>
          </a:p>
          <a:p>
            <a:r>
              <a:rPr lang="en-US" sz="2200" dirty="0">
                <a:solidFill>
                  <a:schemeClr val="tx1"/>
                </a:solidFill>
              </a:rPr>
              <a:t>         sum++;</a:t>
            </a:r>
          </a:p>
          <a:p>
            <a:r>
              <a:rPr lang="en-US" sz="2200" dirty="0">
                <a:solidFill>
                  <a:schemeClr val="tx1"/>
                </a:solidFill>
              </a:rPr>
              <a:t>         </a:t>
            </a:r>
            <a:r>
              <a:rPr lang="en-US" sz="2200" dirty="0">
                <a:solidFill>
                  <a:srgbClr val="FF3300"/>
                </a:solidFill>
              </a:rPr>
              <a:t>k = k/2;</a:t>
            </a:r>
          </a:p>
          <a:p>
            <a:r>
              <a:rPr lang="en-US" sz="2200" dirty="0">
                <a:solidFill>
                  <a:schemeClr val="tx1"/>
                </a:solidFill>
              </a:rPr>
              <a:t>     }</a:t>
            </a:r>
          </a:p>
          <a:p>
            <a:r>
              <a:rPr lang="en-US" sz="2200" dirty="0">
                <a:solidFill>
                  <a:schemeClr val="tx1"/>
                </a:solidFill>
              </a:rPr>
              <a:t>}</a:t>
            </a:r>
          </a:p>
        </p:txBody>
      </p:sp>
      <p:sp>
        <p:nvSpPr>
          <p:cNvPr id="498710" name="Rectangle 22"/>
          <p:cNvSpPr>
            <a:spLocks noChangeArrowheads="1"/>
          </p:cNvSpPr>
          <p:nvPr/>
        </p:nvSpPr>
        <p:spPr bwMode="auto">
          <a:xfrm>
            <a:off x="414338" y="5062538"/>
            <a:ext cx="4572000" cy="14465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p</a:t>
            </a:r>
            <a:r>
              <a:rPr lang="en-US" sz="2200" dirty="0"/>
              <a:t>; </a:t>
            </a:r>
            <a:r>
              <a:rPr lang="en-US" sz="2200" dirty="0" err="1"/>
              <a:t>i</a:t>
            </a:r>
            <a:r>
              <a:rPr lang="en-US" sz="2200" dirty="0"/>
              <a:t>++ )</a:t>
            </a:r>
          </a:p>
          <a:p>
            <a:r>
              <a:rPr lang="en-US" sz="2200" dirty="0"/>
              <a:t>   for ( </a:t>
            </a:r>
            <a:r>
              <a:rPr lang="en-US" sz="2200" dirty="0" err="1"/>
              <a:t>int</a:t>
            </a:r>
            <a:r>
              <a:rPr lang="en-US" sz="2200" dirty="0"/>
              <a:t> j = 0; j &lt; </a:t>
            </a:r>
            <a:r>
              <a:rPr lang="en-US" sz="2200" dirty="0" err="1">
                <a:solidFill>
                  <a:srgbClr val="FF3300"/>
                </a:solidFill>
              </a:rPr>
              <a:t>i</a:t>
            </a:r>
            <a:r>
              <a:rPr lang="en-US" sz="2200" dirty="0">
                <a:solidFill>
                  <a:srgbClr val="FF3300"/>
                </a:solidFill>
              </a:rPr>
              <a:t>*</a:t>
            </a:r>
            <a:r>
              <a:rPr lang="en-US" sz="2200" dirty="0" err="1">
                <a:solidFill>
                  <a:srgbClr val="FF3300"/>
                </a:solidFill>
              </a:rPr>
              <a:t>i</a:t>
            </a:r>
            <a:r>
              <a:rPr lang="en-US" sz="2200" dirty="0">
                <a:solidFill>
                  <a:srgbClr val="FF3300"/>
                </a:solidFill>
              </a:rPr>
              <a:t> </a:t>
            </a:r>
            <a:r>
              <a:rPr lang="en-US" sz="2200" dirty="0"/>
              <a:t>; j++ )</a:t>
            </a:r>
          </a:p>
          <a:p>
            <a:r>
              <a:rPr lang="en-US" sz="2200" dirty="0"/>
              <a:t>      for ( </a:t>
            </a:r>
            <a:r>
              <a:rPr lang="en-US" sz="2200" dirty="0" err="1"/>
              <a:t>int</a:t>
            </a:r>
            <a:r>
              <a:rPr lang="en-US" sz="2200" dirty="0"/>
              <a:t> k = 0; k &lt; </a:t>
            </a:r>
            <a:r>
              <a:rPr lang="en-US" sz="2200" dirty="0" err="1">
                <a:solidFill>
                  <a:srgbClr val="FF3300"/>
                </a:solidFill>
              </a:rPr>
              <a:t>i</a:t>
            </a:r>
            <a:r>
              <a:rPr lang="en-US" sz="2200" dirty="0">
                <a:solidFill>
                  <a:srgbClr val="FF3300"/>
                </a:solidFill>
              </a:rPr>
              <a:t> </a:t>
            </a:r>
            <a:r>
              <a:rPr lang="en-US" sz="2200" dirty="0"/>
              <a:t>; k++)</a:t>
            </a:r>
          </a:p>
          <a:p>
            <a:r>
              <a:rPr lang="en-US" sz="2200" dirty="0"/>
              <a:t>         sum++;</a:t>
            </a:r>
          </a:p>
        </p:txBody>
      </p:sp>
      <p:sp>
        <p:nvSpPr>
          <p:cNvPr id="10" name="Arrow: Left 9">
            <a:extLst>
              <a:ext uri="{FF2B5EF4-FFF2-40B4-BE49-F238E27FC236}">
                <a16:creationId xmlns:a16="http://schemas.microsoft.com/office/drawing/2014/main" id="{CBD497B3-55C6-43F5-A820-1C36941BA96E}"/>
              </a:ext>
            </a:extLst>
          </p:cNvPr>
          <p:cNvSpPr/>
          <p:nvPr/>
        </p:nvSpPr>
        <p:spPr bwMode="auto">
          <a:xfrm rot="21410755">
            <a:off x="3785932" y="-270992"/>
            <a:ext cx="4933286"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The maximum possible value </a:t>
            </a:r>
            <a:br>
              <a:rPr lang="en-US" sz="2200" dirty="0">
                <a:solidFill>
                  <a:schemeClr val="bg1"/>
                </a:solidFill>
              </a:rPr>
            </a:br>
            <a:r>
              <a:rPr lang="en-US" sz="2200" dirty="0">
                <a:solidFill>
                  <a:schemeClr val="bg1"/>
                </a:solidFill>
              </a:rPr>
              <a:t>j can have is basically n.</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11" name="Arrow: Left 10">
            <a:extLst>
              <a:ext uri="{FF2B5EF4-FFF2-40B4-BE49-F238E27FC236}">
                <a16:creationId xmlns:a16="http://schemas.microsoft.com/office/drawing/2014/main" id="{F4FD46E9-1368-40B3-970E-401D478B6486}"/>
              </a:ext>
            </a:extLst>
          </p:cNvPr>
          <p:cNvSpPr/>
          <p:nvPr/>
        </p:nvSpPr>
        <p:spPr bwMode="auto">
          <a:xfrm rot="2376410">
            <a:off x="2697129" y="2111510"/>
            <a:ext cx="4933286"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So let’s replace j with its </a:t>
            </a:r>
            <a:br>
              <a:rPr lang="en-US" sz="2200" dirty="0">
                <a:solidFill>
                  <a:schemeClr val="bg1"/>
                </a:solidFill>
              </a:rPr>
            </a:br>
            <a:r>
              <a:rPr lang="en-US" sz="2200" dirty="0">
                <a:solidFill>
                  <a:schemeClr val="bg1"/>
                </a:solidFill>
              </a:rPr>
              <a:t>maximum value of n.</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grpSp>
        <p:nvGrpSpPr>
          <p:cNvPr id="4" name="Group 3">
            <a:extLst>
              <a:ext uri="{FF2B5EF4-FFF2-40B4-BE49-F238E27FC236}">
                <a16:creationId xmlns:a16="http://schemas.microsoft.com/office/drawing/2014/main" id="{87A06E8F-86E9-42B2-9779-399C1506FA11}"/>
              </a:ext>
            </a:extLst>
          </p:cNvPr>
          <p:cNvGrpSpPr/>
          <p:nvPr/>
        </p:nvGrpSpPr>
        <p:grpSpPr>
          <a:xfrm>
            <a:off x="3102447" y="1020565"/>
            <a:ext cx="315764" cy="523220"/>
            <a:chOff x="9217616" y="1153011"/>
            <a:chExt cx="361724" cy="523220"/>
          </a:xfrm>
        </p:grpSpPr>
        <p:sp>
          <p:nvSpPr>
            <p:cNvPr id="3" name="Rectangle 2">
              <a:extLst>
                <a:ext uri="{FF2B5EF4-FFF2-40B4-BE49-F238E27FC236}">
                  <a16:creationId xmlns:a16="http://schemas.microsoft.com/office/drawing/2014/main" id="{5A0CACF2-6A68-484F-BB51-3B72DDFEB9F1}"/>
                </a:ext>
              </a:extLst>
            </p:cNvPr>
            <p:cNvSpPr/>
            <p:nvPr/>
          </p:nvSpPr>
          <p:spPr bwMode="auto">
            <a:xfrm>
              <a:off x="9267568" y="1294606"/>
              <a:ext cx="311772" cy="311772"/>
            </a:xfrm>
            <a:prstGeom prst="rect">
              <a:avLst/>
            </a:prstGeom>
            <a:solidFill>
              <a:schemeClr val="bg1">
                <a:lumMod val="75000"/>
              </a:schemeClr>
            </a:solidFill>
            <a:ln w="3175"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2" name="TextBox 1">
              <a:extLst>
                <a:ext uri="{FF2B5EF4-FFF2-40B4-BE49-F238E27FC236}">
                  <a16:creationId xmlns:a16="http://schemas.microsoft.com/office/drawing/2014/main" id="{0C7A0A01-8878-48D7-B357-63BAB66807F7}"/>
                </a:ext>
              </a:extLst>
            </p:cNvPr>
            <p:cNvSpPr txBox="1"/>
            <p:nvPr/>
          </p:nvSpPr>
          <p:spPr>
            <a:xfrm>
              <a:off x="9217616" y="1153011"/>
              <a:ext cx="294903" cy="523220"/>
            </a:xfrm>
            <a:prstGeom prst="rect">
              <a:avLst/>
            </a:prstGeom>
            <a:noFill/>
          </p:spPr>
          <p:txBody>
            <a:bodyPr wrap="square" rtlCol="0">
              <a:spAutoFit/>
            </a:bodyPr>
            <a:lstStyle/>
            <a:p>
              <a:r>
                <a:rPr lang="en-US" sz="2800" dirty="0">
                  <a:solidFill>
                    <a:srgbClr val="6600CC"/>
                  </a:solidFill>
                </a:rPr>
                <a:t>n</a:t>
              </a:r>
            </a:p>
          </p:txBody>
        </p:sp>
      </p:grpSp>
      <p:sp>
        <p:nvSpPr>
          <p:cNvPr id="16" name="Arrow: Left 15">
            <a:extLst>
              <a:ext uri="{FF2B5EF4-FFF2-40B4-BE49-F238E27FC236}">
                <a16:creationId xmlns:a16="http://schemas.microsoft.com/office/drawing/2014/main" id="{4CE76A7B-40A3-46D1-9A3A-153D0F318618}"/>
              </a:ext>
            </a:extLst>
          </p:cNvPr>
          <p:cNvSpPr/>
          <p:nvPr/>
        </p:nvSpPr>
        <p:spPr bwMode="auto">
          <a:xfrm rot="2376410">
            <a:off x="950860" y="2440370"/>
            <a:ext cx="4933286"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And it’s clear the big-O is</a:t>
            </a:r>
            <a:br>
              <a:rPr lang="en-US" sz="2200" dirty="0">
                <a:solidFill>
                  <a:schemeClr val="bg1"/>
                </a:solidFill>
              </a:rPr>
            </a:br>
            <a:r>
              <a:rPr lang="en-US" sz="2200" dirty="0">
                <a:solidFill>
                  <a:schemeClr val="bg1"/>
                </a:solidFill>
              </a:rPr>
              <a:t>O(n</a:t>
            </a:r>
            <a:r>
              <a:rPr lang="en-US" sz="2200" baseline="30000" dirty="0">
                <a:solidFill>
                  <a:schemeClr val="bg1"/>
                </a:solidFill>
              </a:rPr>
              <a:t>2</a:t>
            </a:r>
            <a:r>
              <a:rPr lang="en-US" sz="2200" dirty="0">
                <a:solidFill>
                  <a:schemeClr val="bg1"/>
                </a:solidFill>
              </a:rPr>
              <a:t>)!</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17" name="Arrow: Left 16">
            <a:extLst>
              <a:ext uri="{FF2B5EF4-FFF2-40B4-BE49-F238E27FC236}">
                <a16:creationId xmlns:a16="http://schemas.microsoft.com/office/drawing/2014/main" id="{88431D12-C23B-4C23-A0E6-369D1F6B5263}"/>
              </a:ext>
            </a:extLst>
          </p:cNvPr>
          <p:cNvSpPr/>
          <p:nvPr/>
        </p:nvSpPr>
        <p:spPr bwMode="auto">
          <a:xfrm rot="21410755">
            <a:off x="3952806" y="1023617"/>
            <a:ext cx="4933286"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The maximum value that </a:t>
            </a:r>
            <a:br>
              <a:rPr lang="en-US" sz="2200" dirty="0">
                <a:solidFill>
                  <a:schemeClr val="bg1"/>
                </a:solidFill>
              </a:rPr>
            </a:br>
            <a:r>
              <a:rPr lang="en-US" sz="2200" dirty="0">
                <a:solidFill>
                  <a:schemeClr val="bg1"/>
                </a:solidFill>
              </a:rPr>
              <a:t>variable </a:t>
            </a:r>
            <a:r>
              <a:rPr lang="en-US" sz="2200" dirty="0" err="1">
                <a:solidFill>
                  <a:schemeClr val="bg1"/>
                </a:solidFill>
              </a:rPr>
              <a:t>i</a:t>
            </a:r>
            <a:r>
              <a:rPr lang="en-US" sz="2200" dirty="0">
                <a:solidFill>
                  <a:schemeClr val="bg1"/>
                </a:solidFill>
              </a:rPr>
              <a:t> can have is q</a:t>
            </a:r>
            <a:r>
              <a:rPr lang="en-US" sz="2200" baseline="30000" dirty="0">
                <a:solidFill>
                  <a:schemeClr val="bg1"/>
                </a:solidFill>
              </a:rPr>
              <a:t>2</a:t>
            </a:r>
            <a:r>
              <a:rPr lang="en-US" sz="2200" dirty="0">
                <a:solidFill>
                  <a:schemeClr val="bg1"/>
                </a:solidFill>
              </a:rPr>
              <a:t>.</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18" name="Arrow: Left 17">
            <a:extLst>
              <a:ext uri="{FF2B5EF4-FFF2-40B4-BE49-F238E27FC236}">
                <a16:creationId xmlns:a16="http://schemas.microsoft.com/office/drawing/2014/main" id="{4E19DAD9-5CEC-4BE4-A519-D054F2E892FE}"/>
              </a:ext>
            </a:extLst>
          </p:cNvPr>
          <p:cNvSpPr/>
          <p:nvPr/>
        </p:nvSpPr>
        <p:spPr bwMode="auto">
          <a:xfrm rot="2939855">
            <a:off x="2427999" y="3645189"/>
            <a:ext cx="4933286"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So let’s replace variable </a:t>
            </a:r>
            <a:r>
              <a:rPr lang="en-US" sz="2200" dirty="0" err="1">
                <a:solidFill>
                  <a:schemeClr val="bg1"/>
                </a:solidFill>
              </a:rPr>
              <a:t>i</a:t>
            </a:r>
            <a:br>
              <a:rPr lang="en-US" sz="2200" dirty="0">
                <a:solidFill>
                  <a:schemeClr val="bg1"/>
                </a:solidFill>
              </a:rPr>
            </a:br>
            <a:r>
              <a:rPr lang="en-US" sz="2200" dirty="0">
                <a:solidFill>
                  <a:schemeClr val="bg1"/>
                </a:solidFill>
              </a:rPr>
              <a:t>with its max possible value.</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grpSp>
        <p:nvGrpSpPr>
          <p:cNvPr id="19" name="Group 18">
            <a:extLst>
              <a:ext uri="{FF2B5EF4-FFF2-40B4-BE49-F238E27FC236}">
                <a16:creationId xmlns:a16="http://schemas.microsoft.com/office/drawing/2014/main" id="{79EFBE89-B1FE-4C5D-A17B-805759AC2E25}"/>
              </a:ext>
            </a:extLst>
          </p:cNvPr>
          <p:cNvGrpSpPr/>
          <p:nvPr/>
        </p:nvGrpSpPr>
        <p:grpSpPr>
          <a:xfrm>
            <a:off x="2946029" y="2307356"/>
            <a:ext cx="781020" cy="400110"/>
            <a:chOff x="9225841" y="1225203"/>
            <a:chExt cx="533699" cy="400110"/>
          </a:xfrm>
        </p:grpSpPr>
        <p:sp>
          <p:nvSpPr>
            <p:cNvPr id="20" name="Rectangle 19">
              <a:extLst>
                <a:ext uri="{FF2B5EF4-FFF2-40B4-BE49-F238E27FC236}">
                  <a16:creationId xmlns:a16="http://schemas.microsoft.com/office/drawing/2014/main" id="{0458899A-83CF-4778-B0FC-F9E501977536}"/>
                </a:ext>
              </a:extLst>
            </p:cNvPr>
            <p:cNvSpPr/>
            <p:nvPr/>
          </p:nvSpPr>
          <p:spPr bwMode="auto">
            <a:xfrm>
              <a:off x="9267568" y="1294606"/>
              <a:ext cx="311772" cy="311772"/>
            </a:xfrm>
            <a:prstGeom prst="rect">
              <a:avLst/>
            </a:prstGeom>
            <a:solidFill>
              <a:schemeClr val="bg1">
                <a:lumMod val="75000"/>
              </a:schemeClr>
            </a:solidFill>
            <a:ln w="3175"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21" name="TextBox 20">
              <a:extLst>
                <a:ext uri="{FF2B5EF4-FFF2-40B4-BE49-F238E27FC236}">
                  <a16:creationId xmlns:a16="http://schemas.microsoft.com/office/drawing/2014/main" id="{D74892B1-7685-4FA2-9E84-D5D82BA22BD7}"/>
                </a:ext>
              </a:extLst>
            </p:cNvPr>
            <p:cNvSpPr txBox="1"/>
            <p:nvPr/>
          </p:nvSpPr>
          <p:spPr>
            <a:xfrm>
              <a:off x="9225841" y="1225203"/>
              <a:ext cx="533699" cy="400110"/>
            </a:xfrm>
            <a:prstGeom prst="rect">
              <a:avLst/>
            </a:prstGeom>
            <a:noFill/>
          </p:spPr>
          <p:txBody>
            <a:bodyPr wrap="square" rtlCol="0">
              <a:spAutoFit/>
            </a:bodyPr>
            <a:lstStyle/>
            <a:p>
              <a:r>
                <a:rPr lang="en-US" sz="2000" dirty="0">
                  <a:solidFill>
                    <a:srgbClr val="6600CC"/>
                  </a:solidFill>
                </a:rPr>
                <a:t>q*q</a:t>
              </a:r>
              <a:endParaRPr lang="en-US" sz="2000" baseline="30000" dirty="0">
                <a:solidFill>
                  <a:srgbClr val="6600CC"/>
                </a:solidFill>
              </a:endParaRPr>
            </a:p>
          </p:txBody>
        </p:sp>
      </p:grpSp>
      <p:sp>
        <p:nvSpPr>
          <p:cNvPr id="22" name="Arrow: Left 21">
            <a:extLst>
              <a:ext uri="{FF2B5EF4-FFF2-40B4-BE49-F238E27FC236}">
                <a16:creationId xmlns:a16="http://schemas.microsoft.com/office/drawing/2014/main" id="{CB6E2544-A619-452C-914B-84F0FBBA990B}"/>
              </a:ext>
            </a:extLst>
          </p:cNvPr>
          <p:cNvSpPr/>
          <p:nvPr/>
        </p:nvSpPr>
        <p:spPr bwMode="auto">
          <a:xfrm rot="2939855">
            <a:off x="737946" y="3769695"/>
            <a:ext cx="4545574"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And it’s clear that</a:t>
            </a:r>
            <a:br>
              <a:rPr lang="en-US" sz="2200" dirty="0">
                <a:solidFill>
                  <a:schemeClr val="bg1"/>
                </a:solidFill>
              </a:rPr>
            </a:br>
            <a:r>
              <a:rPr lang="en-US" sz="2200" dirty="0">
                <a:solidFill>
                  <a:schemeClr val="bg1"/>
                </a:solidFill>
              </a:rPr>
              <a:t>our inner-most instruction</a:t>
            </a:r>
            <a:br>
              <a:rPr lang="en-US" sz="2200" dirty="0">
                <a:solidFill>
                  <a:schemeClr val="bg1"/>
                </a:solidFill>
              </a:rPr>
            </a:br>
            <a:r>
              <a:rPr lang="en-US" sz="2200" dirty="0">
                <a:solidFill>
                  <a:schemeClr val="bg1"/>
                </a:solidFill>
              </a:rPr>
              <a:t>runs q</a:t>
            </a:r>
            <a:r>
              <a:rPr lang="en-US" sz="2200" baseline="30000" dirty="0">
                <a:solidFill>
                  <a:schemeClr val="bg1"/>
                </a:solidFill>
              </a:rPr>
              <a:t>4 </a:t>
            </a:r>
            <a:r>
              <a:rPr lang="en-US" sz="2200" dirty="0">
                <a:solidFill>
                  <a:schemeClr val="bg1"/>
                </a:solidFill>
              </a:rPr>
              <a:t>times! O(q</a:t>
            </a:r>
            <a:r>
              <a:rPr lang="en-US" sz="2200" baseline="30000" dirty="0">
                <a:solidFill>
                  <a:schemeClr val="bg1"/>
                </a:solidFill>
              </a:rPr>
              <a:t>4</a:t>
            </a:r>
            <a:r>
              <a:rPr lang="en-US" sz="2200" dirty="0">
                <a:solidFill>
                  <a:schemeClr val="bg1"/>
                </a:solidFill>
              </a:rPr>
              <a:t>)</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23" name="Arrow: Left 22">
            <a:extLst>
              <a:ext uri="{FF2B5EF4-FFF2-40B4-BE49-F238E27FC236}">
                <a16:creationId xmlns:a16="http://schemas.microsoft.com/office/drawing/2014/main" id="{1A7BD9FB-36EB-4A1A-9C30-106988E33F3D}"/>
              </a:ext>
            </a:extLst>
          </p:cNvPr>
          <p:cNvSpPr/>
          <p:nvPr/>
        </p:nvSpPr>
        <p:spPr bwMode="auto">
          <a:xfrm rot="19293006">
            <a:off x="2369964" y="876355"/>
            <a:ext cx="4545574"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The maximum value variable </a:t>
            </a:r>
            <a:r>
              <a:rPr kumimoji="0" lang="en-US" sz="2200" b="0" i="0" u="none" strike="noStrike" cap="none" normalizeH="0" baseline="0" dirty="0" err="1">
                <a:ln>
                  <a:noFill/>
                </a:ln>
                <a:solidFill>
                  <a:schemeClr val="bg1"/>
                </a:solidFill>
                <a:effectLst/>
                <a:latin typeface="Comic Sans MS" pitchFamily="66" charset="0"/>
                <a:cs typeface="Times New Roman" pitchFamily="18" charset="0"/>
              </a:rPr>
              <a:t>i</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can </a:t>
            </a:r>
            <a:r>
              <a:rPr lang="en-US" sz="2200" dirty="0">
                <a:solidFill>
                  <a:schemeClr val="bg1"/>
                </a:solidFill>
              </a:rPr>
              <a:t>have is roughly n.</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24" name="Arrow: Left 23">
            <a:extLst>
              <a:ext uri="{FF2B5EF4-FFF2-40B4-BE49-F238E27FC236}">
                <a16:creationId xmlns:a16="http://schemas.microsoft.com/office/drawing/2014/main" id="{249D2075-07DC-4D2D-8DE0-0D73DE57A7AA}"/>
              </a:ext>
            </a:extLst>
          </p:cNvPr>
          <p:cNvSpPr/>
          <p:nvPr/>
        </p:nvSpPr>
        <p:spPr bwMode="auto">
          <a:xfrm rot="21248379">
            <a:off x="4164070" y="2553519"/>
            <a:ext cx="4545574"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So let’s replace </a:t>
            </a:r>
            <a:r>
              <a:rPr kumimoji="0" lang="en-US" sz="2200" b="0" i="0" u="none" strike="noStrike" cap="none" normalizeH="0" baseline="0" dirty="0" err="1">
                <a:ln>
                  <a:noFill/>
                </a:ln>
                <a:solidFill>
                  <a:schemeClr val="bg1"/>
                </a:solidFill>
                <a:effectLst/>
                <a:latin typeface="Comic Sans MS" pitchFamily="66" charset="0"/>
                <a:cs typeface="Times New Roman" pitchFamily="18" charset="0"/>
              </a:rPr>
              <a:t>i</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 with it’s</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 maximum possible value.</a:t>
            </a:r>
          </a:p>
        </p:txBody>
      </p:sp>
      <p:grpSp>
        <p:nvGrpSpPr>
          <p:cNvPr id="25" name="Group 24">
            <a:extLst>
              <a:ext uri="{FF2B5EF4-FFF2-40B4-BE49-F238E27FC236}">
                <a16:creationId xmlns:a16="http://schemas.microsoft.com/office/drawing/2014/main" id="{DA04D100-DE21-4119-9909-7DD6D6A2B84B}"/>
              </a:ext>
            </a:extLst>
          </p:cNvPr>
          <p:cNvGrpSpPr/>
          <p:nvPr/>
        </p:nvGrpSpPr>
        <p:grpSpPr>
          <a:xfrm>
            <a:off x="2915685" y="3629259"/>
            <a:ext cx="781020" cy="400110"/>
            <a:chOff x="9225841" y="1225203"/>
            <a:chExt cx="533699" cy="400110"/>
          </a:xfrm>
        </p:grpSpPr>
        <p:sp>
          <p:nvSpPr>
            <p:cNvPr id="26" name="Rectangle 25">
              <a:extLst>
                <a:ext uri="{FF2B5EF4-FFF2-40B4-BE49-F238E27FC236}">
                  <a16:creationId xmlns:a16="http://schemas.microsoft.com/office/drawing/2014/main" id="{DF32DC2C-0159-4440-B4DA-9B99C3D680BC}"/>
                </a:ext>
              </a:extLst>
            </p:cNvPr>
            <p:cNvSpPr/>
            <p:nvPr/>
          </p:nvSpPr>
          <p:spPr bwMode="auto">
            <a:xfrm>
              <a:off x="9267568" y="1294606"/>
              <a:ext cx="311772" cy="311772"/>
            </a:xfrm>
            <a:prstGeom prst="rect">
              <a:avLst/>
            </a:prstGeom>
            <a:solidFill>
              <a:schemeClr val="bg1">
                <a:lumMod val="75000"/>
              </a:schemeClr>
            </a:solidFill>
            <a:ln w="3175"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27" name="TextBox 26">
              <a:extLst>
                <a:ext uri="{FF2B5EF4-FFF2-40B4-BE49-F238E27FC236}">
                  <a16:creationId xmlns:a16="http://schemas.microsoft.com/office/drawing/2014/main" id="{7A3896D3-E6EE-47E0-9C0B-F6B007B3C2C8}"/>
                </a:ext>
              </a:extLst>
            </p:cNvPr>
            <p:cNvSpPr txBox="1"/>
            <p:nvPr/>
          </p:nvSpPr>
          <p:spPr>
            <a:xfrm>
              <a:off x="9225841" y="1225203"/>
              <a:ext cx="533699" cy="400110"/>
            </a:xfrm>
            <a:prstGeom prst="rect">
              <a:avLst/>
            </a:prstGeom>
            <a:noFill/>
          </p:spPr>
          <p:txBody>
            <a:bodyPr wrap="square" rtlCol="0">
              <a:spAutoFit/>
            </a:bodyPr>
            <a:lstStyle/>
            <a:p>
              <a:r>
                <a:rPr lang="en-US" sz="2000" dirty="0">
                  <a:solidFill>
                    <a:srgbClr val="6600CC"/>
                  </a:solidFill>
                </a:rPr>
                <a:t>n*n</a:t>
              </a:r>
              <a:endParaRPr lang="en-US" sz="2000" baseline="30000" dirty="0">
                <a:solidFill>
                  <a:srgbClr val="6600CC"/>
                </a:solidFill>
              </a:endParaRPr>
            </a:p>
          </p:txBody>
        </p:sp>
      </p:grpSp>
      <p:sp>
        <p:nvSpPr>
          <p:cNvPr id="28" name="Arrow: Left 27">
            <a:extLst>
              <a:ext uri="{FF2B5EF4-FFF2-40B4-BE49-F238E27FC236}">
                <a16:creationId xmlns:a16="http://schemas.microsoft.com/office/drawing/2014/main" id="{A485DE28-E90A-424E-AC31-4765CDE1C4B9}"/>
              </a:ext>
            </a:extLst>
          </p:cNvPr>
          <p:cNvSpPr/>
          <p:nvPr/>
        </p:nvSpPr>
        <p:spPr bwMode="auto">
          <a:xfrm rot="1922892">
            <a:off x="3275860" y="4545987"/>
            <a:ext cx="3928569"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Similarly, we see the max</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value j can </a:t>
            </a:r>
            <a:r>
              <a:rPr lang="en-US" sz="2200" dirty="0">
                <a:solidFill>
                  <a:schemeClr val="bg1"/>
                </a:solidFill>
              </a:rPr>
              <a:t>have is n</a:t>
            </a:r>
            <a:r>
              <a:rPr lang="en-US" sz="2200" baseline="30000" dirty="0">
                <a:solidFill>
                  <a:schemeClr val="bg1"/>
                </a:solidFill>
              </a:rPr>
              <a:t>2</a:t>
            </a:r>
            <a:r>
              <a:rPr lang="en-US" sz="2200" dirty="0">
                <a:solidFill>
                  <a:schemeClr val="bg1"/>
                </a:solidFill>
              </a:rPr>
              <a:t>.</a:t>
            </a:r>
            <a:br>
              <a:rPr lang="en-US" sz="2200" dirty="0">
                <a:solidFill>
                  <a:schemeClr val="bg1"/>
                </a:solidFill>
              </a:rPr>
            </a:br>
            <a:r>
              <a:rPr lang="en-US" sz="2200" dirty="0">
                <a:solidFill>
                  <a:schemeClr val="bg1"/>
                </a:solidFill>
              </a:rPr>
              <a:t>Let’s replace it too.</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grpSp>
        <p:nvGrpSpPr>
          <p:cNvPr id="29" name="Group 28">
            <a:extLst>
              <a:ext uri="{FF2B5EF4-FFF2-40B4-BE49-F238E27FC236}">
                <a16:creationId xmlns:a16="http://schemas.microsoft.com/office/drawing/2014/main" id="{5B1A081F-1463-490C-87A7-3E3C2A93BFDD}"/>
              </a:ext>
            </a:extLst>
          </p:cNvPr>
          <p:cNvGrpSpPr/>
          <p:nvPr/>
        </p:nvGrpSpPr>
        <p:grpSpPr>
          <a:xfrm>
            <a:off x="3214294" y="3972706"/>
            <a:ext cx="781020" cy="400110"/>
            <a:chOff x="9225841" y="1225203"/>
            <a:chExt cx="533699" cy="400110"/>
          </a:xfrm>
        </p:grpSpPr>
        <p:sp>
          <p:nvSpPr>
            <p:cNvPr id="30" name="Rectangle 29">
              <a:extLst>
                <a:ext uri="{FF2B5EF4-FFF2-40B4-BE49-F238E27FC236}">
                  <a16:creationId xmlns:a16="http://schemas.microsoft.com/office/drawing/2014/main" id="{650F5A40-F119-4E62-A54B-B0033EE446CD}"/>
                </a:ext>
              </a:extLst>
            </p:cNvPr>
            <p:cNvSpPr/>
            <p:nvPr/>
          </p:nvSpPr>
          <p:spPr bwMode="auto">
            <a:xfrm>
              <a:off x="9267568" y="1294606"/>
              <a:ext cx="311772" cy="311772"/>
            </a:xfrm>
            <a:prstGeom prst="rect">
              <a:avLst/>
            </a:prstGeom>
            <a:solidFill>
              <a:schemeClr val="bg1">
                <a:lumMod val="75000"/>
              </a:schemeClr>
            </a:solidFill>
            <a:ln w="3175"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31" name="TextBox 30">
              <a:extLst>
                <a:ext uri="{FF2B5EF4-FFF2-40B4-BE49-F238E27FC236}">
                  <a16:creationId xmlns:a16="http://schemas.microsoft.com/office/drawing/2014/main" id="{E9E21D10-E80B-410A-8321-EC82663C8AFD}"/>
                </a:ext>
              </a:extLst>
            </p:cNvPr>
            <p:cNvSpPr txBox="1"/>
            <p:nvPr/>
          </p:nvSpPr>
          <p:spPr>
            <a:xfrm>
              <a:off x="9225841" y="1225203"/>
              <a:ext cx="533699" cy="400110"/>
            </a:xfrm>
            <a:prstGeom prst="rect">
              <a:avLst/>
            </a:prstGeom>
            <a:noFill/>
          </p:spPr>
          <p:txBody>
            <a:bodyPr wrap="square" rtlCol="0">
              <a:spAutoFit/>
            </a:bodyPr>
            <a:lstStyle/>
            <a:p>
              <a:r>
                <a:rPr lang="en-US" sz="2000" dirty="0">
                  <a:solidFill>
                    <a:srgbClr val="6600CC"/>
                  </a:solidFill>
                </a:rPr>
                <a:t>n*n</a:t>
              </a:r>
              <a:endParaRPr lang="en-US" sz="2000" baseline="30000" dirty="0">
                <a:solidFill>
                  <a:srgbClr val="6600CC"/>
                </a:solidFill>
              </a:endParaRPr>
            </a:p>
          </p:txBody>
        </p:sp>
      </p:grpSp>
      <p:grpSp>
        <p:nvGrpSpPr>
          <p:cNvPr id="6" name="Group 5">
            <a:extLst>
              <a:ext uri="{FF2B5EF4-FFF2-40B4-BE49-F238E27FC236}">
                <a16:creationId xmlns:a16="http://schemas.microsoft.com/office/drawing/2014/main" id="{97E44043-418E-4EC7-A423-D46F7365BE4F}"/>
              </a:ext>
            </a:extLst>
          </p:cNvPr>
          <p:cNvGrpSpPr/>
          <p:nvPr/>
        </p:nvGrpSpPr>
        <p:grpSpPr>
          <a:xfrm>
            <a:off x="-520143" y="4681373"/>
            <a:ext cx="4572000" cy="1764963"/>
            <a:chOff x="-411856" y="4729500"/>
            <a:chExt cx="4572000" cy="1764963"/>
          </a:xfrm>
        </p:grpSpPr>
        <p:sp>
          <p:nvSpPr>
            <p:cNvPr id="32" name="Arrow: Right 31">
              <a:extLst>
                <a:ext uri="{FF2B5EF4-FFF2-40B4-BE49-F238E27FC236}">
                  <a16:creationId xmlns:a16="http://schemas.microsoft.com/office/drawing/2014/main" id="{BF966FFE-A553-40D2-BFA7-8AFA70642394}"/>
                </a:ext>
              </a:extLst>
            </p:cNvPr>
            <p:cNvSpPr/>
            <p:nvPr/>
          </p:nvSpPr>
          <p:spPr bwMode="auto">
            <a:xfrm rot="16200000">
              <a:off x="969647" y="3859306"/>
              <a:ext cx="1764963" cy="3505352"/>
            </a:xfrm>
            <a:prstGeom prst="righ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algn="ct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5" name="Rectangle 4">
              <a:extLst>
                <a:ext uri="{FF2B5EF4-FFF2-40B4-BE49-F238E27FC236}">
                  <a16:creationId xmlns:a16="http://schemas.microsoft.com/office/drawing/2014/main" id="{4EAE877D-6353-41DC-9E34-C59175CD586E}"/>
                </a:ext>
              </a:extLst>
            </p:cNvPr>
            <p:cNvSpPr/>
            <p:nvPr/>
          </p:nvSpPr>
          <p:spPr>
            <a:xfrm>
              <a:off x="-411856" y="5161531"/>
              <a:ext cx="4572000" cy="1323439"/>
            </a:xfrm>
            <a:prstGeom prst="rect">
              <a:avLst/>
            </a:prstGeom>
          </p:spPr>
          <p:txBody>
            <a:bodyPr>
              <a:spAutoFit/>
            </a:bodyPr>
            <a:lstStyle/>
            <a:p>
              <a:pPr algn="ctr"/>
              <a:r>
                <a:rPr lang="en-US" sz="2000" dirty="0">
                  <a:solidFill>
                    <a:schemeClr val="bg1"/>
                  </a:solidFill>
                </a:rPr>
                <a:t>That makes the</a:t>
              </a:r>
              <a:br>
                <a:rPr lang="en-US" sz="2000" dirty="0">
                  <a:solidFill>
                    <a:schemeClr val="bg1"/>
                  </a:solidFill>
                </a:rPr>
              </a:br>
              <a:r>
                <a:rPr lang="en-US" sz="2000" dirty="0">
                  <a:solidFill>
                    <a:schemeClr val="bg1"/>
                  </a:solidFill>
                </a:rPr>
                <a:t>total count</a:t>
              </a:r>
              <a:br>
                <a:rPr lang="en-US" sz="2000" dirty="0">
                  <a:solidFill>
                    <a:schemeClr val="bg1"/>
                  </a:solidFill>
                </a:rPr>
              </a:br>
              <a:r>
                <a:rPr lang="en-US" sz="2000" dirty="0">
                  <a:solidFill>
                    <a:schemeClr val="bg1"/>
                  </a:solidFill>
                </a:rPr>
                <a:t>n * n</a:t>
              </a:r>
              <a:r>
                <a:rPr lang="en-US" sz="2000" baseline="30000" dirty="0">
                  <a:solidFill>
                    <a:schemeClr val="bg1"/>
                  </a:solidFill>
                </a:rPr>
                <a:t>2 </a:t>
              </a:r>
              <a:r>
                <a:rPr lang="en-US" sz="2000" dirty="0">
                  <a:solidFill>
                    <a:schemeClr val="bg1"/>
                  </a:solidFill>
                </a:rPr>
                <a:t>* n</a:t>
              </a:r>
              <a:r>
                <a:rPr lang="en-US" sz="2000" baseline="30000" dirty="0">
                  <a:solidFill>
                    <a:schemeClr val="bg1"/>
                  </a:solidFill>
                </a:rPr>
                <a:t>2</a:t>
              </a:r>
              <a:br>
                <a:rPr lang="en-US" sz="2000" baseline="30000" dirty="0">
                  <a:solidFill>
                    <a:schemeClr val="bg1"/>
                  </a:solidFill>
                </a:rPr>
              </a:br>
              <a:r>
                <a:rPr lang="en-US" sz="2000" baseline="30000" dirty="0">
                  <a:solidFill>
                    <a:schemeClr val="bg1"/>
                  </a:solidFill>
                </a:rPr>
                <a:t> </a:t>
              </a:r>
              <a:r>
                <a:rPr lang="en-US" sz="2000" dirty="0">
                  <a:solidFill>
                    <a:schemeClr val="bg1"/>
                  </a:solidFill>
                </a:rPr>
                <a:t>or O(n</a:t>
              </a:r>
              <a:r>
                <a:rPr lang="en-US" sz="2000" baseline="30000" dirty="0">
                  <a:solidFill>
                    <a:schemeClr val="bg1"/>
                  </a:solidFill>
                </a:rPr>
                <a:t>5</a:t>
              </a:r>
              <a:r>
                <a:rPr lang="en-US" sz="2000" dirty="0">
                  <a:solidFill>
                    <a:schemeClr val="bg1"/>
                  </a:solidFill>
                </a:rPr>
                <a:t>).</a:t>
              </a:r>
            </a:p>
          </p:txBody>
        </p:sp>
      </p:grpSp>
      <p:sp>
        <p:nvSpPr>
          <p:cNvPr id="35" name="Arrow: Left 34">
            <a:extLst>
              <a:ext uri="{FF2B5EF4-FFF2-40B4-BE49-F238E27FC236}">
                <a16:creationId xmlns:a16="http://schemas.microsoft.com/office/drawing/2014/main" id="{2BB936D6-F89A-4DC6-B018-2BD919300452}"/>
              </a:ext>
            </a:extLst>
          </p:cNvPr>
          <p:cNvSpPr/>
          <p:nvPr/>
        </p:nvSpPr>
        <p:spPr bwMode="auto">
          <a:xfrm rot="19293006">
            <a:off x="2413870" y="3014522"/>
            <a:ext cx="3488088"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The maximum value </a:t>
            </a:r>
            <a:r>
              <a:rPr kumimoji="0" lang="en-US" sz="2200" b="0" i="0" u="none" strike="noStrike" cap="none" normalizeH="0" baseline="0" dirty="0" err="1">
                <a:ln>
                  <a:noFill/>
                </a:ln>
                <a:solidFill>
                  <a:schemeClr val="bg1"/>
                </a:solidFill>
                <a:effectLst/>
                <a:latin typeface="Comic Sans MS" pitchFamily="66" charset="0"/>
                <a:cs typeface="Times New Roman" pitchFamily="18" charset="0"/>
              </a:rPr>
              <a:t>i</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can </a:t>
            </a:r>
            <a:r>
              <a:rPr lang="en-US" sz="2200" dirty="0">
                <a:solidFill>
                  <a:schemeClr val="bg1"/>
                </a:solidFill>
              </a:rPr>
              <a:t>have is p.</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36" name="Arrow: Left 35">
            <a:extLst>
              <a:ext uri="{FF2B5EF4-FFF2-40B4-BE49-F238E27FC236}">
                <a16:creationId xmlns:a16="http://schemas.microsoft.com/office/drawing/2014/main" id="{C1723935-236B-4BCF-A075-3DC08C90E835}"/>
              </a:ext>
            </a:extLst>
          </p:cNvPr>
          <p:cNvSpPr/>
          <p:nvPr/>
        </p:nvSpPr>
        <p:spPr bwMode="auto">
          <a:xfrm rot="20155434">
            <a:off x="3986050" y="3827070"/>
            <a:ext cx="3488088"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So… Let’s replace</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these i’s with p’s.</a:t>
            </a:r>
          </a:p>
        </p:txBody>
      </p:sp>
      <p:grpSp>
        <p:nvGrpSpPr>
          <p:cNvPr id="37" name="Group 36">
            <a:extLst>
              <a:ext uri="{FF2B5EF4-FFF2-40B4-BE49-F238E27FC236}">
                <a16:creationId xmlns:a16="http://schemas.microsoft.com/office/drawing/2014/main" id="{B6598C29-0258-49AB-8BFE-9CEF45447363}"/>
              </a:ext>
            </a:extLst>
          </p:cNvPr>
          <p:cNvGrpSpPr/>
          <p:nvPr/>
        </p:nvGrpSpPr>
        <p:grpSpPr>
          <a:xfrm>
            <a:off x="2912900" y="5412162"/>
            <a:ext cx="781020" cy="400110"/>
            <a:chOff x="9225841" y="1225203"/>
            <a:chExt cx="533699" cy="400110"/>
          </a:xfrm>
        </p:grpSpPr>
        <p:sp>
          <p:nvSpPr>
            <p:cNvPr id="38" name="Rectangle 37">
              <a:extLst>
                <a:ext uri="{FF2B5EF4-FFF2-40B4-BE49-F238E27FC236}">
                  <a16:creationId xmlns:a16="http://schemas.microsoft.com/office/drawing/2014/main" id="{F7906638-94FB-46E6-B201-D436172F8481}"/>
                </a:ext>
              </a:extLst>
            </p:cNvPr>
            <p:cNvSpPr/>
            <p:nvPr/>
          </p:nvSpPr>
          <p:spPr bwMode="auto">
            <a:xfrm>
              <a:off x="9267568" y="1294606"/>
              <a:ext cx="311772" cy="311772"/>
            </a:xfrm>
            <a:prstGeom prst="rect">
              <a:avLst/>
            </a:prstGeom>
            <a:solidFill>
              <a:schemeClr val="bg1">
                <a:lumMod val="75000"/>
              </a:schemeClr>
            </a:solidFill>
            <a:ln w="3175"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39" name="TextBox 38">
              <a:extLst>
                <a:ext uri="{FF2B5EF4-FFF2-40B4-BE49-F238E27FC236}">
                  <a16:creationId xmlns:a16="http://schemas.microsoft.com/office/drawing/2014/main" id="{C8774449-FAE0-481E-B171-BB075EF05469}"/>
                </a:ext>
              </a:extLst>
            </p:cNvPr>
            <p:cNvSpPr txBox="1"/>
            <p:nvPr/>
          </p:nvSpPr>
          <p:spPr>
            <a:xfrm>
              <a:off x="9225841" y="1225203"/>
              <a:ext cx="533699" cy="400110"/>
            </a:xfrm>
            <a:prstGeom prst="rect">
              <a:avLst/>
            </a:prstGeom>
            <a:noFill/>
          </p:spPr>
          <p:txBody>
            <a:bodyPr wrap="square" rtlCol="0">
              <a:spAutoFit/>
            </a:bodyPr>
            <a:lstStyle/>
            <a:p>
              <a:r>
                <a:rPr lang="en-US" sz="2000" dirty="0">
                  <a:solidFill>
                    <a:srgbClr val="6600CC"/>
                  </a:solidFill>
                </a:rPr>
                <a:t>p*p</a:t>
              </a:r>
              <a:endParaRPr lang="en-US" sz="2000" baseline="30000" dirty="0">
                <a:solidFill>
                  <a:srgbClr val="6600CC"/>
                </a:solidFill>
              </a:endParaRPr>
            </a:p>
          </p:txBody>
        </p:sp>
      </p:grpSp>
      <p:sp>
        <p:nvSpPr>
          <p:cNvPr id="43" name="Arrow: Left 42">
            <a:extLst>
              <a:ext uri="{FF2B5EF4-FFF2-40B4-BE49-F238E27FC236}">
                <a16:creationId xmlns:a16="http://schemas.microsoft.com/office/drawing/2014/main" id="{5D285535-955A-474F-B74A-0F54854653CA}"/>
              </a:ext>
            </a:extLst>
          </p:cNvPr>
          <p:cNvSpPr/>
          <p:nvPr/>
        </p:nvSpPr>
        <p:spPr bwMode="auto">
          <a:xfrm rot="547058">
            <a:off x="4124569" y="5229878"/>
            <a:ext cx="3488088"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But we’re not done</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yet! </a:t>
            </a:r>
            <a:r>
              <a:rPr lang="en-US" sz="2200" dirty="0">
                <a:solidFill>
                  <a:schemeClr val="bg1"/>
                </a:solidFill>
              </a:rPr>
              <a:t>This one too!</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grpSp>
        <p:nvGrpSpPr>
          <p:cNvPr id="44" name="Group 43">
            <a:extLst>
              <a:ext uri="{FF2B5EF4-FFF2-40B4-BE49-F238E27FC236}">
                <a16:creationId xmlns:a16="http://schemas.microsoft.com/office/drawing/2014/main" id="{46DABCB0-0D41-411A-9318-5BB31122F60E}"/>
              </a:ext>
            </a:extLst>
          </p:cNvPr>
          <p:cNvGrpSpPr/>
          <p:nvPr/>
        </p:nvGrpSpPr>
        <p:grpSpPr>
          <a:xfrm>
            <a:off x="3256502" y="5746656"/>
            <a:ext cx="456814" cy="400110"/>
            <a:chOff x="9253955" y="1225203"/>
            <a:chExt cx="533699" cy="400110"/>
          </a:xfrm>
        </p:grpSpPr>
        <p:sp>
          <p:nvSpPr>
            <p:cNvPr id="45" name="Rectangle 44">
              <a:extLst>
                <a:ext uri="{FF2B5EF4-FFF2-40B4-BE49-F238E27FC236}">
                  <a16:creationId xmlns:a16="http://schemas.microsoft.com/office/drawing/2014/main" id="{3265184A-C217-4D5A-B6B7-ABE2B5156064}"/>
                </a:ext>
              </a:extLst>
            </p:cNvPr>
            <p:cNvSpPr/>
            <p:nvPr/>
          </p:nvSpPr>
          <p:spPr bwMode="auto">
            <a:xfrm>
              <a:off x="9267568" y="1294606"/>
              <a:ext cx="311772" cy="311772"/>
            </a:xfrm>
            <a:prstGeom prst="rect">
              <a:avLst/>
            </a:prstGeom>
            <a:solidFill>
              <a:schemeClr val="bg1">
                <a:lumMod val="75000"/>
              </a:schemeClr>
            </a:solidFill>
            <a:ln w="3175"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46" name="TextBox 45">
              <a:extLst>
                <a:ext uri="{FF2B5EF4-FFF2-40B4-BE49-F238E27FC236}">
                  <a16:creationId xmlns:a16="http://schemas.microsoft.com/office/drawing/2014/main" id="{1422A47B-628F-4767-B77B-5B2C550B6878}"/>
                </a:ext>
              </a:extLst>
            </p:cNvPr>
            <p:cNvSpPr txBox="1"/>
            <p:nvPr/>
          </p:nvSpPr>
          <p:spPr>
            <a:xfrm>
              <a:off x="9253955" y="1225203"/>
              <a:ext cx="533699" cy="400110"/>
            </a:xfrm>
            <a:prstGeom prst="rect">
              <a:avLst/>
            </a:prstGeom>
            <a:noFill/>
          </p:spPr>
          <p:txBody>
            <a:bodyPr wrap="square" rtlCol="0">
              <a:spAutoFit/>
            </a:bodyPr>
            <a:lstStyle/>
            <a:p>
              <a:r>
                <a:rPr lang="en-US" sz="2000" dirty="0">
                  <a:solidFill>
                    <a:srgbClr val="6600CC"/>
                  </a:solidFill>
                </a:rPr>
                <a:t>p</a:t>
              </a:r>
              <a:endParaRPr lang="en-US" sz="2000" baseline="30000" dirty="0">
                <a:solidFill>
                  <a:srgbClr val="6600CC"/>
                </a:solidFill>
              </a:endParaRPr>
            </a:p>
          </p:txBody>
        </p:sp>
      </p:grpSp>
      <p:sp>
        <p:nvSpPr>
          <p:cNvPr id="53" name="Arrow: Left 52">
            <a:extLst>
              <a:ext uri="{FF2B5EF4-FFF2-40B4-BE49-F238E27FC236}">
                <a16:creationId xmlns:a16="http://schemas.microsoft.com/office/drawing/2014/main" id="{F0382225-796F-4B60-9EA9-761BA163B2F9}"/>
              </a:ext>
            </a:extLst>
          </p:cNvPr>
          <p:cNvSpPr/>
          <p:nvPr/>
        </p:nvSpPr>
        <p:spPr bwMode="auto">
          <a:xfrm rot="265017">
            <a:off x="2178812" y="5962117"/>
            <a:ext cx="1356822" cy="91516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algn="ctr"/>
            <a:r>
              <a:rPr lang="en-US" sz="2400" dirty="0">
                <a:solidFill>
                  <a:schemeClr val="bg1"/>
                </a:solidFill>
              </a:rPr>
              <a:t>O(p</a:t>
            </a:r>
            <a:r>
              <a:rPr lang="en-US" sz="2400" baseline="30000" dirty="0">
                <a:solidFill>
                  <a:schemeClr val="bg1"/>
                </a:solidFill>
              </a:rPr>
              <a:t>4</a:t>
            </a:r>
            <a:r>
              <a:rPr lang="en-US" sz="2400" dirty="0">
                <a:solidFill>
                  <a:schemeClr val="bg1"/>
                </a:solidFill>
              </a:rPr>
              <a:t>)</a:t>
            </a:r>
          </a:p>
        </p:txBody>
      </p:sp>
      <p:sp>
        <p:nvSpPr>
          <p:cNvPr id="54" name="Arrow: Right 53">
            <a:extLst>
              <a:ext uri="{FF2B5EF4-FFF2-40B4-BE49-F238E27FC236}">
                <a16:creationId xmlns:a16="http://schemas.microsoft.com/office/drawing/2014/main" id="{742BEB13-F921-43BA-8F5C-F479D5ABDB8B}"/>
              </a:ext>
            </a:extLst>
          </p:cNvPr>
          <p:cNvSpPr/>
          <p:nvPr/>
        </p:nvSpPr>
        <p:spPr bwMode="auto">
          <a:xfrm>
            <a:off x="1186119" y="49028"/>
            <a:ext cx="4090087" cy="1930743"/>
          </a:xfrm>
          <a:prstGeom prst="righ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Each time the outer loop</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runs once…</a:t>
            </a:r>
          </a:p>
        </p:txBody>
      </p:sp>
      <p:sp>
        <p:nvSpPr>
          <p:cNvPr id="55" name="Arrow: Right 54">
            <a:extLst>
              <a:ext uri="{FF2B5EF4-FFF2-40B4-BE49-F238E27FC236}">
                <a16:creationId xmlns:a16="http://schemas.microsoft.com/office/drawing/2014/main" id="{99D8CB97-1FF6-4609-9B52-9DB35229DB9E}"/>
              </a:ext>
            </a:extLst>
          </p:cNvPr>
          <p:cNvSpPr/>
          <p:nvPr/>
        </p:nvSpPr>
        <p:spPr bwMode="auto">
          <a:xfrm rot="20287900">
            <a:off x="1990506" y="1523901"/>
            <a:ext cx="3698083" cy="1930743"/>
          </a:xfrm>
          <a:prstGeom prst="righ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This line runs the </a:t>
            </a:r>
            <a:r>
              <a:rPr lang="en-US" sz="2200" dirty="0" err="1">
                <a:solidFill>
                  <a:schemeClr val="bg1"/>
                </a:solidFill>
              </a:rPr>
              <a:t>Circ</a:t>
            </a:r>
            <a:br>
              <a:rPr lang="en-US" sz="2200" dirty="0">
                <a:solidFill>
                  <a:schemeClr val="bg1"/>
                </a:solidFill>
              </a:rPr>
            </a:br>
            <a:r>
              <a:rPr lang="en-US" sz="2200" dirty="0">
                <a:solidFill>
                  <a:schemeClr val="bg1"/>
                </a:solidFill>
              </a:rPr>
              <a:t>constructor n times!</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grpSp>
        <p:nvGrpSpPr>
          <p:cNvPr id="56" name="Group 55">
            <a:extLst>
              <a:ext uri="{FF2B5EF4-FFF2-40B4-BE49-F238E27FC236}">
                <a16:creationId xmlns:a16="http://schemas.microsoft.com/office/drawing/2014/main" id="{244C1B68-0A1E-42C4-9ABD-29B5D6BCD45E}"/>
              </a:ext>
            </a:extLst>
          </p:cNvPr>
          <p:cNvGrpSpPr/>
          <p:nvPr/>
        </p:nvGrpSpPr>
        <p:grpSpPr>
          <a:xfrm>
            <a:off x="4632001" y="1864296"/>
            <a:ext cx="4572000" cy="1764963"/>
            <a:chOff x="-411856" y="4729500"/>
            <a:chExt cx="4572000" cy="1764963"/>
          </a:xfrm>
        </p:grpSpPr>
        <p:sp>
          <p:nvSpPr>
            <p:cNvPr id="57" name="Arrow: Right 56">
              <a:extLst>
                <a:ext uri="{FF2B5EF4-FFF2-40B4-BE49-F238E27FC236}">
                  <a16:creationId xmlns:a16="http://schemas.microsoft.com/office/drawing/2014/main" id="{BE9E8953-AFF8-4715-BAE6-CE302ADB6C1B}"/>
                </a:ext>
              </a:extLst>
            </p:cNvPr>
            <p:cNvSpPr/>
            <p:nvPr/>
          </p:nvSpPr>
          <p:spPr bwMode="auto">
            <a:xfrm rot="16200000">
              <a:off x="969647" y="3859306"/>
              <a:ext cx="1764963" cy="3505352"/>
            </a:xfrm>
            <a:prstGeom prst="righ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algn="ct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58" name="Rectangle 57">
              <a:extLst>
                <a:ext uri="{FF2B5EF4-FFF2-40B4-BE49-F238E27FC236}">
                  <a16:creationId xmlns:a16="http://schemas.microsoft.com/office/drawing/2014/main" id="{92756F1D-B600-422B-AAD2-A88BF7A72573}"/>
                </a:ext>
              </a:extLst>
            </p:cNvPr>
            <p:cNvSpPr/>
            <p:nvPr/>
          </p:nvSpPr>
          <p:spPr>
            <a:xfrm>
              <a:off x="-411856" y="5161531"/>
              <a:ext cx="4572000" cy="1323439"/>
            </a:xfrm>
            <a:prstGeom prst="rect">
              <a:avLst/>
            </a:prstGeom>
          </p:spPr>
          <p:txBody>
            <a:bodyPr>
              <a:spAutoFit/>
            </a:bodyPr>
            <a:lstStyle/>
            <a:p>
              <a:pPr algn="ctr"/>
              <a:r>
                <a:rPr lang="en-US" sz="2000" dirty="0">
                  <a:solidFill>
                    <a:schemeClr val="bg1"/>
                  </a:solidFill>
                </a:rPr>
                <a:t>n iterations,</a:t>
              </a:r>
              <a:br>
                <a:rPr lang="en-US" sz="2000" dirty="0">
                  <a:solidFill>
                    <a:schemeClr val="bg1"/>
                  </a:solidFill>
                </a:rPr>
              </a:br>
              <a:r>
                <a:rPr lang="en-US" sz="2000" dirty="0">
                  <a:solidFill>
                    <a:schemeClr val="bg1"/>
                  </a:solidFill>
                </a:rPr>
                <a:t>and n </a:t>
              </a:r>
              <a:r>
                <a:rPr lang="en-US" sz="2000" dirty="0" err="1">
                  <a:solidFill>
                    <a:schemeClr val="bg1"/>
                  </a:solidFill>
                </a:rPr>
                <a:t>c’tors</a:t>
              </a:r>
              <a:br>
                <a:rPr lang="en-US" sz="2000" dirty="0">
                  <a:solidFill>
                    <a:schemeClr val="bg1"/>
                  </a:solidFill>
                </a:rPr>
              </a:br>
              <a:r>
                <a:rPr lang="en-US" sz="2000" dirty="0">
                  <a:solidFill>
                    <a:schemeClr val="bg1"/>
                  </a:solidFill>
                </a:rPr>
                <a:t>per iteration:</a:t>
              </a:r>
            </a:p>
            <a:p>
              <a:pPr algn="ctr"/>
              <a:r>
                <a:rPr lang="en-US" sz="2000" dirty="0">
                  <a:solidFill>
                    <a:schemeClr val="bg1"/>
                  </a:solidFill>
                </a:rPr>
                <a:t>O(n</a:t>
              </a:r>
              <a:r>
                <a:rPr lang="en-US" sz="2000" baseline="30000" dirty="0">
                  <a:solidFill>
                    <a:schemeClr val="bg1"/>
                  </a:solidFill>
                </a:rPr>
                <a:t>2</a:t>
              </a:r>
              <a:r>
                <a:rPr lang="en-US" sz="2000" dirty="0">
                  <a:solidFill>
                    <a:schemeClr val="bg1"/>
                  </a:solidFill>
                </a:rPr>
                <a:t>).</a:t>
              </a:r>
            </a:p>
          </p:txBody>
        </p:sp>
      </p:grpSp>
      <p:sp>
        <p:nvSpPr>
          <p:cNvPr id="59" name="Arrow: Right 58">
            <a:extLst>
              <a:ext uri="{FF2B5EF4-FFF2-40B4-BE49-F238E27FC236}">
                <a16:creationId xmlns:a16="http://schemas.microsoft.com/office/drawing/2014/main" id="{EE427C62-8CBA-426B-B8E8-B604390780C8}"/>
              </a:ext>
            </a:extLst>
          </p:cNvPr>
          <p:cNvSpPr/>
          <p:nvPr/>
        </p:nvSpPr>
        <p:spPr bwMode="auto">
          <a:xfrm rot="2321699">
            <a:off x="3720292" y="857307"/>
            <a:ext cx="4090087" cy="1930743"/>
          </a:xfrm>
          <a:prstGeom prst="righ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As before, i’s largest</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value is going to be n.</a:t>
            </a:r>
          </a:p>
        </p:txBody>
      </p:sp>
      <p:sp>
        <p:nvSpPr>
          <p:cNvPr id="60" name="Arrow: Right 59">
            <a:extLst>
              <a:ext uri="{FF2B5EF4-FFF2-40B4-BE49-F238E27FC236}">
                <a16:creationId xmlns:a16="http://schemas.microsoft.com/office/drawing/2014/main" id="{3D931590-313C-4372-964D-20D9D492DAB5}"/>
              </a:ext>
            </a:extLst>
          </p:cNvPr>
          <p:cNvSpPr/>
          <p:nvPr/>
        </p:nvSpPr>
        <p:spPr bwMode="auto">
          <a:xfrm rot="21422987">
            <a:off x="2999785" y="3213191"/>
            <a:ext cx="2602896" cy="1930743"/>
          </a:xfrm>
          <a:prstGeom prst="righ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So let’s replace</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this </a:t>
            </a:r>
            <a:r>
              <a:rPr kumimoji="0" lang="en-US" sz="2200" b="0" i="0" u="none" strike="noStrike" cap="none" normalizeH="0" baseline="0" dirty="0" err="1">
                <a:ln>
                  <a:noFill/>
                </a:ln>
                <a:solidFill>
                  <a:schemeClr val="bg1"/>
                </a:solidFill>
                <a:effectLst/>
                <a:latin typeface="Comic Sans MS" pitchFamily="66" charset="0"/>
                <a:cs typeface="Times New Roman" pitchFamily="18" charset="0"/>
              </a:rPr>
              <a:t>i</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 with n.</a:t>
            </a:r>
          </a:p>
        </p:txBody>
      </p:sp>
      <p:grpSp>
        <p:nvGrpSpPr>
          <p:cNvPr id="61" name="Group 60">
            <a:extLst>
              <a:ext uri="{FF2B5EF4-FFF2-40B4-BE49-F238E27FC236}">
                <a16:creationId xmlns:a16="http://schemas.microsoft.com/office/drawing/2014/main" id="{5BC3A3DE-ACCC-4F0B-B8E0-8F2FC922E5D6}"/>
              </a:ext>
            </a:extLst>
          </p:cNvPr>
          <p:cNvGrpSpPr/>
          <p:nvPr/>
        </p:nvGrpSpPr>
        <p:grpSpPr>
          <a:xfrm>
            <a:off x="6392319" y="3727374"/>
            <a:ext cx="315764" cy="523220"/>
            <a:chOff x="9217616" y="1153011"/>
            <a:chExt cx="361724" cy="523220"/>
          </a:xfrm>
        </p:grpSpPr>
        <p:sp>
          <p:nvSpPr>
            <p:cNvPr id="62" name="Rectangle 61">
              <a:extLst>
                <a:ext uri="{FF2B5EF4-FFF2-40B4-BE49-F238E27FC236}">
                  <a16:creationId xmlns:a16="http://schemas.microsoft.com/office/drawing/2014/main" id="{E584CB86-086D-464F-838C-E6F4072A3AC7}"/>
                </a:ext>
              </a:extLst>
            </p:cNvPr>
            <p:cNvSpPr/>
            <p:nvPr/>
          </p:nvSpPr>
          <p:spPr bwMode="auto">
            <a:xfrm>
              <a:off x="9267568" y="1294606"/>
              <a:ext cx="311772" cy="311772"/>
            </a:xfrm>
            <a:prstGeom prst="rect">
              <a:avLst/>
            </a:prstGeom>
            <a:solidFill>
              <a:schemeClr val="bg1">
                <a:lumMod val="75000"/>
              </a:schemeClr>
            </a:solidFill>
            <a:ln w="3175"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63" name="TextBox 62">
              <a:extLst>
                <a:ext uri="{FF2B5EF4-FFF2-40B4-BE49-F238E27FC236}">
                  <a16:creationId xmlns:a16="http://schemas.microsoft.com/office/drawing/2014/main" id="{8D15E82E-64C7-4A9C-89D9-E485DB0B7892}"/>
                </a:ext>
              </a:extLst>
            </p:cNvPr>
            <p:cNvSpPr txBox="1"/>
            <p:nvPr/>
          </p:nvSpPr>
          <p:spPr>
            <a:xfrm>
              <a:off x="9217616" y="1153011"/>
              <a:ext cx="294903" cy="523220"/>
            </a:xfrm>
            <a:prstGeom prst="rect">
              <a:avLst/>
            </a:prstGeom>
            <a:noFill/>
          </p:spPr>
          <p:txBody>
            <a:bodyPr wrap="square" rtlCol="0">
              <a:spAutoFit/>
            </a:bodyPr>
            <a:lstStyle/>
            <a:p>
              <a:r>
                <a:rPr lang="en-US" sz="2800" dirty="0">
                  <a:solidFill>
                    <a:srgbClr val="6600CC"/>
                  </a:solidFill>
                </a:rPr>
                <a:t>n</a:t>
              </a:r>
            </a:p>
          </p:txBody>
        </p:sp>
      </p:grpSp>
      <p:sp>
        <p:nvSpPr>
          <p:cNvPr id="64" name="Arrow: Left 63">
            <a:extLst>
              <a:ext uri="{FF2B5EF4-FFF2-40B4-BE49-F238E27FC236}">
                <a16:creationId xmlns:a16="http://schemas.microsoft.com/office/drawing/2014/main" id="{5E8935FB-016F-4936-9A10-0CF5F87F72D9}"/>
              </a:ext>
            </a:extLst>
          </p:cNvPr>
          <p:cNvSpPr/>
          <p:nvPr/>
        </p:nvSpPr>
        <p:spPr bwMode="auto">
          <a:xfrm rot="1716242">
            <a:off x="6925076" y="4947511"/>
            <a:ext cx="2535320" cy="2048868"/>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O(n*log</a:t>
            </a:r>
            <a:r>
              <a:rPr lang="en-US" sz="2200" baseline="-25000" dirty="0">
                <a:solidFill>
                  <a:schemeClr val="bg1"/>
                </a:solidFill>
              </a:rPr>
              <a:t>2</a:t>
            </a:r>
            <a:r>
              <a:rPr lang="en-US" sz="2200" dirty="0">
                <a:solidFill>
                  <a:schemeClr val="bg1"/>
                </a:solidFill>
              </a:rPr>
              <a:t>(n))</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87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right)">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20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right)">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0"/>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1"/>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6"/>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9870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right)">
                                      <p:cBhvr>
                                        <p:cTn id="45" dur="500"/>
                                        <p:tgtEl>
                                          <p:spTgt spid="1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wipe(right)">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2000"/>
                                        <p:tgtEl>
                                          <p:spTgt spid="19"/>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grpId="0" nodeType="click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wipe(right)">
                                      <p:cBhvr>
                                        <p:cTn id="60" dur="500"/>
                                        <p:tgtEl>
                                          <p:spTgt spid="22"/>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18"/>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22"/>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17"/>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19"/>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9870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wipe(right)">
                                      <p:cBhvr>
                                        <p:cTn id="79" dur="500"/>
                                        <p:tgtEl>
                                          <p:spTgt spid="2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2" fill="hold" grpId="0" nodeType="clickEffect">
                                  <p:stCondLst>
                                    <p:cond delay="0"/>
                                  </p:stCondLst>
                                  <p:childTnLst>
                                    <p:set>
                                      <p:cBhvr>
                                        <p:cTn id="83" dur="1" fill="hold">
                                          <p:stCondLst>
                                            <p:cond delay="0"/>
                                          </p:stCondLst>
                                        </p:cTn>
                                        <p:tgtEl>
                                          <p:spTgt spid="24"/>
                                        </p:tgtEl>
                                        <p:attrNameLst>
                                          <p:attrName>style.visibility</p:attrName>
                                        </p:attrNameLst>
                                      </p:cBhvr>
                                      <p:to>
                                        <p:strVal val="visible"/>
                                      </p:to>
                                    </p:set>
                                    <p:animEffect transition="in" filter="wipe(right)">
                                      <p:cBhvr>
                                        <p:cTn id="84" dur="500"/>
                                        <p:tgtEl>
                                          <p:spTgt spid="24"/>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2000"/>
                                        <p:tgtEl>
                                          <p:spTgt spid="25"/>
                                        </p:tgtEl>
                                      </p:cBhvr>
                                    </p:animEffect>
                                  </p:childTnLst>
                                </p:cTn>
                              </p:par>
                            </p:childTnLst>
                          </p:cTn>
                        </p:par>
                      </p:childTnLst>
                    </p:cTn>
                  </p:par>
                  <p:par>
                    <p:cTn id="90" fill="hold">
                      <p:stCondLst>
                        <p:cond delay="indefinite"/>
                      </p:stCondLst>
                      <p:childTnLst>
                        <p:par>
                          <p:cTn id="91" fill="hold">
                            <p:stCondLst>
                              <p:cond delay="0"/>
                            </p:stCondLst>
                            <p:childTnLst>
                              <p:par>
                                <p:cTn id="92" presetID="1" presetClass="exit" presetSubtype="0" fill="hold" grpId="1" nodeType="clickEffect">
                                  <p:stCondLst>
                                    <p:cond delay="0"/>
                                  </p:stCondLst>
                                  <p:childTnLst>
                                    <p:set>
                                      <p:cBhvr>
                                        <p:cTn id="93" dur="1" fill="hold">
                                          <p:stCondLst>
                                            <p:cond delay="0"/>
                                          </p:stCondLst>
                                        </p:cTn>
                                        <p:tgtEl>
                                          <p:spTgt spid="23"/>
                                        </p:tgtEl>
                                        <p:attrNameLst>
                                          <p:attrName>style.visibility</p:attrName>
                                        </p:attrNameLst>
                                      </p:cBhvr>
                                      <p:to>
                                        <p:strVal val="hidden"/>
                                      </p:to>
                                    </p:set>
                                  </p:childTnLst>
                                </p:cTn>
                              </p:par>
                              <p:par>
                                <p:cTn id="94" presetID="1" presetClass="exit" presetSubtype="0" fill="hold" grpId="1" nodeType="withEffect">
                                  <p:stCondLst>
                                    <p:cond delay="0"/>
                                  </p:stCondLst>
                                  <p:childTnLst>
                                    <p:set>
                                      <p:cBhvr>
                                        <p:cTn id="95" dur="1" fill="hold">
                                          <p:stCondLst>
                                            <p:cond delay="0"/>
                                          </p:stCondLst>
                                        </p:cTn>
                                        <p:tgtEl>
                                          <p:spTgt spid="24"/>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22" presetClass="entr" presetSubtype="2" fill="hold" grpId="0" nodeType="clickEffect">
                                  <p:stCondLst>
                                    <p:cond delay="0"/>
                                  </p:stCondLst>
                                  <p:childTnLst>
                                    <p:set>
                                      <p:cBhvr>
                                        <p:cTn id="99" dur="1" fill="hold">
                                          <p:stCondLst>
                                            <p:cond delay="0"/>
                                          </p:stCondLst>
                                        </p:cTn>
                                        <p:tgtEl>
                                          <p:spTgt spid="28"/>
                                        </p:tgtEl>
                                        <p:attrNameLst>
                                          <p:attrName>style.visibility</p:attrName>
                                        </p:attrNameLst>
                                      </p:cBhvr>
                                      <p:to>
                                        <p:strVal val="visible"/>
                                      </p:to>
                                    </p:set>
                                    <p:animEffect transition="in" filter="wipe(right)">
                                      <p:cBhvr>
                                        <p:cTn id="100" dur="500"/>
                                        <p:tgtEl>
                                          <p:spTgt spid="28"/>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29"/>
                                        </p:tgtEl>
                                        <p:attrNameLst>
                                          <p:attrName>style.visibility</p:attrName>
                                        </p:attrNameLst>
                                      </p:cBhvr>
                                      <p:to>
                                        <p:strVal val="visible"/>
                                      </p:to>
                                    </p:set>
                                    <p:animEffect transition="in" filter="fade">
                                      <p:cBhvr>
                                        <p:cTn id="105" dur="2000"/>
                                        <p:tgtEl>
                                          <p:spTgt spid="29"/>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4" fill="hold" nodeType="clickEffect">
                                  <p:stCondLst>
                                    <p:cond delay="0"/>
                                  </p:stCondLst>
                                  <p:childTnLst>
                                    <p:set>
                                      <p:cBhvr>
                                        <p:cTn id="109" dur="1" fill="hold">
                                          <p:stCondLst>
                                            <p:cond delay="0"/>
                                          </p:stCondLst>
                                        </p:cTn>
                                        <p:tgtEl>
                                          <p:spTgt spid="6"/>
                                        </p:tgtEl>
                                        <p:attrNameLst>
                                          <p:attrName>style.visibility</p:attrName>
                                        </p:attrNameLst>
                                      </p:cBhvr>
                                      <p:to>
                                        <p:strVal val="visible"/>
                                      </p:to>
                                    </p:set>
                                    <p:animEffect transition="in" filter="wipe(down)">
                                      <p:cBhvr>
                                        <p:cTn id="110" dur="500"/>
                                        <p:tgtEl>
                                          <p:spTgt spid="6"/>
                                        </p:tgtEl>
                                      </p:cBhvr>
                                    </p:animEffec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nodeType="clickEffect">
                                  <p:stCondLst>
                                    <p:cond delay="0"/>
                                  </p:stCondLst>
                                  <p:childTnLst>
                                    <p:set>
                                      <p:cBhvr>
                                        <p:cTn id="114" dur="1" fill="hold">
                                          <p:stCondLst>
                                            <p:cond delay="0"/>
                                          </p:stCondLst>
                                        </p:cTn>
                                        <p:tgtEl>
                                          <p:spTgt spid="25"/>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28"/>
                                        </p:tgtEl>
                                        <p:attrNameLst>
                                          <p:attrName>style.visibility</p:attrName>
                                        </p:attrNameLst>
                                      </p:cBhvr>
                                      <p:to>
                                        <p:strVal val="hidden"/>
                                      </p:to>
                                    </p:set>
                                  </p:childTnLst>
                                </p:cTn>
                              </p:par>
                              <p:par>
                                <p:cTn id="117" presetID="1" presetClass="exit" presetSubtype="0" fill="hold" nodeType="withEffect">
                                  <p:stCondLst>
                                    <p:cond delay="0"/>
                                  </p:stCondLst>
                                  <p:childTnLst>
                                    <p:set>
                                      <p:cBhvr>
                                        <p:cTn id="118" dur="1" fill="hold">
                                          <p:stCondLst>
                                            <p:cond delay="0"/>
                                          </p:stCondLst>
                                        </p:cTn>
                                        <p:tgtEl>
                                          <p:spTgt spid="29"/>
                                        </p:tgtEl>
                                        <p:attrNameLst>
                                          <p:attrName>style.visibility</p:attrName>
                                        </p:attrNameLst>
                                      </p:cBhvr>
                                      <p:to>
                                        <p:strVal val="hidden"/>
                                      </p:to>
                                    </p:set>
                                  </p:childTnLst>
                                </p:cTn>
                              </p:par>
                              <p:par>
                                <p:cTn id="119" presetID="1" presetClass="exit" presetSubtype="0" fill="hold" nodeType="withEffect">
                                  <p:stCondLst>
                                    <p:cond delay="0"/>
                                  </p:stCondLst>
                                  <p:childTnLst>
                                    <p:set>
                                      <p:cBhvr>
                                        <p:cTn id="120" dur="1" fill="hold">
                                          <p:stCondLst>
                                            <p:cond delay="0"/>
                                          </p:stCondLst>
                                        </p:cTn>
                                        <p:tgtEl>
                                          <p:spTgt spid="6"/>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498710"/>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22" presetClass="entr" presetSubtype="2" fill="hold" grpId="0" nodeType="clickEffect">
                                  <p:stCondLst>
                                    <p:cond delay="0"/>
                                  </p:stCondLst>
                                  <p:childTnLst>
                                    <p:set>
                                      <p:cBhvr>
                                        <p:cTn id="128" dur="1" fill="hold">
                                          <p:stCondLst>
                                            <p:cond delay="0"/>
                                          </p:stCondLst>
                                        </p:cTn>
                                        <p:tgtEl>
                                          <p:spTgt spid="35"/>
                                        </p:tgtEl>
                                        <p:attrNameLst>
                                          <p:attrName>style.visibility</p:attrName>
                                        </p:attrNameLst>
                                      </p:cBhvr>
                                      <p:to>
                                        <p:strVal val="visible"/>
                                      </p:to>
                                    </p:set>
                                    <p:animEffect transition="in" filter="wipe(right)">
                                      <p:cBhvr>
                                        <p:cTn id="129" dur="500"/>
                                        <p:tgtEl>
                                          <p:spTgt spid="35"/>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2" fill="hold" grpId="0" nodeType="clickEffect">
                                  <p:stCondLst>
                                    <p:cond delay="0"/>
                                  </p:stCondLst>
                                  <p:childTnLst>
                                    <p:set>
                                      <p:cBhvr>
                                        <p:cTn id="133" dur="1" fill="hold">
                                          <p:stCondLst>
                                            <p:cond delay="0"/>
                                          </p:stCondLst>
                                        </p:cTn>
                                        <p:tgtEl>
                                          <p:spTgt spid="36"/>
                                        </p:tgtEl>
                                        <p:attrNameLst>
                                          <p:attrName>style.visibility</p:attrName>
                                        </p:attrNameLst>
                                      </p:cBhvr>
                                      <p:to>
                                        <p:strVal val="visible"/>
                                      </p:to>
                                    </p:set>
                                    <p:animEffect transition="in" filter="wipe(right)">
                                      <p:cBhvr>
                                        <p:cTn id="134" dur="500"/>
                                        <p:tgtEl>
                                          <p:spTgt spid="36"/>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nodeType="clickEffect">
                                  <p:stCondLst>
                                    <p:cond delay="0"/>
                                  </p:stCondLst>
                                  <p:childTnLst>
                                    <p:set>
                                      <p:cBhvr>
                                        <p:cTn id="138" dur="1" fill="hold">
                                          <p:stCondLst>
                                            <p:cond delay="0"/>
                                          </p:stCondLst>
                                        </p:cTn>
                                        <p:tgtEl>
                                          <p:spTgt spid="37"/>
                                        </p:tgtEl>
                                        <p:attrNameLst>
                                          <p:attrName>style.visibility</p:attrName>
                                        </p:attrNameLst>
                                      </p:cBhvr>
                                      <p:to>
                                        <p:strVal val="visible"/>
                                      </p:to>
                                    </p:set>
                                    <p:animEffect transition="in" filter="fade">
                                      <p:cBhvr>
                                        <p:cTn id="139" dur="2000"/>
                                        <p:tgtEl>
                                          <p:spTgt spid="37"/>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2" fill="hold" grpId="0" nodeType="clickEffect">
                                  <p:stCondLst>
                                    <p:cond delay="0"/>
                                  </p:stCondLst>
                                  <p:childTnLst>
                                    <p:set>
                                      <p:cBhvr>
                                        <p:cTn id="143" dur="1" fill="hold">
                                          <p:stCondLst>
                                            <p:cond delay="0"/>
                                          </p:stCondLst>
                                        </p:cTn>
                                        <p:tgtEl>
                                          <p:spTgt spid="43"/>
                                        </p:tgtEl>
                                        <p:attrNameLst>
                                          <p:attrName>style.visibility</p:attrName>
                                        </p:attrNameLst>
                                      </p:cBhvr>
                                      <p:to>
                                        <p:strVal val="visible"/>
                                      </p:to>
                                    </p:set>
                                    <p:animEffect transition="in" filter="wipe(right)">
                                      <p:cBhvr>
                                        <p:cTn id="144" dur="500"/>
                                        <p:tgtEl>
                                          <p:spTgt spid="43"/>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nodeType="clickEffect">
                                  <p:stCondLst>
                                    <p:cond delay="0"/>
                                  </p:stCondLst>
                                  <p:childTnLst>
                                    <p:set>
                                      <p:cBhvr>
                                        <p:cTn id="148" dur="1" fill="hold">
                                          <p:stCondLst>
                                            <p:cond delay="0"/>
                                          </p:stCondLst>
                                        </p:cTn>
                                        <p:tgtEl>
                                          <p:spTgt spid="44"/>
                                        </p:tgtEl>
                                        <p:attrNameLst>
                                          <p:attrName>style.visibility</p:attrName>
                                        </p:attrNameLst>
                                      </p:cBhvr>
                                      <p:to>
                                        <p:strVal val="visible"/>
                                      </p:to>
                                    </p:set>
                                    <p:animEffect transition="in" filter="fade">
                                      <p:cBhvr>
                                        <p:cTn id="149" dur="2000"/>
                                        <p:tgtEl>
                                          <p:spTgt spid="44"/>
                                        </p:tgtEl>
                                      </p:cBhvr>
                                    </p:animEffect>
                                  </p:childTnLst>
                                </p:cTn>
                              </p:par>
                            </p:childTnLst>
                          </p:cTn>
                        </p:par>
                      </p:childTnLst>
                    </p:cTn>
                  </p:par>
                  <p:par>
                    <p:cTn id="150" fill="hold">
                      <p:stCondLst>
                        <p:cond delay="indefinite"/>
                      </p:stCondLst>
                      <p:childTnLst>
                        <p:par>
                          <p:cTn id="151" fill="hold">
                            <p:stCondLst>
                              <p:cond delay="0"/>
                            </p:stCondLst>
                            <p:childTnLst>
                              <p:par>
                                <p:cTn id="152" presetID="1" presetClass="exit" presetSubtype="0" fill="hold" grpId="1" nodeType="clickEffect">
                                  <p:stCondLst>
                                    <p:cond delay="0"/>
                                  </p:stCondLst>
                                  <p:childTnLst>
                                    <p:set>
                                      <p:cBhvr>
                                        <p:cTn id="153" dur="1" fill="hold">
                                          <p:stCondLst>
                                            <p:cond delay="0"/>
                                          </p:stCondLst>
                                        </p:cTn>
                                        <p:tgtEl>
                                          <p:spTgt spid="43"/>
                                        </p:tgtEl>
                                        <p:attrNameLst>
                                          <p:attrName>style.visibility</p:attrName>
                                        </p:attrNameLst>
                                      </p:cBhvr>
                                      <p:to>
                                        <p:strVal val="hidden"/>
                                      </p:to>
                                    </p:set>
                                  </p:childTnLst>
                                </p:cTn>
                              </p:par>
                              <p:par>
                                <p:cTn id="154" presetID="1" presetClass="exit" presetSubtype="0" fill="hold" grpId="1" nodeType="withEffect">
                                  <p:stCondLst>
                                    <p:cond delay="0"/>
                                  </p:stCondLst>
                                  <p:childTnLst>
                                    <p:set>
                                      <p:cBhvr>
                                        <p:cTn id="155" dur="1" fill="hold">
                                          <p:stCondLst>
                                            <p:cond delay="0"/>
                                          </p:stCondLst>
                                        </p:cTn>
                                        <p:tgtEl>
                                          <p:spTgt spid="36"/>
                                        </p:tgtEl>
                                        <p:attrNameLst>
                                          <p:attrName>style.visibility</p:attrName>
                                        </p:attrNameLst>
                                      </p:cBhvr>
                                      <p:to>
                                        <p:strVal val="hidden"/>
                                      </p:to>
                                    </p:set>
                                  </p:childTnLst>
                                </p:cTn>
                              </p:par>
                              <p:par>
                                <p:cTn id="156" presetID="1" presetClass="exit" presetSubtype="0" fill="hold" grpId="1" nodeType="withEffect">
                                  <p:stCondLst>
                                    <p:cond delay="0"/>
                                  </p:stCondLst>
                                  <p:childTnLst>
                                    <p:set>
                                      <p:cBhvr>
                                        <p:cTn id="157" dur="1" fill="hold">
                                          <p:stCondLst>
                                            <p:cond delay="0"/>
                                          </p:stCondLst>
                                        </p:cTn>
                                        <p:tgtEl>
                                          <p:spTgt spid="35"/>
                                        </p:tgtEl>
                                        <p:attrNameLst>
                                          <p:attrName>style.visibility</p:attrName>
                                        </p:attrNameLst>
                                      </p:cBhvr>
                                      <p:to>
                                        <p:strVal val="hidden"/>
                                      </p:to>
                                    </p:set>
                                  </p:childTnLst>
                                </p:cTn>
                              </p:par>
                            </p:childTnLst>
                          </p:cTn>
                        </p:par>
                      </p:childTnLst>
                    </p:cTn>
                  </p:par>
                  <p:par>
                    <p:cTn id="158" fill="hold">
                      <p:stCondLst>
                        <p:cond delay="indefinite"/>
                      </p:stCondLst>
                      <p:childTnLst>
                        <p:par>
                          <p:cTn id="159" fill="hold">
                            <p:stCondLst>
                              <p:cond delay="0"/>
                            </p:stCondLst>
                            <p:childTnLst>
                              <p:par>
                                <p:cTn id="160" presetID="22" presetClass="entr" presetSubtype="2" fill="hold" grpId="0" nodeType="clickEffect">
                                  <p:stCondLst>
                                    <p:cond delay="0"/>
                                  </p:stCondLst>
                                  <p:childTnLst>
                                    <p:set>
                                      <p:cBhvr>
                                        <p:cTn id="161" dur="1" fill="hold">
                                          <p:stCondLst>
                                            <p:cond delay="0"/>
                                          </p:stCondLst>
                                        </p:cTn>
                                        <p:tgtEl>
                                          <p:spTgt spid="53"/>
                                        </p:tgtEl>
                                        <p:attrNameLst>
                                          <p:attrName>style.visibility</p:attrName>
                                        </p:attrNameLst>
                                      </p:cBhvr>
                                      <p:to>
                                        <p:strVal val="visible"/>
                                      </p:to>
                                    </p:set>
                                    <p:animEffect transition="in" filter="wipe(right)">
                                      <p:cBhvr>
                                        <p:cTn id="162" dur="500"/>
                                        <p:tgtEl>
                                          <p:spTgt spid="53"/>
                                        </p:tgtEl>
                                      </p:cBhvr>
                                    </p:animEffect>
                                  </p:childTnLst>
                                </p:cTn>
                              </p:par>
                            </p:childTnLst>
                          </p:cTn>
                        </p:par>
                      </p:childTnLst>
                    </p:cTn>
                  </p:par>
                  <p:par>
                    <p:cTn id="163" fill="hold">
                      <p:stCondLst>
                        <p:cond delay="indefinite"/>
                      </p:stCondLst>
                      <p:childTnLst>
                        <p:par>
                          <p:cTn id="164" fill="hold">
                            <p:stCondLst>
                              <p:cond delay="0"/>
                            </p:stCondLst>
                            <p:childTnLst>
                              <p:par>
                                <p:cTn id="165" presetID="1" presetClass="exit" presetSubtype="0" fill="hold" grpId="1" nodeType="clickEffect">
                                  <p:stCondLst>
                                    <p:cond delay="0"/>
                                  </p:stCondLst>
                                  <p:childTnLst>
                                    <p:set>
                                      <p:cBhvr>
                                        <p:cTn id="166" dur="1" fill="hold">
                                          <p:stCondLst>
                                            <p:cond delay="0"/>
                                          </p:stCondLst>
                                        </p:cTn>
                                        <p:tgtEl>
                                          <p:spTgt spid="53"/>
                                        </p:tgtEl>
                                        <p:attrNameLst>
                                          <p:attrName>style.visibility</p:attrName>
                                        </p:attrNameLst>
                                      </p:cBhvr>
                                      <p:to>
                                        <p:strVal val="hidden"/>
                                      </p:to>
                                    </p:set>
                                  </p:childTnLst>
                                </p:cTn>
                              </p:par>
                              <p:par>
                                <p:cTn id="167" presetID="1" presetClass="exit" presetSubtype="0" fill="hold" nodeType="withEffect">
                                  <p:stCondLst>
                                    <p:cond delay="0"/>
                                  </p:stCondLst>
                                  <p:childTnLst>
                                    <p:set>
                                      <p:cBhvr>
                                        <p:cTn id="168" dur="1" fill="hold">
                                          <p:stCondLst>
                                            <p:cond delay="0"/>
                                          </p:stCondLst>
                                        </p:cTn>
                                        <p:tgtEl>
                                          <p:spTgt spid="37"/>
                                        </p:tgtEl>
                                        <p:attrNameLst>
                                          <p:attrName>style.visibility</p:attrName>
                                        </p:attrNameLst>
                                      </p:cBhvr>
                                      <p:to>
                                        <p:strVal val="hidden"/>
                                      </p:to>
                                    </p:set>
                                  </p:childTnLst>
                                </p:cTn>
                              </p:par>
                              <p:par>
                                <p:cTn id="169" presetID="1" presetClass="exit" presetSubtype="0" fill="hold" nodeType="withEffect">
                                  <p:stCondLst>
                                    <p:cond delay="0"/>
                                  </p:stCondLst>
                                  <p:childTnLst>
                                    <p:set>
                                      <p:cBhvr>
                                        <p:cTn id="170" dur="1" fill="hold">
                                          <p:stCondLst>
                                            <p:cond delay="0"/>
                                          </p:stCondLst>
                                        </p:cTn>
                                        <p:tgtEl>
                                          <p:spTgt spid="44"/>
                                        </p:tgtEl>
                                        <p:attrNameLst>
                                          <p:attrName>style.visibility</p:attrName>
                                        </p:attrNameLst>
                                      </p:cBhvr>
                                      <p:to>
                                        <p:strVal val="hidden"/>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498708"/>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22" presetClass="entr" presetSubtype="8" fill="hold" grpId="0" nodeType="clickEffect">
                                  <p:stCondLst>
                                    <p:cond delay="0"/>
                                  </p:stCondLst>
                                  <p:childTnLst>
                                    <p:set>
                                      <p:cBhvr>
                                        <p:cTn id="178" dur="1" fill="hold">
                                          <p:stCondLst>
                                            <p:cond delay="0"/>
                                          </p:stCondLst>
                                        </p:cTn>
                                        <p:tgtEl>
                                          <p:spTgt spid="54"/>
                                        </p:tgtEl>
                                        <p:attrNameLst>
                                          <p:attrName>style.visibility</p:attrName>
                                        </p:attrNameLst>
                                      </p:cBhvr>
                                      <p:to>
                                        <p:strVal val="visible"/>
                                      </p:to>
                                    </p:set>
                                    <p:animEffect transition="in" filter="wipe(left)">
                                      <p:cBhvr>
                                        <p:cTn id="179" dur="500"/>
                                        <p:tgtEl>
                                          <p:spTgt spid="54"/>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8" fill="hold" grpId="0" nodeType="clickEffect">
                                  <p:stCondLst>
                                    <p:cond delay="0"/>
                                  </p:stCondLst>
                                  <p:childTnLst>
                                    <p:set>
                                      <p:cBhvr>
                                        <p:cTn id="183" dur="1" fill="hold">
                                          <p:stCondLst>
                                            <p:cond delay="0"/>
                                          </p:stCondLst>
                                        </p:cTn>
                                        <p:tgtEl>
                                          <p:spTgt spid="55"/>
                                        </p:tgtEl>
                                        <p:attrNameLst>
                                          <p:attrName>style.visibility</p:attrName>
                                        </p:attrNameLst>
                                      </p:cBhvr>
                                      <p:to>
                                        <p:strVal val="visible"/>
                                      </p:to>
                                    </p:set>
                                    <p:animEffect transition="in" filter="wipe(left)">
                                      <p:cBhvr>
                                        <p:cTn id="184" dur="500"/>
                                        <p:tgtEl>
                                          <p:spTgt spid="55"/>
                                        </p:tgtEl>
                                      </p:cBhvr>
                                    </p:animEffect>
                                  </p:childTnLst>
                                </p:cTn>
                              </p:par>
                            </p:childTnLst>
                          </p:cTn>
                        </p:par>
                      </p:childTnLst>
                    </p:cTn>
                  </p:par>
                  <p:par>
                    <p:cTn id="185" fill="hold">
                      <p:stCondLst>
                        <p:cond delay="indefinite"/>
                      </p:stCondLst>
                      <p:childTnLst>
                        <p:par>
                          <p:cTn id="186" fill="hold">
                            <p:stCondLst>
                              <p:cond delay="0"/>
                            </p:stCondLst>
                            <p:childTnLst>
                              <p:par>
                                <p:cTn id="187" presetID="22" presetClass="entr" presetSubtype="4" fill="hold" nodeType="clickEffect">
                                  <p:stCondLst>
                                    <p:cond delay="0"/>
                                  </p:stCondLst>
                                  <p:childTnLst>
                                    <p:set>
                                      <p:cBhvr>
                                        <p:cTn id="188" dur="1" fill="hold">
                                          <p:stCondLst>
                                            <p:cond delay="0"/>
                                          </p:stCondLst>
                                        </p:cTn>
                                        <p:tgtEl>
                                          <p:spTgt spid="56"/>
                                        </p:tgtEl>
                                        <p:attrNameLst>
                                          <p:attrName>style.visibility</p:attrName>
                                        </p:attrNameLst>
                                      </p:cBhvr>
                                      <p:to>
                                        <p:strVal val="visible"/>
                                      </p:to>
                                    </p:set>
                                    <p:animEffect transition="in" filter="wipe(down)">
                                      <p:cBhvr>
                                        <p:cTn id="189" dur="500"/>
                                        <p:tgtEl>
                                          <p:spTgt spid="56"/>
                                        </p:tgtEl>
                                      </p:cBhvr>
                                    </p:animEffect>
                                  </p:childTnLst>
                                </p:cTn>
                              </p:par>
                            </p:childTnLst>
                          </p:cTn>
                        </p:par>
                      </p:childTnLst>
                    </p:cTn>
                  </p:par>
                  <p:par>
                    <p:cTn id="190" fill="hold">
                      <p:stCondLst>
                        <p:cond delay="indefinite"/>
                      </p:stCondLst>
                      <p:childTnLst>
                        <p:par>
                          <p:cTn id="191" fill="hold">
                            <p:stCondLst>
                              <p:cond delay="0"/>
                            </p:stCondLst>
                            <p:childTnLst>
                              <p:par>
                                <p:cTn id="192" presetID="1" presetClass="exit" presetSubtype="0" fill="hold" nodeType="clickEffect">
                                  <p:stCondLst>
                                    <p:cond delay="0"/>
                                  </p:stCondLst>
                                  <p:childTnLst>
                                    <p:set>
                                      <p:cBhvr>
                                        <p:cTn id="193" dur="1" fill="hold">
                                          <p:stCondLst>
                                            <p:cond delay="0"/>
                                          </p:stCondLst>
                                        </p:cTn>
                                        <p:tgtEl>
                                          <p:spTgt spid="56"/>
                                        </p:tgtEl>
                                        <p:attrNameLst>
                                          <p:attrName>style.visibility</p:attrName>
                                        </p:attrNameLst>
                                      </p:cBhvr>
                                      <p:to>
                                        <p:strVal val="hidden"/>
                                      </p:to>
                                    </p:set>
                                  </p:childTnLst>
                                </p:cTn>
                              </p:par>
                              <p:par>
                                <p:cTn id="194" presetID="1" presetClass="exit" presetSubtype="0" fill="hold" grpId="1" nodeType="withEffect">
                                  <p:stCondLst>
                                    <p:cond delay="0"/>
                                  </p:stCondLst>
                                  <p:childTnLst>
                                    <p:set>
                                      <p:cBhvr>
                                        <p:cTn id="195" dur="1" fill="hold">
                                          <p:stCondLst>
                                            <p:cond delay="0"/>
                                          </p:stCondLst>
                                        </p:cTn>
                                        <p:tgtEl>
                                          <p:spTgt spid="55"/>
                                        </p:tgtEl>
                                        <p:attrNameLst>
                                          <p:attrName>style.visibility</p:attrName>
                                        </p:attrNameLst>
                                      </p:cBhvr>
                                      <p:to>
                                        <p:strVal val="hidden"/>
                                      </p:to>
                                    </p:set>
                                  </p:childTnLst>
                                </p:cTn>
                              </p:par>
                              <p:par>
                                <p:cTn id="196" presetID="1" presetClass="exit" presetSubtype="0" fill="hold" grpId="1" nodeType="withEffect">
                                  <p:stCondLst>
                                    <p:cond delay="0"/>
                                  </p:stCondLst>
                                  <p:childTnLst>
                                    <p:set>
                                      <p:cBhvr>
                                        <p:cTn id="197" dur="1" fill="hold">
                                          <p:stCondLst>
                                            <p:cond delay="0"/>
                                          </p:stCondLst>
                                        </p:cTn>
                                        <p:tgtEl>
                                          <p:spTgt spid="54"/>
                                        </p:tgtEl>
                                        <p:attrNameLst>
                                          <p:attrName>style.visibility</p:attrName>
                                        </p:attrNameLst>
                                      </p:cBhvr>
                                      <p:to>
                                        <p:strVal val="hidden"/>
                                      </p:to>
                                    </p:set>
                                  </p:childTnLst>
                                </p:cTn>
                              </p:par>
                            </p:childTnLst>
                          </p:cTn>
                        </p:par>
                      </p:childTnLst>
                    </p:cTn>
                  </p:par>
                  <p:par>
                    <p:cTn id="198" fill="hold">
                      <p:stCondLst>
                        <p:cond delay="indefinite"/>
                      </p:stCondLst>
                      <p:childTnLst>
                        <p:par>
                          <p:cTn id="199" fill="hold">
                            <p:stCondLst>
                              <p:cond delay="0"/>
                            </p:stCondLst>
                            <p:childTnLst>
                              <p:par>
                                <p:cTn id="200" presetID="1" presetClass="entr" presetSubtype="0" fill="hold" grpId="0" nodeType="clickEffect">
                                  <p:stCondLst>
                                    <p:cond delay="0"/>
                                  </p:stCondLst>
                                  <p:childTnLst>
                                    <p:set>
                                      <p:cBhvr>
                                        <p:cTn id="201" dur="1" fill="hold">
                                          <p:stCondLst>
                                            <p:cond delay="0"/>
                                          </p:stCondLst>
                                        </p:cTn>
                                        <p:tgtEl>
                                          <p:spTgt spid="498709"/>
                                        </p:tgtEl>
                                        <p:attrNameLst>
                                          <p:attrName>style.visibility</p:attrName>
                                        </p:attrNameLst>
                                      </p:cBhvr>
                                      <p:to>
                                        <p:strVal val="visible"/>
                                      </p:to>
                                    </p:set>
                                  </p:childTnLst>
                                </p:cTn>
                              </p:par>
                            </p:childTnLst>
                          </p:cTn>
                        </p:par>
                      </p:childTnLst>
                    </p:cTn>
                  </p:par>
                  <p:par>
                    <p:cTn id="202" fill="hold">
                      <p:stCondLst>
                        <p:cond delay="indefinite"/>
                      </p:stCondLst>
                      <p:childTnLst>
                        <p:par>
                          <p:cTn id="203" fill="hold">
                            <p:stCondLst>
                              <p:cond delay="0"/>
                            </p:stCondLst>
                            <p:childTnLst>
                              <p:par>
                                <p:cTn id="204" presetID="22" presetClass="entr" presetSubtype="8" fill="hold" grpId="0" nodeType="clickEffect">
                                  <p:stCondLst>
                                    <p:cond delay="0"/>
                                  </p:stCondLst>
                                  <p:childTnLst>
                                    <p:set>
                                      <p:cBhvr>
                                        <p:cTn id="205" dur="1" fill="hold">
                                          <p:stCondLst>
                                            <p:cond delay="0"/>
                                          </p:stCondLst>
                                        </p:cTn>
                                        <p:tgtEl>
                                          <p:spTgt spid="59"/>
                                        </p:tgtEl>
                                        <p:attrNameLst>
                                          <p:attrName>style.visibility</p:attrName>
                                        </p:attrNameLst>
                                      </p:cBhvr>
                                      <p:to>
                                        <p:strVal val="visible"/>
                                      </p:to>
                                    </p:set>
                                    <p:animEffect transition="in" filter="wipe(left)">
                                      <p:cBhvr>
                                        <p:cTn id="206" dur="500"/>
                                        <p:tgtEl>
                                          <p:spTgt spid="59"/>
                                        </p:tgtEl>
                                      </p:cBhvr>
                                    </p:animEffect>
                                  </p:childTnLst>
                                </p:cTn>
                              </p:par>
                            </p:childTnLst>
                          </p:cTn>
                        </p:par>
                      </p:childTnLst>
                    </p:cTn>
                  </p:par>
                  <p:par>
                    <p:cTn id="207" fill="hold">
                      <p:stCondLst>
                        <p:cond delay="indefinite"/>
                      </p:stCondLst>
                      <p:childTnLst>
                        <p:par>
                          <p:cTn id="208" fill="hold">
                            <p:stCondLst>
                              <p:cond delay="0"/>
                            </p:stCondLst>
                            <p:childTnLst>
                              <p:par>
                                <p:cTn id="209" presetID="22" presetClass="entr" presetSubtype="8" fill="hold" grpId="0" nodeType="clickEffect">
                                  <p:stCondLst>
                                    <p:cond delay="0"/>
                                  </p:stCondLst>
                                  <p:childTnLst>
                                    <p:set>
                                      <p:cBhvr>
                                        <p:cTn id="210" dur="1" fill="hold">
                                          <p:stCondLst>
                                            <p:cond delay="0"/>
                                          </p:stCondLst>
                                        </p:cTn>
                                        <p:tgtEl>
                                          <p:spTgt spid="60"/>
                                        </p:tgtEl>
                                        <p:attrNameLst>
                                          <p:attrName>style.visibility</p:attrName>
                                        </p:attrNameLst>
                                      </p:cBhvr>
                                      <p:to>
                                        <p:strVal val="visible"/>
                                      </p:to>
                                    </p:set>
                                    <p:animEffect transition="in" filter="wipe(left)">
                                      <p:cBhvr>
                                        <p:cTn id="211" dur="500"/>
                                        <p:tgtEl>
                                          <p:spTgt spid="60"/>
                                        </p:tgtEl>
                                      </p:cBhvr>
                                    </p:animEffect>
                                  </p:childTnLst>
                                </p:cTn>
                              </p:par>
                            </p:childTnLst>
                          </p:cTn>
                        </p:par>
                      </p:childTnLst>
                    </p:cTn>
                  </p:par>
                  <p:par>
                    <p:cTn id="212" fill="hold">
                      <p:stCondLst>
                        <p:cond delay="indefinite"/>
                      </p:stCondLst>
                      <p:childTnLst>
                        <p:par>
                          <p:cTn id="213" fill="hold">
                            <p:stCondLst>
                              <p:cond delay="0"/>
                            </p:stCondLst>
                            <p:childTnLst>
                              <p:par>
                                <p:cTn id="214" presetID="10" presetClass="entr" presetSubtype="0" fill="hold" nodeType="clickEffect">
                                  <p:stCondLst>
                                    <p:cond delay="0"/>
                                  </p:stCondLst>
                                  <p:childTnLst>
                                    <p:set>
                                      <p:cBhvr>
                                        <p:cTn id="215" dur="1" fill="hold">
                                          <p:stCondLst>
                                            <p:cond delay="0"/>
                                          </p:stCondLst>
                                        </p:cTn>
                                        <p:tgtEl>
                                          <p:spTgt spid="61"/>
                                        </p:tgtEl>
                                        <p:attrNameLst>
                                          <p:attrName>style.visibility</p:attrName>
                                        </p:attrNameLst>
                                      </p:cBhvr>
                                      <p:to>
                                        <p:strVal val="visible"/>
                                      </p:to>
                                    </p:set>
                                    <p:animEffect transition="in" filter="fade">
                                      <p:cBhvr>
                                        <p:cTn id="216" dur="2000"/>
                                        <p:tgtEl>
                                          <p:spTgt spid="61"/>
                                        </p:tgtEl>
                                      </p:cBhvr>
                                    </p:animEffect>
                                  </p:childTnLst>
                                </p:cTn>
                              </p:par>
                            </p:childTnLst>
                          </p:cTn>
                        </p:par>
                      </p:childTnLst>
                    </p:cTn>
                  </p:par>
                  <p:par>
                    <p:cTn id="217" fill="hold">
                      <p:stCondLst>
                        <p:cond delay="indefinite"/>
                      </p:stCondLst>
                      <p:childTnLst>
                        <p:par>
                          <p:cTn id="218" fill="hold">
                            <p:stCondLst>
                              <p:cond delay="0"/>
                            </p:stCondLst>
                            <p:childTnLst>
                              <p:par>
                                <p:cTn id="219" presetID="22" presetClass="entr" presetSubtype="2" fill="hold" grpId="0" nodeType="clickEffect">
                                  <p:stCondLst>
                                    <p:cond delay="0"/>
                                  </p:stCondLst>
                                  <p:childTnLst>
                                    <p:set>
                                      <p:cBhvr>
                                        <p:cTn id="220" dur="1" fill="hold">
                                          <p:stCondLst>
                                            <p:cond delay="0"/>
                                          </p:stCondLst>
                                        </p:cTn>
                                        <p:tgtEl>
                                          <p:spTgt spid="64"/>
                                        </p:tgtEl>
                                        <p:attrNameLst>
                                          <p:attrName>style.visibility</p:attrName>
                                        </p:attrNameLst>
                                      </p:cBhvr>
                                      <p:to>
                                        <p:strVal val="visible"/>
                                      </p:to>
                                    </p:set>
                                    <p:animEffect transition="in" filter="wipe(right)">
                                      <p:cBhvr>
                                        <p:cTn id="221" dur="500"/>
                                        <p:tgtEl>
                                          <p:spTgt spid="64"/>
                                        </p:tgtEl>
                                      </p:cBhvr>
                                    </p:animEffect>
                                  </p:childTnLst>
                                </p:cTn>
                              </p:par>
                            </p:childTnLst>
                          </p:cTn>
                        </p:par>
                      </p:childTnLst>
                    </p:cTn>
                  </p:par>
                  <p:par>
                    <p:cTn id="222" fill="hold">
                      <p:stCondLst>
                        <p:cond delay="indefinite"/>
                      </p:stCondLst>
                      <p:childTnLst>
                        <p:par>
                          <p:cTn id="223" fill="hold">
                            <p:stCondLst>
                              <p:cond delay="0"/>
                            </p:stCondLst>
                            <p:childTnLst>
                              <p:par>
                                <p:cTn id="224" presetID="1" presetClass="exit" presetSubtype="0" fill="hold" grpId="2" nodeType="clickEffect">
                                  <p:stCondLst>
                                    <p:cond delay="0"/>
                                  </p:stCondLst>
                                  <p:childTnLst>
                                    <p:set>
                                      <p:cBhvr>
                                        <p:cTn id="225" dur="1" fill="hold">
                                          <p:stCondLst>
                                            <p:cond delay="0"/>
                                          </p:stCondLst>
                                        </p:cTn>
                                        <p:tgtEl>
                                          <p:spTgt spid="59"/>
                                        </p:tgtEl>
                                        <p:attrNameLst>
                                          <p:attrName>style.visibility</p:attrName>
                                        </p:attrNameLst>
                                      </p:cBhvr>
                                      <p:to>
                                        <p:strVal val="hidden"/>
                                      </p:to>
                                    </p:set>
                                  </p:childTnLst>
                                </p:cTn>
                              </p:par>
                              <p:par>
                                <p:cTn id="226" presetID="1" presetClass="exit" presetSubtype="0" fill="hold" grpId="1" nodeType="withEffect">
                                  <p:stCondLst>
                                    <p:cond delay="0"/>
                                  </p:stCondLst>
                                  <p:childTnLst>
                                    <p:set>
                                      <p:cBhvr>
                                        <p:cTn id="227" dur="1" fill="hold">
                                          <p:stCondLst>
                                            <p:cond delay="0"/>
                                          </p:stCondLst>
                                        </p:cTn>
                                        <p:tgtEl>
                                          <p:spTgt spid="59"/>
                                        </p:tgtEl>
                                        <p:attrNameLst>
                                          <p:attrName>style.visibility</p:attrName>
                                        </p:attrNameLst>
                                      </p:cBhvr>
                                      <p:to>
                                        <p:strVal val="hidden"/>
                                      </p:to>
                                    </p:set>
                                  </p:childTnLst>
                                </p:cTn>
                              </p:par>
                              <p:par>
                                <p:cTn id="228" presetID="1" presetClass="exit" presetSubtype="0" fill="hold" grpId="1" nodeType="withEffect">
                                  <p:stCondLst>
                                    <p:cond delay="0"/>
                                  </p:stCondLst>
                                  <p:childTnLst>
                                    <p:set>
                                      <p:cBhvr>
                                        <p:cTn id="229" dur="1" fill="hold">
                                          <p:stCondLst>
                                            <p:cond delay="0"/>
                                          </p:stCondLst>
                                        </p:cTn>
                                        <p:tgtEl>
                                          <p:spTgt spid="60"/>
                                        </p:tgtEl>
                                        <p:attrNameLst>
                                          <p:attrName>style.visibility</p:attrName>
                                        </p:attrNameLst>
                                      </p:cBhvr>
                                      <p:to>
                                        <p:strVal val="hidden"/>
                                      </p:to>
                                    </p:set>
                                  </p:childTnLst>
                                </p:cTn>
                              </p:par>
                              <p:par>
                                <p:cTn id="230" presetID="1" presetClass="exit" presetSubtype="0" fill="hold" nodeType="withEffect">
                                  <p:stCondLst>
                                    <p:cond delay="0"/>
                                  </p:stCondLst>
                                  <p:childTnLst>
                                    <p:set>
                                      <p:cBhvr>
                                        <p:cTn id="231" dur="1" fill="hold">
                                          <p:stCondLst>
                                            <p:cond delay="0"/>
                                          </p:stCondLst>
                                        </p:cTn>
                                        <p:tgtEl>
                                          <p:spTgt spid="61"/>
                                        </p:tgtEl>
                                        <p:attrNameLst>
                                          <p:attrName>style.visibility</p:attrName>
                                        </p:attrNameLst>
                                      </p:cBhvr>
                                      <p:to>
                                        <p:strVal val="hidden"/>
                                      </p:to>
                                    </p:set>
                                  </p:childTnLst>
                                </p:cTn>
                              </p:par>
                              <p:par>
                                <p:cTn id="232" presetID="1" presetClass="exit" presetSubtype="0" fill="hold" grpId="1" nodeType="withEffect">
                                  <p:stCondLst>
                                    <p:cond delay="0"/>
                                  </p:stCondLst>
                                  <p:childTnLst>
                                    <p:set>
                                      <p:cBhvr>
                                        <p:cTn id="233" dur="1" fill="hold">
                                          <p:stCondLst>
                                            <p:cond delay="0"/>
                                          </p:stCondLst>
                                        </p:cTn>
                                        <p:tgtEl>
                                          <p:spTgt spid="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702" grpId="0"/>
      <p:bldP spid="498703" grpId="0"/>
      <p:bldP spid="498707" grpId="0"/>
      <p:bldP spid="498708" grpId="0"/>
      <p:bldP spid="498709" grpId="0"/>
      <p:bldP spid="498710" grpId="0"/>
      <p:bldP spid="10" grpId="0" animBg="1"/>
      <p:bldP spid="10" grpId="1" animBg="1"/>
      <p:bldP spid="11" grpId="0" animBg="1"/>
      <p:bldP spid="11" grpId="1" animBg="1"/>
      <p:bldP spid="16" grpId="0" animBg="1"/>
      <p:bldP spid="16" grpId="1" animBg="1"/>
      <p:bldP spid="17" grpId="0" animBg="1"/>
      <p:bldP spid="17" grpId="1" animBg="1"/>
      <p:bldP spid="18" grpId="0" animBg="1"/>
      <p:bldP spid="18" grpId="1" animBg="1"/>
      <p:bldP spid="22" grpId="0" animBg="1"/>
      <p:bldP spid="22" grpId="1" animBg="1"/>
      <p:bldP spid="23" grpId="0" animBg="1"/>
      <p:bldP spid="23" grpId="1" animBg="1"/>
      <p:bldP spid="24" grpId="0" animBg="1"/>
      <p:bldP spid="24" grpId="1" animBg="1"/>
      <p:bldP spid="28" grpId="0" animBg="1"/>
      <p:bldP spid="28" grpId="1" animBg="1"/>
      <p:bldP spid="35" grpId="0" animBg="1"/>
      <p:bldP spid="35" grpId="1" animBg="1"/>
      <p:bldP spid="36" grpId="0" animBg="1"/>
      <p:bldP spid="36" grpId="1" animBg="1"/>
      <p:bldP spid="43" grpId="0" animBg="1"/>
      <p:bldP spid="43" grpId="1" animBg="1"/>
      <p:bldP spid="53" grpId="0" animBg="1"/>
      <p:bldP spid="53" grpId="1" animBg="1"/>
      <p:bldP spid="54" grpId="0" animBg="1"/>
      <p:bldP spid="54" grpId="1" animBg="1"/>
      <p:bldP spid="55" grpId="0" animBg="1"/>
      <p:bldP spid="55" grpId="1" animBg="1"/>
      <p:bldP spid="59" grpId="0" animBg="1"/>
      <p:bldP spid="59" grpId="1" animBg="1"/>
      <p:bldP spid="59" grpId="2" animBg="1"/>
      <p:bldP spid="60" grpId="0" animBg="1"/>
      <p:bldP spid="60" grpId="1" animBg="1"/>
      <p:bldP spid="64" grpId="0" animBg="1"/>
      <p:bldP spid="64"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5"/>
          <p:cNvSpPr>
            <a:spLocks noGrp="1"/>
          </p:cNvSpPr>
          <p:nvPr>
            <p:ph type="sldNum" sz="quarter" idx="12"/>
          </p:nvPr>
        </p:nvSpPr>
        <p:spPr/>
        <p:txBody>
          <a:bodyPr/>
          <a:lstStyle/>
          <a:p>
            <a:fld id="{AEAA2D48-2DD9-46B6-8284-3252D481E55D}" type="slidenum">
              <a:rPr lang="en-US"/>
              <a:pPr/>
              <a:t>28</a:t>
            </a:fld>
            <a:endParaRPr lang="en-US"/>
          </a:p>
        </p:txBody>
      </p:sp>
      <p:sp>
        <p:nvSpPr>
          <p:cNvPr id="580610" name="Rectangle 2"/>
          <p:cNvSpPr>
            <a:spLocks noGrp="1" noChangeArrowheads="1"/>
          </p:cNvSpPr>
          <p:nvPr>
            <p:ph type="title"/>
          </p:nvPr>
        </p:nvSpPr>
        <p:spPr>
          <a:xfrm>
            <a:off x="381000" y="-76200"/>
            <a:ext cx="8382000" cy="1143000"/>
          </a:xfrm>
        </p:spPr>
        <p:txBody>
          <a:bodyPr/>
          <a:lstStyle/>
          <a:p>
            <a:r>
              <a:rPr lang="en-US" sz="4000" dirty="0"/>
              <a:t>Big-O for Multi-input Algorithms</a:t>
            </a:r>
          </a:p>
        </p:txBody>
      </p:sp>
      <p:sp>
        <p:nvSpPr>
          <p:cNvPr id="580613" name="Text Box 5"/>
          <p:cNvSpPr txBox="1">
            <a:spLocks noChangeArrowheads="1"/>
          </p:cNvSpPr>
          <p:nvPr/>
        </p:nvSpPr>
        <p:spPr bwMode="auto">
          <a:xfrm>
            <a:off x="137872" y="2125297"/>
            <a:ext cx="4379808" cy="3031599"/>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t>void buffet(string people[], </a:t>
            </a:r>
            <a:r>
              <a:rPr lang="en-US" dirty="0" err="1"/>
              <a:t>int</a:t>
            </a:r>
            <a:r>
              <a:rPr lang="en-US" dirty="0"/>
              <a:t> </a:t>
            </a:r>
            <a:r>
              <a:rPr lang="en-US" dirty="0">
                <a:solidFill>
                  <a:srgbClr val="FF0000"/>
                </a:solidFill>
              </a:rPr>
              <a:t>p</a:t>
            </a:r>
            <a:r>
              <a:rPr lang="en-US" dirty="0"/>
              <a:t>, </a:t>
            </a:r>
          </a:p>
          <a:p>
            <a:r>
              <a:rPr lang="en-US" dirty="0"/>
              <a:t>	      string foods[], </a:t>
            </a:r>
            <a:r>
              <a:rPr lang="en-US" dirty="0" err="1"/>
              <a:t>int</a:t>
            </a:r>
            <a:r>
              <a:rPr lang="en-US" dirty="0"/>
              <a:t> </a:t>
            </a:r>
            <a:r>
              <a:rPr lang="en-US" dirty="0">
                <a:solidFill>
                  <a:srgbClr val="FF0000"/>
                </a:solidFill>
              </a:rPr>
              <a:t>f</a:t>
            </a:r>
            <a:r>
              <a:rPr lang="en-US" dirty="0"/>
              <a:t>)</a:t>
            </a:r>
          </a:p>
          <a:p>
            <a:r>
              <a:rPr lang="en-US" dirty="0"/>
              <a:t>{</a:t>
            </a:r>
          </a:p>
          <a:p>
            <a:r>
              <a:rPr lang="en-US" dirty="0"/>
              <a:t>   </a:t>
            </a:r>
            <a:r>
              <a:rPr lang="en-US" dirty="0" err="1"/>
              <a:t>int</a:t>
            </a:r>
            <a:r>
              <a:rPr lang="en-US" dirty="0"/>
              <a:t> </a:t>
            </a:r>
            <a:r>
              <a:rPr lang="en-US" dirty="0" err="1"/>
              <a:t>i</a:t>
            </a:r>
            <a:r>
              <a:rPr lang="en-US" dirty="0"/>
              <a:t>, j;</a:t>
            </a:r>
          </a:p>
          <a:p>
            <a:endParaRPr lang="en-US" dirty="0"/>
          </a:p>
          <a:p>
            <a:r>
              <a:rPr lang="en-US" dirty="0"/>
              <a:t>   for (</a:t>
            </a:r>
            <a:r>
              <a:rPr lang="en-US" dirty="0" err="1"/>
              <a:t>i</a:t>
            </a:r>
            <a:r>
              <a:rPr lang="en-US" dirty="0"/>
              <a:t>=0; </a:t>
            </a:r>
            <a:r>
              <a:rPr lang="en-US" dirty="0" err="1"/>
              <a:t>i</a:t>
            </a:r>
            <a:r>
              <a:rPr lang="en-US" dirty="0"/>
              <a:t> &lt; </a:t>
            </a:r>
            <a:r>
              <a:rPr lang="en-US" dirty="0">
                <a:solidFill>
                  <a:srgbClr val="FF0000"/>
                </a:solidFill>
              </a:rPr>
              <a:t>p </a:t>
            </a:r>
            <a:r>
              <a:rPr lang="en-US" dirty="0"/>
              <a:t>;</a:t>
            </a:r>
            <a:r>
              <a:rPr lang="en-US" dirty="0" err="1"/>
              <a:t>i</a:t>
            </a:r>
            <a:r>
              <a:rPr lang="en-US" dirty="0"/>
              <a:t>++)</a:t>
            </a:r>
          </a:p>
          <a:p>
            <a:r>
              <a:rPr lang="en-US" dirty="0"/>
              <a:t>      for (j=0; j &lt;</a:t>
            </a:r>
            <a:r>
              <a:rPr lang="en-US" dirty="0">
                <a:solidFill>
                  <a:srgbClr val="FF0000"/>
                </a:solidFill>
              </a:rPr>
              <a:t> f </a:t>
            </a:r>
            <a:r>
              <a:rPr lang="en-US" dirty="0"/>
              <a:t>;</a:t>
            </a:r>
            <a:r>
              <a:rPr lang="en-US" dirty="0" err="1"/>
              <a:t>j++</a:t>
            </a:r>
            <a:r>
              <a:rPr lang="en-US" dirty="0"/>
              <a:t>)</a:t>
            </a:r>
          </a:p>
          <a:p>
            <a:r>
              <a:rPr lang="en-US" dirty="0"/>
              <a:t>          </a:t>
            </a:r>
            <a:r>
              <a:rPr lang="en-US" dirty="0" err="1"/>
              <a:t>cout</a:t>
            </a:r>
            <a:r>
              <a:rPr lang="en-US" dirty="0"/>
              <a:t> &lt;&lt; people[</a:t>
            </a:r>
            <a:r>
              <a:rPr lang="en-US" dirty="0" err="1"/>
              <a:t>i</a:t>
            </a:r>
            <a:r>
              <a:rPr lang="en-US" dirty="0"/>
              <a:t>] &lt;&lt; “ ate “ </a:t>
            </a:r>
            <a:br>
              <a:rPr lang="en-US" dirty="0"/>
            </a:br>
            <a:r>
              <a:rPr lang="en-US" dirty="0"/>
              <a:t>                  &lt;&lt; foods[j] &lt;&lt; </a:t>
            </a:r>
            <a:r>
              <a:rPr lang="en-US" dirty="0" err="1"/>
              <a:t>endl</a:t>
            </a:r>
            <a:r>
              <a:rPr lang="en-US" dirty="0"/>
              <a:t>;</a:t>
            </a:r>
          </a:p>
          <a:p>
            <a:r>
              <a:rPr lang="en-US" dirty="0"/>
              <a:t>}</a:t>
            </a:r>
          </a:p>
          <a:p>
            <a:endParaRPr lang="en-US" sz="1100" dirty="0"/>
          </a:p>
        </p:txBody>
      </p:sp>
      <p:sp>
        <p:nvSpPr>
          <p:cNvPr id="580614" name="Text Box 6"/>
          <p:cNvSpPr txBox="1">
            <a:spLocks noChangeArrowheads="1"/>
          </p:cNvSpPr>
          <p:nvPr/>
        </p:nvSpPr>
        <p:spPr bwMode="auto">
          <a:xfrm>
            <a:off x="4581054" y="2125297"/>
            <a:ext cx="4526732" cy="3031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r>
              <a:rPr lang="en-US" dirty="0"/>
              <a:t>void tinder(string </a:t>
            </a:r>
            <a:r>
              <a:rPr lang="en-US" dirty="0" err="1"/>
              <a:t>csmajors</a:t>
            </a:r>
            <a:r>
              <a:rPr lang="en-US" dirty="0"/>
              <a:t>[], </a:t>
            </a:r>
            <a:r>
              <a:rPr lang="en-US" dirty="0" err="1"/>
              <a:t>int</a:t>
            </a:r>
            <a:r>
              <a:rPr lang="en-US" dirty="0"/>
              <a:t> </a:t>
            </a:r>
            <a:r>
              <a:rPr lang="en-US" dirty="0">
                <a:solidFill>
                  <a:srgbClr val="FF0000"/>
                </a:solidFill>
              </a:rPr>
              <a:t>c</a:t>
            </a:r>
            <a:r>
              <a:rPr lang="en-US" dirty="0"/>
              <a:t>, </a:t>
            </a:r>
          </a:p>
          <a:p>
            <a:r>
              <a:rPr lang="en-US" dirty="0"/>
              <a:t>	      string </a:t>
            </a:r>
            <a:r>
              <a:rPr lang="en-US" dirty="0" err="1"/>
              <a:t>eemajors</a:t>
            </a:r>
            <a:r>
              <a:rPr lang="en-US" dirty="0"/>
              <a:t>[], </a:t>
            </a:r>
            <a:r>
              <a:rPr lang="en-US" dirty="0" err="1"/>
              <a:t>int</a:t>
            </a:r>
            <a:r>
              <a:rPr lang="en-US" dirty="0"/>
              <a:t> </a:t>
            </a:r>
            <a:r>
              <a:rPr lang="en-US" dirty="0">
                <a:solidFill>
                  <a:srgbClr val="FF0000"/>
                </a:solidFill>
              </a:rPr>
              <a:t>e</a:t>
            </a:r>
            <a:r>
              <a:rPr lang="en-US" dirty="0"/>
              <a:t>)</a:t>
            </a:r>
          </a:p>
          <a:p>
            <a:r>
              <a:rPr lang="en-US" dirty="0"/>
              <a:t>{</a:t>
            </a:r>
            <a:endParaRPr lang="en-US" sz="1000" dirty="0"/>
          </a:p>
          <a:p>
            <a:r>
              <a:rPr lang="en-US" dirty="0"/>
              <a:t>   for (</a:t>
            </a:r>
            <a:r>
              <a:rPr lang="en-US" dirty="0" err="1"/>
              <a:t>int</a:t>
            </a:r>
            <a:r>
              <a:rPr lang="en-US" dirty="0"/>
              <a:t> </a:t>
            </a:r>
            <a:r>
              <a:rPr lang="en-US" dirty="0" err="1"/>
              <a:t>i</a:t>
            </a:r>
            <a:r>
              <a:rPr lang="en-US" dirty="0"/>
              <a:t>=0; </a:t>
            </a:r>
            <a:r>
              <a:rPr lang="en-US" dirty="0" err="1"/>
              <a:t>i</a:t>
            </a:r>
            <a:r>
              <a:rPr lang="en-US" dirty="0"/>
              <a:t> &lt; </a:t>
            </a:r>
            <a:r>
              <a:rPr lang="en-US" dirty="0">
                <a:solidFill>
                  <a:srgbClr val="FF0000"/>
                </a:solidFill>
              </a:rPr>
              <a:t>c </a:t>
            </a:r>
            <a:r>
              <a:rPr lang="en-US" dirty="0"/>
              <a:t>;</a:t>
            </a:r>
            <a:r>
              <a:rPr lang="en-US" dirty="0" err="1"/>
              <a:t>i</a:t>
            </a:r>
            <a:r>
              <a:rPr lang="en-US" dirty="0"/>
              <a:t>++)</a:t>
            </a:r>
          </a:p>
          <a:p>
            <a:r>
              <a:rPr lang="en-US" dirty="0"/>
              <a:t>       for (</a:t>
            </a:r>
            <a:r>
              <a:rPr lang="en-US" dirty="0" err="1"/>
              <a:t>int</a:t>
            </a:r>
            <a:r>
              <a:rPr lang="en-US" dirty="0"/>
              <a:t> j=0; j &lt; </a:t>
            </a:r>
            <a:r>
              <a:rPr lang="en-US" dirty="0">
                <a:solidFill>
                  <a:srgbClr val="FF0000"/>
                </a:solidFill>
              </a:rPr>
              <a:t>c </a:t>
            </a:r>
            <a:r>
              <a:rPr lang="en-US" dirty="0"/>
              <a:t>;</a:t>
            </a:r>
            <a:r>
              <a:rPr lang="en-US" dirty="0" err="1"/>
              <a:t>j++</a:t>
            </a:r>
            <a:r>
              <a:rPr lang="en-US" dirty="0"/>
              <a:t>)</a:t>
            </a:r>
          </a:p>
          <a:p>
            <a:r>
              <a:rPr lang="en-US" dirty="0"/>
              <a:t>           </a:t>
            </a:r>
            <a:r>
              <a:rPr lang="en-US" dirty="0" err="1"/>
              <a:t>cout</a:t>
            </a:r>
            <a:r>
              <a:rPr lang="en-US" dirty="0"/>
              <a:t> &lt;&lt; </a:t>
            </a:r>
            <a:r>
              <a:rPr lang="en-US" dirty="0" err="1"/>
              <a:t>csmajors</a:t>
            </a:r>
            <a:r>
              <a:rPr lang="en-US" dirty="0"/>
              <a:t>[</a:t>
            </a:r>
            <a:r>
              <a:rPr lang="en-US" dirty="0" err="1"/>
              <a:t>i</a:t>
            </a:r>
            <a:r>
              <a:rPr lang="en-US" dirty="0"/>
              <a:t>] &lt;&lt; “ dates “</a:t>
            </a:r>
          </a:p>
          <a:p>
            <a:r>
              <a:rPr lang="en-US" dirty="0"/>
              <a:t>                   &lt;&lt; </a:t>
            </a:r>
            <a:r>
              <a:rPr lang="en-US" dirty="0" err="1"/>
              <a:t>csmajors</a:t>
            </a:r>
            <a:r>
              <a:rPr lang="en-US" dirty="0"/>
              <a:t>[j] &lt;&lt; </a:t>
            </a:r>
            <a:r>
              <a:rPr lang="en-US" dirty="0" err="1"/>
              <a:t>endl</a:t>
            </a:r>
            <a:r>
              <a:rPr lang="en-US" dirty="0"/>
              <a:t>;</a:t>
            </a:r>
          </a:p>
          <a:p>
            <a:endParaRPr lang="en-US" sz="1000" dirty="0"/>
          </a:p>
          <a:p>
            <a:r>
              <a:rPr lang="en-US" dirty="0"/>
              <a:t>   for (</a:t>
            </a:r>
            <a:r>
              <a:rPr lang="en-US" dirty="0" err="1"/>
              <a:t>int</a:t>
            </a:r>
            <a:r>
              <a:rPr lang="en-US" dirty="0"/>
              <a:t> k=0; k &lt; </a:t>
            </a:r>
            <a:r>
              <a:rPr lang="en-US" dirty="0">
                <a:solidFill>
                  <a:srgbClr val="FF0000"/>
                </a:solidFill>
              </a:rPr>
              <a:t>e </a:t>
            </a:r>
            <a:r>
              <a:rPr lang="en-US" dirty="0"/>
              <a:t>;k++)</a:t>
            </a:r>
          </a:p>
          <a:p>
            <a:r>
              <a:rPr lang="en-US" dirty="0"/>
              <a:t>     </a:t>
            </a:r>
            <a:r>
              <a:rPr lang="en-US" dirty="0" err="1"/>
              <a:t>cout</a:t>
            </a:r>
            <a:r>
              <a:rPr lang="en-US" sz="1100" dirty="0"/>
              <a:t> </a:t>
            </a:r>
            <a:r>
              <a:rPr lang="en-US" dirty="0"/>
              <a:t>&lt;&lt;</a:t>
            </a:r>
            <a:r>
              <a:rPr lang="en-US" sz="1200" dirty="0"/>
              <a:t> </a:t>
            </a:r>
            <a:r>
              <a:rPr lang="en-US" dirty="0" err="1"/>
              <a:t>eemajors</a:t>
            </a:r>
            <a:r>
              <a:rPr lang="en-US" dirty="0"/>
              <a:t>[k]</a:t>
            </a:r>
            <a:r>
              <a:rPr lang="en-US" sz="1100" dirty="0"/>
              <a:t> </a:t>
            </a:r>
            <a:r>
              <a:rPr lang="en-US" dirty="0"/>
              <a:t>&lt;&lt;</a:t>
            </a:r>
            <a:r>
              <a:rPr lang="en-US" sz="1100" dirty="0"/>
              <a:t> </a:t>
            </a:r>
            <a:r>
              <a:rPr lang="en-US" dirty="0"/>
              <a:t>“ sits at home“;</a:t>
            </a:r>
          </a:p>
          <a:p>
            <a:r>
              <a:rPr lang="en-US" dirty="0"/>
              <a:t>}</a:t>
            </a:r>
          </a:p>
        </p:txBody>
      </p:sp>
      <p:sp>
        <p:nvSpPr>
          <p:cNvPr id="580615" name="Text Box 7"/>
          <p:cNvSpPr txBox="1">
            <a:spLocks noChangeArrowheads="1"/>
          </p:cNvSpPr>
          <p:nvPr/>
        </p:nvSpPr>
        <p:spPr bwMode="auto">
          <a:xfrm>
            <a:off x="68935" y="1054131"/>
            <a:ext cx="9006129" cy="83099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400" dirty="0"/>
              <a:t>Often, an algorithm will operate on two (or more) </a:t>
            </a:r>
            <a:r>
              <a:rPr lang="en-US" sz="2400" i="1" dirty="0">
                <a:solidFill>
                  <a:srgbClr val="6600FF"/>
                </a:solidFill>
              </a:rPr>
              <a:t>independent</a:t>
            </a:r>
            <a:r>
              <a:rPr lang="en-US" sz="2400" dirty="0"/>
              <a:t> data sets, each of a different size.</a:t>
            </a:r>
          </a:p>
        </p:txBody>
      </p:sp>
      <p:sp>
        <p:nvSpPr>
          <p:cNvPr id="580616" name="Text Box 8"/>
          <p:cNvSpPr txBox="1">
            <a:spLocks noChangeArrowheads="1"/>
          </p:cNvSpPr>
          <p:nvPr/>
        </p:nvSpPr>
        <p:spPr bwMode="auto">
          <a:xfrm>
            <a:off x="228599" y="5385097"/>
            <a:ext cx="8626475" cy="83099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t>In these cases, when we compute the algorithm’s Big-O, </a:t>
            </a:r>
            <a:r>
              <a:rPr lang="en-US" sz="2400" dirty="0">
                <a:solidFill>
                  <a:schemeClr val="tx1"/>
                </a:solidFill>
              </a:rPr>
              <a:t>we must to take into account</a:t>
            </a:r>
            <a:r>
              <a:rPr lang="en-US" sz="2400" dirty="0">
                <a:solidFill>
                  <a:schemeClr val="accent2"/>
                </a:solidFill>
              </a:rPr>
              <a:t> both independent sizes</a:t>
            </a:r>
            <a:r>
              <a:rPr lang="en-US" sz="2400" dirty="0"/>
              <a:t>.  </a:t>
            </a:r>
          </a:p>
        </p:txBody>
      </p:sp>
      <p:sp>
        <p:nvSpPr>
          <p:cNvPr id="580617" name="Text Box 9"/>
          <p:cNvSpPr txBox="1">
            <a:spLocks noChangeArrowheads="1"/>
          </p:cNvSpPr>
          <p:nvPr/>
        </p:nvSpPr>
        <p:spPr bwMode="auto">
          <a:xfrm rot="-2041161">
            <a:off x="3068243" y="4524613"/>
            <a:ext cx="1319592" cy="461665"/>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t>O(</a:t>
            </a:r>
            <a:r>
              <a:rPr lang="en-US" sz="2400" dirty="0">
                <a:solidFill>
                  <a:srgbClr val="FF0000"/>
                </a:solidFill>
              </a:rPr>
              <a:t>p</a:t>
            </a:r>
            <a:r>
              <a:rPr lang="en-US" sz="2400" dirty="0"/>
              <a:t> * </a:t>
            </a:r>
            <a:r>
              <a:rPr lang="en-US" sz="2400" dirty="0">
                <a:solidFill>
                  <a:srgbClr val="FF0000"/>
                </a:solidFill>
              </a:rPr>
              <a:t>f</a:t>
            </a:r>
            <a:r>
              <a:rPr lang="en-US" sz="2400" dirty="0"/>
              <a:t>)</a:t>
            </a:r>
          </a:p>
        </p:txBody>
      </p:sp>
      <p:sp>
        <p:nvSpPr>
          <p:cNvPr id="580618" name="Text Box 10"/>
          <p:cNvSpPr txBox="1">
            <a:spLocks noChangeArrowheads="1"/>
          </p:cNvSpPr>
          <p:nvPr/>
        </p:nvSpPr>
        <p:spPr bwMode="auto">
          <a:xfrm rot="-2041161">
            <a:off x="7412256" y="4561067"/>
            <a:ext cx="1436612" cy="461665"/>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t>O(</a:t>
            </a:r>
            <a:r>
              <a:rPr lang="en-US" sz="2400" dirty="0">
                <a:solidFill>
                  <a:srgbClr val="FF0000"/>
                </a:solidFill>
              </a:rPr>
              <a:t>c</a:t>
            </a:r>
            <a:r>
              <a:rPr lang="en-US" sz="2400" baseline="30000" dirty="0">
                <a:solidFill>
                  <a:srgbClr val="FF0000"/>
                </a:solidFill>
              </a:rPr>
              <a:t>2</a:t>
            </a:r>
            <a:r>
              <a:rPr lang="en-US" sz="2400" dirty="0"/>
              <a:t> + </a:t>
            </a:r>
            <a:r>
              <a:rPr lang="en-US" sz="2400" dirty="0">
                <a:solidFill>
                  <a:srgbClr val="FF0000"/>
                </a:solidFill>
              </a:rPr>
              <a:t>e</a:t>
            </a:r>
            <a:r>
              <a:rPr lang="en-US" sz="2400" dirty="0"/>
              <a:t>)</a:t>
            </a:r>
          </a:p>
        </p:txBody>
      </p:sp>
      <p:sp>
        <p:nvSpPr>
          <p:cNvPr id="2" name="Speech Bubble: Rectangle with Corners Rounded 1">
            <a:extLst>
              <a:ext uri="{FF2B5EF4-FFF2-40B4-BE49-F238E27FC236}">
                <a16:creationId xmlns:a16="http://schemas.microsoft.com/office/drawing/2014/main" id="{CC7D8A21-1ED1-4137-9FD9-98165C10D505}"/>
              </a:ext>
            </a:extLst>
          </p:cNvPr>
          <p:cNvSpPr/>
          <p:nvPr/>
        </p:nvSpPr>
        <p:spPr bwMode="auto">
          <a:xfrm>
            <a:off x="228599" y="63375"/>
            <a:ext cx="3509249" cy="1645776"/>
          </a:xfrm>
          <a:prstGeom prst="wedgeRoundRectCallout">
            <a:avLst>
              <a:gd name="adj1" fmla="val 45036"/>
              <a:gd name="adj2" fmla="val 80478"/>
              <a:gd name="adj3" fmla="val 16667"/>
            </a:avLst>
          </a:prstGeom>
          <a:solidFill>
            <a:srgbClr val="7878DE"/>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lang="en-US" sz="2200" dirty="0">
                <a:solidFill>
                  <a:schemeClr val="bg1"/>
                </a:solidFill>
              </a:rPr>
              <a:t>The number of people, </a:t>
            </a:r>
            <a:r>
              <a:rPr lang="en-US" sz="2200" dirty="0">
                <a:solidFill>
                  <a:srgbClr val="FFCCCC"/>
                </a:solidFill>
              </a:rPr>
              <a:t>p</a:t>
            </a:r>
            <a:r>
              <a:rPr lang="en-US" sz="2200" dirty="0">
                <a:solidFill>
                  <a:schemeClr val="bg1"/>
                </a:solidFill>
              </a:rPr>
              <a:t>, and the number of foods, </a:t>
            </a:r>
            <a:r>
              <a:rPr lang="en-US" sz="2200" dirty="0">
                <a:solidFill>
                  <a:srgbClr val="FFCCCC"/>
                </a:solidFill>
              </a:rPr>
              <a:t>f</a:t>
            </a:r>
            <a:r>
              <a:rPr lang="en-US" sz="2200" dirty="0">
                <a:solidFill>
                  <a:schemeClr val="bg1"/>
                </a:solidFill>
              </a:rPr>
              <a:t>, are completely independent.</a:t>
            </a:r>
          </a:p>
        </p:txBody>
      </p:sp>
      <p:sp>
        <p:nvSpPr>
          <p:cNvPr id="18" name="Speech Bubble: Rectangle with Corners Rounded 17">
            <a:extLst>
              <a:ext uri="{FF2B5EF4-FFF2-40B4-BE49-F238E27FC236}">
                <a16:creationId xmlns:a16="http://schemas.microsoft.com/office/drawing/2014/main" id="{93446E86-BA1E-48CA-8AEF-108048A05826}"/>
              </a:ext>
            </a:extLst>
          </p:cNvPr>
          <p:cNvSpPr/>
          <p:nvPr/>
        </p:nvSpPr>
        <p:spPr bwMode="auto">
          <a:xfrm>
            <a:off x="4973094" y="55301"/>
            <a:ext cx="3509249" cy="1645776"/>
          </a:xfrm>
          <a:prstGeom prst="wedgeRoundRectCallout">
            <a:avLst>
              <a:gd name="adj1" fmla="val 45036"/>
              <a:gd name="adj2" fmla="val 80478"/>
              <a:gd name="adj3" fmla="val 16667"/>
            </a:avLst>
          </a:prstGeom>
          <a:solidFill>
            <a:srgbClr val="7878DE"/>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lang="en-US" sz="2200" dirty="0">
                <a:solidFill>
                  <a:schemeClr val="bg1"/>
                </a:solidFill>
              </a:rPr>
              <a:t>The number of CS students, </a:t>
            </a:r>
            <a:r>
              <a:rPr lang="en-US" sz="2200" dirty="0">
                <a:solidFill>
                  <a:srgbClr val="FFCCCC"/>
                </a:solidFill>
              </a:rPr>
              <a:t>c</a:t>
            </a:r>
            <a:r>
              <a:rPr lang="en-US" sz="2200" dirty="0">
                <a:solidFill>
                  <a:schemeClr val="bg1"/>
                </a:solidFill>
              </a:rPr>
              <a:t>,</a:t>
            </a:r>
            <a:br>
              <a:rPr lang="en-US" sz="2200" dirty="0">
                <a:solidFill>
                  <a:schemeClr val="bg1"/>
                </a:solidFill>
              </a:rPr>
            </a:br>
            <a:r>
              <a:rPr lang="en-US" sz="2200" dirty="0">
                <a:solidFill>
                  <a:schemeClr val="bg1"/>
                </a:solidFill>
              </a:rPr>
              <a:t>and EE students, </a:t>
            </a:r>
            <a:r>
              <a:rPr lang="en-US" sz="2200" dirty="0">
                <a:solidFill>
                  <a:srgbClr val="FFCCCC"/>
                </a:solidFill>
              </a:rPr>
              <a:t>e</a:t>
            </a:r>
            <a:r>
              <a:rPr lang="en-US" sz="2200" dirty="0">
                <a:solidFill>
                  <a:schemeClr val="bg1"/>
                </a:solidFill>
              </a:rPr>
              <a:t>, are</a:t>
            </a:r>
          </a:p>
          <a:p>
            <a:pPr algn="ctr"/>
            <a:r>
              <a:rPr lang="en-US" sz="2200" dirty="0">
                <a:solidFill>
                  <a:schemeClr val="bg1"/>
                </a:solidFill>
              </a:rPr>
              <a:t>also independent.</a:t>
            </a:r>
          </a:p>
        </p:txBody>
      </p:sp>
      <p:grpSp>
        <p:nvGrpSpPr>
          <p:cNvPr id="6" name="Group 5">
            <a:extLst>
              <a:ext uri="{FF2B5EF4-FFF2-40B4-BE49-F238E27FC236}">
                <a16:creationId xmlns:a16="http://schemas.microsoft.com/office/drawing/2014/main" id="{B60DD973-1926-4C8F-9226-E7816C87F58A}"/>
              </a:ext>
            </a:extLst>
          </p:cNvPr>
          <p:cNvGrpSpPr/>
          <p:nvPr/>
        </p:nvGrpSpPr>
        <p:grpSpPr>
          <a:xfrm>
            <a:off x="878408" y="5181583"/>
            <a:ext cx="6516076" cy="1645776"/>
            <a:chOff x="-6168333" y="1612681"/>
            <a:chExt cx="6516076" cy="1645776"/>
          </a:xfrm>
        </p:grpSpPr>
        <p:sp>
          <p:nvSpPr>
            <p:cNvPr id="19" name="Speech Bubble: Rectangle with Corners Rounded 18">
              <a:extLst>
                <a:ext uri="{FF2B5EF4-FFF2-40B4-BE49-F238E27FC236}">
                  <a16:creationId xmlns:a16="http://schemas.microsoft.com/office/drawing/2014/main" id="{D25F7EBC-DB05-4E00-8481-1A3603472C89}"/>
                </a:ext>
              </a:extLst>
            </p:cNvPr>
            <p:cNvSpPr/>
            <p:nvPr/>
          </p:nvSpPr>
          <p:spPr bwMode="auto">
            <a:xfrm>
              <a:off x="-6050860" y="1612681"/>
              <a:ext cx="6398603" cy="1645776"/>
            </a:xfrm>
            <a:prstGeom prst="wedgeRoundRectCallout">
              <a:avLst>
                <a:gd name="adj1" fmla="val 60741"/>
                <a:gd name="adj2" fmla="val -86203"/>
                <a:gd name="adj3" fmla="val 16667"/>
              </a:avLst>
            </a:prstGeom>
            <a:solidFill>
              <a:srgbClr val="7878DE"/>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lang="en-US" sz="2200" dirty="0">
                  <a:solidFill>
                    <a:schemeClr val="bg1"/>
                  </a:solidFill>
                </a:rPr>
                <a:t>  What? O(</a:t>
              </a:r>
              <a:r>
                <a:rPr lang="en-US" sz="2200" dirty="0">
                  <a:solidFill>
                    <a:srgbClr val="FFCCCC"/>
                  </a:solidFill>
                </a:rPr>
                <a:t>c</a:t>
              </a:r>
              <a:r>
                <a:rPr lang="en-US" sz="2000" baseline="30000" dirty="0">
                  <a:solidFill>
                    <a:srgbClr val="FFCCCC"/>
                  </a:solidFill>
                </a:rPr>
                <a:t>2</a:t>
              </a:r>
              <a:r>
                <a:rPr lang="en-US" sz="2200" dirty="0">
                  <a:solidFill>
                    <a:schemeClr val="bg1"/>
                  </a:solidFill>
                </a:rPr>
                <a:t> + </a:t>
              </a:r>
              <a:r>
                <a:rPr lang="en-US" sz="2200" dirty="0">
                  <a:solidFill>
                    <a:srgbClr val="FFCCCC"/>
                  </a:solidFill>
                </a:rPr>
                <a:t>e</a:t>
              </a:r>
              <a:r>
                <a:rPr lang="en-US" sz="2200" dirty="0">
                  <a:solidFill>
                    <a:schemeClr val="bg1"/>
                  </a:solidFill>
                </a:rPr>
                <a:t>) and not just O(</a:t>
              </a:r>
              <a:r>
                <a:rPr lang="en-US" sz="2200" dirty="0">
                  <a:solidFill>
                    <a:srgbClr val="FFCCCC"/>
                  </a:solidFill>
                </a:rPr>
                <a:t>c</a:t>
              </a:r>
              <a:r>
                <a:rPr lang="en-US" sz="2000" baseline="30000" dirty="0">
                  <a:solidFill>
                    <a:srgbClr val="FFCCCC"/>
                  </a:solidFill>
                </a:rPr>
                <a:t>2</a:t>
              </a:r>
              <a:r>
                <a:rPr lang="en-US" sz="2200" dirty="0">
                  <a:solidFill>
                    <a:schemeClr val="bg1"/>
                  </a:solidFill>
                </a:rPr>
                <a:t>) ?</a:t>
              </a:r>
            </a:p>
            <a:p>
              <a:pPr algn="ctr"/>
              <a:r>
                <a:rPr lang="en-US" sz="1050" dirty="0">
                  <a:solidFill>
                    <a:schemeClr val="bg1"/>
                  </a:solidFill>
                </a:rPr>
                <a:t> </a:t>
              </a:r>
              <a:br>
                <a:rPr lang="en-US" sz="2200" dirty="0">
                  <a:solidFill>
                    <a:schemeClr val="bg1"/>
                  </a:solidFill>
                </a:rPr>
              </a:br>
              <a:r>
                <a:rPr lang="en-US" sz="2200" dirty="0">
                  <a:solidFill>
                    <a:schemeClr val="bg1"/>
                  </a:solidFill>
                </a:rPr>
                <a:t>     </a:t>
              </a:r>
            </a:p>
            <a:p>
              <a:pPr algn="ctr"/>
              <a:endParaRPr lang="en-US" sz="2200" dirty="0">
                <a:solidFill>
                  <a:schemeClr val="bg1"/>
                </a:solidFill>
              </a:endParaRPr>
            </a:p>
            <a:p>
              <a:pPr algn="ctr"/>
              <a:endParaRPr lang="en-US" sz="2200" dirty="0">
                <a:solidFill>
                  <a:schemeClr val="bg1"/>
                </a:solidFill>
              </a:endParaRPr>
            </a:p>
          </p:txBody>
        </p:sp>
        <p:pic>
          <p:nvPicPr>
            <p:cNvPr id="5" name="Picture 4">
              <a:extLst>
                <a:ext uri="{FF2B5EF4-FFF2-40B4-BE49-F238E27FC236}">
                  <a16:creationId xmlns:a16="http://schemas.microsoft.com/office/drawing/2014/main" id="{CA6F77B9-6204-498F-855B-3BE714F7D2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8333" y="1747007"/>
              <a:ext cx="1104815" cy="1280286"/>
            </a:xfrm>
            <a:prstGeom prst="rect">
              <a:avLst/>
            </a:prstGeom>
          </p:spPr>
        </p:pic>
      </p:grpSp>
      <p:sp>
        <p:nvSpPr>
          <p:cNvPr id="7" name="Rectangle 6">
            <a:extLst>
              <a:ext uri="{FF2B5EF4-FFF2-40B4-BE49-F238E27FC236}">
                <a16:creationId xmlns:a16="http://schemas.microsoft.com/office/drawing/2014/main" id="{345FB5BE-6CDE-43B6-BB3D-2827C592DF2D}"/>
              </a:ext>
            </a:extLst>
          </p:cNvPr>
          <p:cNvSpPr/>
          <p:nvPr/>
        </p:nvSpPr>
        <p:spPr>
          <a:xfrm>
            <a:off x="1727220" y="5647212"/>
            <a:ext cx="5238766" cy="1107996"/>
          </a:xfrm>
          <a:prstGeom prst="rect">
            <a:avLst/>
          </a:prstGeom>
        </p:spPr>
        <p:txBody>
          <a:bodyPr wrap="square">
            <a:spAutoFit/>
          </a:bodyPr>
          <a:lstStyle/>
          <a:p>
            <a:pPr algn="ctr"/>
            <a:r>
              <a:rPr lang="en-US" sz="2200" dirty="0">
                <a:solidFill>
                  <a:schemeClr val="accent5">
                    <a:lumMod val="60000"/>
                    <a:lumOff val="40000"/>
                  </a:schemeClr>
                </a:solidFill>
              </a:rPr>
              <a:t>Correct! </a:t>
            </a:r>
            <a:r>
              <a:rPr lang="en-US" sz="2200" dirty="0">
                <a:solidFill>
                  <a:schemeClr val="bg1"/>
                </a:solidFill>
              </a:rPr>
              <a:t>Even though </a:t>
            </a:r>
            <a:r>
              <a:rPr lang="en-US" sz="2200" dirty="0">
                <a:solidFill>
                  <a:srgbClr val="FFCCCC"/>
                </a:solidFill>
              </a:rPr>
              <a:t>c</a:t>
            </a:r>
            <a:r>
              <a:rPr lang="en-US" sz="2200" baseline="30000" dirty="0">
                <a:solidFill>
                  <a:srgbClr val="FFCCCC"/>
                </a:solidFill>
              </a:rPr>
              <a:t>2</a:t>
            </a:r>
            <a:r>
              <a:rPr lang="en-US" sz="2200" dirty="0">
                <a:solidFill>
                  <a:schemeClr val="bg1"/>
                </a:solidFill>
              </a:rPr>
              <a:t> seems bigger than </a:t>
            </a:r>
            <a:r>
              <a:rPr lang="en-US" sz="2200" dirty="0">
                <a:solidFill>
                  <a:srgbClr val="FFCCCC"/>
                </a:solidFill>
              </a:rPr>
              <a:t>e</a:t>
            </a:r>
            <a:r>
              <a:rPr lang="en-US" sz="2200" dirty="0">
                <a:solidFill>
                  <a:schemeClr val="bg1"/>
                </a:solidFill>
              </a:rPr>
              <a:t>, we must include both independent variables in our Big-O!</a:t>
            </a:r>
            <a:endParaRPr lang="en-US" sz="22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06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580613"/>
                                        </p:tgtEl>
                                        <p:attrNameLst>
                                          <p:attrName>style.visibility</p:attrName>
                                        </p:attrNameLst>
                                      </p:cBhvr>
                                      <p:to>
                                        <p:strVal val="visible"/>
                                      </p:to>
                                    </p:set>
                                    <p:anim calcmode="lin" valueType="num">
                                      <p:cBhvr additive="base">
                                        <p:cTn id="11" dur="500" fill="hold"/>
                                        <p:tgtEl>
                                          <p:spTgt spid="580613"/>
                                        </p:tgtEl>
                                        <p:attrNameLst>
                                          <p:attrName>ppt_x</p:attrName>
                                        </p:attrNameLst>
                                      </p:cBhvr>
                                      <p:tavLst>
                                        <p:tav tm="0">
                                          <p:val>
                                            <p:strVal val="0-#ppt_w/2"/>
                                          </p:val>
                                        </p:tav>
                                        <p:tav tm="100000">
                                          <p:val>
                                            <p:strVal val="#ppt_x"/>
                                          </p:val>
                                        </p:tav>
                                      </p:tavLst>
                                    </p:anim>
                                    <p:anim calcmode="lin" valueType="num">
                                      <p:cBhvr additive="base">
                                        <p:cTn id="12" dur="500" fill="hold"/>
                                        <p:tgtEl>
                                          <p:spTgt spid="58061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2"/>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grpId="0" nodeType="clickEffect">
                                  <p:stCondLst>
                                    <p:cond delay="0"/>
                                  </p:stCondLst>
                                  <p:childTnLst>
                                    <p:set>
                                      <p:cBhvr>
                                        <p:cTn id="25" dur="1" fill="hold">
                                          <p:stCondLst>
                                            <p:cond delay="0"/>
                                          </p:stCondLst>
                                        </p:cTn>
                                        <p:tgtEl>
                                          <p:spTgt spid="580614"/>
                                        </p:tgtEl>
                                        <p:attrNameLst>
                                          <p:attrName>style.visibility</p:attrName>
                                        </p:attrNameLst>
                                      </p:cBhvr>
                                      <p:to>
                                        <p:strVal val="visible"/>
                                      </p:to>
                                    </p:set>
                                    <p:anim calcmode="lin" valueType="num">
                                      <p:cBhvr additive="base">
                                        <p:cTn id="26" dur="500" fill="hold"/>
                                        <p:tgtEl>
                                          <p:spTgt spid="580614"/>
                                        </p:tgtEl>
                                        <p:attrNameLst>
                                          <p:attrName>ppt_x</p:attrName>
                                        </p:attrNameLst>
                                      </p:cBhvr>
                                      <p:tavLst>
                                        <p:tav tm="0">
                                          <p:val>
                                            <p:strVal val="1+#ppt_w/2"/>
                                          </p:val>
                                        </p:tav>
                                        <p:tav tm="100000">
                                          <p:val>
                                            <p:strVal val="#ppt_x"/>
                                          </p:val>
                                        </p:tav>
                                      </p:tavLst>
                                    </p:anim>
                                    <p:anim calcmode="lin" valueType="num">
                                      <p:cBhvr additive="base">
                                        <p:cTn id="27" dur="500" fill="hold"/>
                                        <p:tgtEl>
                                          <p:spTgt spid="580614"/>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down)">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80616"/>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49" presetClass="entr" presetSubtype="0" decel="100000" fill="hold" grpId="0" nodeType="clickEffect">
                                  <p:stCondLst>
                                    <p:cond delay="0"/>
                                  </p:stCondLst>
                                  <p:childTnLst>
                                    <p:set>
                                      <p:cBhvr>
                                        <p:cTn id="44" dur="1" fill="hold">
                                          <p:stCondLst>
                                            <p:cond delay="0"/>
                                          </p:stCondLst>
                                        </p:cTn>
                                        <p:tgtEl>
                                          <p:spTgt spid="580617"/>
                                        </p:tgtEl>
                                        <p:attrNameLst>
                                          <p:attrName>style.visibility</p:attrName>
                                        </p:attrNameLst>
                                      </p:cBhvr>
                                      <p:to>
                                        <p:strVal val="visible"/>
                                      </p:to>
                                    </p:set>
                                    <p:anim calcmode="lin" valueType="num">
                                      <p:cBhvr>
                                        <p:cTn id="45" dur="500" fill="hold"/>
                                        <p:tgtEl>
                                          <p:spTgt spid="580617"/>
                                        </p:tgtEl>
                                        <p:attrNameLst>
                                          <p:attrName>ppt_w</p:attrName>
                                        </p:attrNameLst>
                                      </p:cBhvr>
                                      <p:tavLst>
                                        <p:tav tm="0">
                                          <p:val>
                                            <p:fltVal val="0"/>
                                          </p:val>
                                        </p:tav>
                                        <p:tav tm="100000">
                                          <p:val>
                                            <p:strVal val="#ppt_w"/>
                                          </p:val>
                                        </p:tav>
                                      </p:tavLst>
                                    </p:anim>
                                    <p:anim calcmode="lin" valueType="num">
                                      <p:cBhvr>
                                        <p:cTn id="46" dur="500" fill="hold"/>
                                        <p:tgtEl>
                                          <p:spTgt spid="580617"/>
                                        </p:tgtEl>
                                        <p:attrNameLst>
                                          <p:attrName>ppt_h</p:attrName>
                                        </p:attrNameLst>
                                      </p:cBhvr>
                                      <p:tavLst>
                                        <p:tav tm="0">
                                          <p:val>
                                            <p:fltVal val="0"/>
                                          </p:val>
                                        </p:tav>
                                        <p:tav tm="100000">
                                          <p:val>
                                            <p:strVal val="#ppt_h"/>
                                          </p:val>
                                        </p:tav>
                                      </p:tavLst>
                                    </p:anim>
                                    <p:anim calcmode="lin" valueType="num">
                                      <p:cBhvr>
                                        <p:cTn id="47" dur="500" fill="hold"/>
                                        <p:tgtEl>
                                          <p:spTgt spid="580617"/>
                                        </p:tgtEl>
                                        <p:attrNameLst>
                                          <p:attrName>style.rotation</p:attrName>
                                        </p:attrNameLst>
                                      </p:cBhvr>
                                      <p:tavLst>
                                        <p:tav tm="0">
                                          <p:val>
                                            <p:fltVal val="360"/>
                                          </p:val>
                                        </p:tav>
                                        <p:tav tm="100000">
                                          <p:val>
                                            <p:fltVal val="0"/>
                                          </p:val>
                                        </p:tav>
                                      </p:tavLst>
                                    </p:anim>
                                    <p:animEffect transition="in" filter="fade">
                                      <p:cBhvr>
                                        <p:cTn id="48" dur="500"/>
                                        <p:tgtEl>
                                          <p:spTgt spid="580617"/>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49" presetClass="entr" presetSubtype="0" decel="100000" fill="hold" grpId="0" nodeType="clickEffect">
                                  <p:stCondLst>
                                    <p:cond delay="0"/>
                                  </p:stCondLst>
                                  <p:childTnLst>
                                    <p:set>
                                      <p:cBhvr>
                                        <p:cTn id="52" dur="1" fill="hold">
                                          <p:stCondLst>
                                            <p:cond delay="0"/>
                                          </p:stCondLst>
                                        </p:cTn>
                                        <p:tgtEl>
                                          <p:spTgt spid="580618"/>
                                        </p:tgtEl>
                                        <p:attrNameLst>
                                          <p:attrName>style.visibility</p:attrName>
                                        </p:attrNameLst>
                                      </p:cBhvr>
                                      <p:to>
                                        <p:strVal val="visible"/>
                                      </p:to>
                                    </p:set>
                                    <p:anim calcmode="lin" valueType="num">
                                      <p:cBhvr>
                                        <p:cTn id="53" dur="500" fill="hold"/>
                                        <p:tgtEl>
                                          <p:spTgt spid="580618"/>
                                        </p:tgtEl>
                                        <p:attrNameLst>
                                          <p:attrName>ppt_w</p:attrName>
                                        </p:attrNameLst>
                                      </p:cBhvr>
                                      <p:tavLst>
                                        <p:tav tm="0">
                                          <p:val>
                                            <p:fltVal val="0"/>
                                          </p:val>
                                        </p:tav>
                                        <p:tav tm="100000">
                                          <p:val>
                                            <p:strVal val="#ppt_w"/>
                                          </p:val>
                                        </p:tav>
                                      </p:tavLst>
                                    </p:anim>
                                    <p:anim calcmode="lin" valueType="num">
                                      <p:cBhvr>
                                        <p:cTn id="54" dur="500" fill="hold"/>
                                        <p:tgtEl>
                                          <p:spTgt spid="580618"/>
                                        </p:tgtEl>
                                        <p:attrNameLst>
                                          <p:attrName>ppt_h</p:attrName>
                                        </p:attrNameLst>
                                      </p:cBhvr>
                                      <p:tavLst>
                                        <p:tav tm="0">
                                          <p:val>
                                            <p:fltVal val="0"/>
                                          </p:val>
                                        </p:tav>
                                        <p:tav tm="100000">
                                          <p:val>
                                            <p:strVal val="#ppt_h"/>
                                          </p:val>
                                        </p:tav>
                                      </p:tavLst>
                                    </p:anim>
                                    <p:anim calcmode="lin" valueType="num">
                                      <p:cBhvr>
                                        <p:cTn id="55" dur="500" fill="hold"/>
                                        <p:tgtEl>
                                          <p:spTgt spid="580618"/>
                                        </p:tgtEl>
                                        <p:attrNameLst>
                                          <p:attrName>style.rotation</p:attrName>
                                        </p:attrNameLst>
                                      </p:cBhvr>
                                      <p:tavLst>
                                        <p:tav tm="0">
                                          <p:val>
                                            <p:fltVal val="360"/>
                                          </p:val>
                                        </p:tav>
                                        <p:tav tm="100000">
                                          <p:val>
                                            <p:fltVal val="0"/>
                                          </p:val>
                                        </p:tav>
                                      </p:tavLst>
                                    </p:anim>
                                    <p:animEffect transition="in" filter="fade">
                                      <p:cBhvr>
                                        <p:cTn id="56" dur="500"/>
                                        <p:tgtEl>
                                          <p:spTgt spid="58061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wipe(down)">
                                      <p:cBhvr>
                                        <p:cTn id="61" dur="500"/>
                                        <p:tgtEl>
                                          <p:spTgt spid="6"/>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0613" grpId="0" animBg="1"/>
      <p:bldP spid="580614" grpId="0" animBg="1"/>
      <p:bldP spid="580615" grpId="0"/>
      <p:bldP spid="580616" grpId="0"/>
      <p:bldP spid="580617" grpId="0" animBg="1"/>
      <p:bldP spid="580618" grpId="0" animBg="1"/>
      <p:bldP spid="2" grpId="0" animBg="1"/>
      <p:bldP spid="2" grpId="1" animBg="1"/>
      <p:bldP spid="18" grpId="0" animBg="1"/>
      <p:bldP spid="18" grpId="1" animBg="1"/>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3DDBA8C-B2D9-4FB2-A3DA-C30D48A3FF14}"/>
              </a:ext>
            </a:extLst>
          </p:cNvPr>
          <p:cNvPicPr>
            <a:picLocks noChangeAspect="1"/>
          </p:cNvPicPr>
          <p:nvPr/>
        </p:nvPicPr>
        <p:blipFill>
          <a:blip r:embed="rId3"/>
          <a:stretch>
            <a:fillRect/>
          </a:stretch>
        </p:blipFill>
        <p:spPr>
          <a:xfrm>
            <a:off x="5778791" y="2295459"/>
            <a:ext cx="3095476" cy="3095476"/>
          </a:xfrm>
          <a:prstGeom prst="rect">
            <a:avLst/>
          </a:prstGeom>
        </p:spPr>
      </p:pic>
      <p:grpSp>
        <p:nvGrpSpPr>
          <p:cNvPr id="4" name="Group 3">
            <a:extLst>
              <a:ext uri="{FF2B5EF4-FFF2-40B4-BE49-F238E27FC236}">
                <a16:creationId xmlns:a16="http://schemas.microsoft.com/office/drawing/2014/main" id="{A0293B09-A6D1-46AC-B76A-D9E9B09BCFCE}"/>
              </a:ext>
            </a:extLst>
          </p:cNvPr>
          <p:cNvGrpSpPr/>
          <p:nvPr/>
        </p:nvGrpSpPr>
        <p:grpSpPr>
          <a:xfrm>
            <a:off x="5107579" y="2632744"/>
            <a:ext cx="4036421" cy="2193020"/>
            <a:chOff x="4715506" y="2906628"/>
            <a:chExt cx="4291968" cy="2193020"/>
          </a:xfrm>
        </p:grpSpPr>
        <p:pic>
          <p:nvPicPr>
            <p:cNvPr id="3" name="Picture 2">
              <a:extLst>
                <a:ext uri="{FF2B5EF4-FFF2-40B4-BE49-F238E27FC236}">
                  <a16:creationId xmlns:a16="http://schemas.microsoft.com/office/drawing/2014/main" id="{49F3B34A-606E-4905-B477-CA84DD4C695B}"/>
                </a:ext>
              </a:extLst>
            </p:cNvPr>
            <p:cNvPicPr>
              <a:picLocks noChangeAspect="1"/>
            </p:cNvPicPr>
            <p:nvPr/>
          </p:nvPicPr>
          <p:blipFill>
            <a:blip r:embed="rId4"/>
            <a:stretch>
              <a:fillRect/>
            </a:stretch>
          </p:blipFill>
          <p:spPr>
            <a:xfrm>
              <a:off x="4715506" y="2906628"/>
              <a:ext cx="736669" cy="936569"/>
            </a:xfrm>
            <a:prstGeom prst="rect">
              <a:avLst/>
            </a:prstGeom>
          </p:spPr>
        </p:pic>
        <p:sp>
          <p:nvSpPr>
            <p:cNvPr id="20" name="Text Box 8">
              <a:extLst>
                <a:ext uri="{FF2B5EF4-FFF2-40B4-BE49-F238E27FC236}">
                  <a16:creationId xmlns:a16="http://schemas.microsoft.com/office/drawing/2014/main" id="{20FEF937-C3EA-4A63-A0E2-632D4751DBBA}"/>
                </a:ext>
              </a:extLst>
            </p:cNvPr>
            <p:cNvSpPr txBox="1">
              <a:spLocks noChangeArrowheads="1"/>
            </p:cNvSpPr>
            <p:nvPr/>
          </p:nvSpPr>
          <p:spPr bwMode="auto">
            <a:xfrm>
              <a:off x="5324940" y="3160656"/>
              <a:ext cx="3682534" cy="193899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400" dirty="0">
                  <a:solidFill>
                    <a:srgbClr val="FF0000"/>
                  </a:solidFill>
                </a:rPr>
                <a:t>ALERT!</a:t>
              </a:r>
              <a:r>
                <a:rPr lang="en-US" sz="2400" dirty="0"/>
                <a:t> But… don’t forget  - you still must eliminate lower-order terms for each independent variable!</a:t>
              </a:r>
            </a:p>
          </p:txBody>
        </p:sp>
      </p:grpSp>
      <p:sp>
        <p:nvSpPr>
          <p:cNvPr id="12" name="Slide Number Placeholder 5"/>
          <p:cNvSpPr>
            <a:spLocks noGrp="1"/>
          </p:cNvSpPr>
          <p:nvPr>
            <p:ph type="sldNum" sz="quarter" idx="12"/>
          </p:nvPr>
        </p:nvSpPr>
        <p:spPr/>
        <p:txBody>
          <a:bodyPr/>
          <a:lstStyle/>
          <a:p>
            <a:fld id="{AEAA2D48-2DD9-46B6-8284-3252D481E55D}" type="slidenum">
              <a:rPr lang="en-US"/>
              <a:pPr/>
              <a:t>29</a:t>
            </a:fld>
            <a:endParaRPr lang="en-US"/>
          </a:p>
        </p:txBody>
      </p:sp>
      <p:sp>
        <p:nvSpPr>
          <p:cNvPr id="580610" name="Rectangle 2"/>
          <p:cNvSpPr>
            <a:spLocks noGrp="1" noChangeArrowheads="1"/>
          </p:cNvSpPr>
          <p:nvPr>
            <p:ph type="title"/>
          </p:nvPr>
        </p:nvSpPr>
        <p:spPr>
          <a:xfrm>
            <a:off x="381000" y="-76200"/>
            <a:ext cx="8382000" cy="1143000"/>
          </a:xfrm>
        </p:spPr>
        <p:txBody>
          <a:bodyPr/>
          <a:lstStyle/>
          <a:p>
            <a:r>
              <a:rPr lang="en-US" sz="4000" dirty="0"/>
              <a:t>Big-O for Multi-input Algorithms</a:t>
            </a:r>
          </a:p>
        </p:txBody>
      </p:sp>
      <p:sp>
        <p:nvSpPr>
          <p:cNvPr id="580615" name="Text Box 7"/>
          <p:cNvSpPr txBox="1">
            <a:spLocks noChangeArrowheads="1"/>
          </p:cNvSpPr>
          <p:nvPr/>
        </p:nvSpPr>
        <p:spPr bwMode="auto">
          <a:xfrm>
            <a:off x="258762" y="1032614"/>
            <a:ext cx="8626475" cy="83099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t>Why must we include both variables in the Big-O</a:t>
            </a:r>
            <a:br>
              <a:rPr lang="en-US" sz="2400" dirty="0"/>
            </a:br>
            <a:r>
              <a:rPr lang="en-US" sz="2400" dirty="0"/>
              <a:t>(even if one is higher-order than the other)?</a:t>
            </a:r>
          </a:p>
        </p:txBody>
      </p:sp>
      <p:sp>
        <p:nvSpPr>
          <p:cNvPr id="580616" name="Text Box 8"/>
          <p:cNvSpPr txBox="1">
            <a:spLocks noChangeArrowheads="1"/>
          </p:cNvSpPr>
          <p:nvPr/>
        </p:nvSpPr>
        <p:spPr bwMode="auto">
          <a:xfrm>
            <a:off x="381000" y="1971086"/>
            <a:ext cx="8626475" cy="5847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t>Because either variable could </a:t>
            </a:r>
            <a:r>
              <a:rPr lang="en-US" sz="3200" dirty="0"/>
              <a:t>dominate</a:t>
            </a:r>
            <a:r>
              <a:rPr lang="en-US" sz="2400" dirty="0"/>
              <a:t> the other!</a:t>
            </a:r>
          </a:p>
        </p:txBody>
      </p:sp>
      <p:sp>
        <p:nvSpPr>
          <p:cNvPr id="18" name="Text Box 6">
            <a:extLst>
              <a:ext uri="{FF2B5EF4-FFF2-40B4-BE49-F238E27FC236}">
                <a16:creationId xmlns:a16="http://schemas.microsoft.com/office/drawing/2014/main" id="{38D69389-DC62-4885-A305-F36D1C06DC1E}"/>
              </a:ext>
            </a:extLst>
          </p:cNvPr>
          <p:cNvSpPr txBox="1">
            <a:spLocks noChangeArrowheads="1"/>
          </p:cNvSpPr>
          <p:nvPr/>
        </p:nvSpPr>
        <p:spPr bwMode="auto">
          <a:xfrm>
            <a:off x="439737" y="3076100"/>
            <a:ext cx="4386137" cy="3170099"/>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void tinder(string </a:t>
            </a:r>
            <a:r>
              <a:rPr lang="en-US" dirty="0" err="1"/>
              <a:t>csmajors</a:t>
            </a:r>
            <a:r>
              <a:rPr lang="en-US" dirty="0"/>
              <a:t>[], </a:t>
            </a:r>
            <a:r>
              <a:rPr lang="en-US" dirty="0" err="1"/>
              <a:t>int</a:t>
            </a:r>
            <a:r>
              <a:rPr lang="en-US" dirty="0"/>
              <a:t> </a:t>
            </a:r>
            <a:r>
              <a:rPr lang="en-US" dirty="0">
                <a:solidFill>
                  <a:srgbClr val="FF0000"/>
                </a:solidFill>
              </a:rPr>
              <a:t>c</a:t>
            </a:r>
            <a:r>
              <a:rPr lang="en-US" dirty="0"/>
              <a:t>, </a:t>
            </a:r>
          </a:p>
          <a:p>
            <a:r>
              <a:rPr lang="en-US" dirty="0"/>
              <a:t>	      string </a:t>
            </a:r>
            <a:r>
              <a:rPr lang="en-US" dirty="0" err="1"/>
              <a:t>eemajors</a:t>
            </a:r>
            <a:r>
              <a:rPr lang="en-US" dirty="0"/>
              <a:t>[], </a:t>
            </a:r>
            <a:r>
              <a:rPr lang="en-US" dirty="0" err="1"/>
              <a:t>int</a:t>
            </a:r>
            <a:r>
              <a:rPr lang="en-US" dirty="0"/>
              <a:t> </a:t>
            </a:r>
            <a:r>
              <a:rPr lang="en-US" dirty="0">
                <a:solidFill>
                  <a:srgbClr val="FF0000"/>
                </a:solidFill>
              </a:rPr>
              <a:t>e</a:t>
            </a:r>
            <a:r>
              <a:rPr lang="en-US" dirty="0"/>
              <a:t>)</a:t>
            </a:r>
          </a:p>
          <a:p>
            <a:r>
              <a:rPr lang="en-US" dirty="0"/>
              <a:t>{</a:t>
            </a:r>
            <a:endParaRPr lang="en-US" sz="1000" dirty="0"/>
          </a:p>
          <a:p>
            <a:r>
              <a:rPr lang="en-US" dirty="0"/>
              <a:t>   for (</a:t>
            </a:r>
            <a:r>
              <a:rPr lang="en-US" dirty="0" err="1"/>
              <a:t>int</a:t>
            </a:r>
            <a:r>
              <a:rPr lang="en-US" dirty="0"/>
              <a:t> </a:t>
            </a:r>
            <a:r>
              <a:rPr lang="en-US" dirty="0" err="1"/>
              <a:t>i</a:t>
            </a:r>
            <a:r>
              <a:rPr lang="en-US" dirty="0"/>
              <a:t>=0; </a:t>
            </a:r>
            <a:r>
              <a:rPr lang="en-US" dirty="0" err="1"/>
              <a:t>i</a:t>
            </a:r>
            <a:r>
              <a:rPr lang="en-US" dirty="0"/>
              <a:t> &lt; </a:t>
            </a:r>
            <a:r>
              <a:rPr lang="en-US" dirty="0">
                <a:solidFill>
                  <a:srgbClr val="FF0000"/>
                </a:solidFill>
              </a:rPr>
              <a:t>c </a:t>
            </a:r>
            <a:r>
              <a:rPr lang="en-US" dirty="0"/>
              <a:t>;</a:t>
            </a:r>
            <a:r>
              <a:rPr lang="en-US" dirty="0" err="1"/>
              <a:t>i</a:t>
            </a:r>
            <a:r>
              <a:rPr lang="en-US" dirty="0"/>
              <a:t>++)</a:t>
            </a:r>
          </a:p>
          <a:p>
            <a:r>
              <a:rPr lang="en-US" dirty="0"/>
              <a:t>       for (</a:t>
            </a:r>
            <a:r>
              <a:rPr lang="en-US" dirty="0" err="1"/>
              <a:t>int</a:t>
            </a:r>
            <a:r>
              <a:rPr lang="en-US" dirty="0"/>
              <a:t> j=0; j &lt; </a:t>
            </a:r>
            <a:r>
              <a:rPr lang="en-US" dirty="0">
                <a:solidFill>
                  <a:srgbClr val="FF0000"/>
                </a:solidFill>
              </a:rPr>
              <a:t>c </a:t>
            </a:r>
            <a:r>
              <a:rPr lang="en-US" dirty="0"/>
              <a:t>;</a:t>
            </a:r>
            <a:r>
              <a:rPr lang="en-US" dirty="0" err="1"/>
              <a:t>j++</a:t>
            </a:r>
            <a:r>
              <a:rPr lang="en-US" dirty="0"/>
              <a:t>)</a:t>
            </a:r>
          </a:p>
          <a:p>
            <a:r>
              <a:rPr lang="en-US" dirty="0"/>
              <a:t>           </a:t>
            </a:r>
            <a:r>
              <a:rPr lang="en-US" dirty="0" err="1"/>
              <a:t>cout</a:t>
            </a:r>
            <a:r>
              <a:rPr lang="en-US" dirty="0"/>
              <a:t> &lt;&lt; </a:t>
            </a:r>
            <a:r>
              <a:rPr lang="en-US" dirty="0" err="1"/>
              <a:t>csmajors</a:t>
            </a:r>
            <a:r>
              <a:rPr lang="en-US" dirty="0"/>
              <a:t>[</a:t>
            </a:r>
            <a:r>
              <a:rPr lang="en-US" dirty="0" err="1"/>
              <a:t>i</a:t>
            </a:r>
            <a:r>
              <a:rPr lang="en-US" dirty="0"/>
              <a:t>] &lt;&lt; “ dates “</a:t>
            </a:r>
          </a:p>
          <a:p>
            <a:r>
              <a:rPr lang="en-US" dirty="0"/>
              <a:t>                   &lt;&lt; </a:t>
            </a:r>
            <a:r>
              <a:rPr lang="en-US" dirty="0" err="1"/>
              <a:t>csmajors</a:t>
            </a:r>
            <a:r>
              <a:rPr lang="en-US" dirty="0"/>
              <a:t>[j] &lt;&lt; </a:t>
            </a:r>
            <a:r>
              <a:rPr lang="en-US" dirty="0" err="1"/>
              <a:t>endl</a:t>
            </a:r>
            <a:r>
              <a:rPr lang="en-US" dirty="0"/>
              <a:t>;</a:t>
            </a:r>
          </a:p>
          <a:p>
            <a:endParaRPr lang="en-US" sz="1000" dirty="0"/>
          </a:p>
          <a:p>
            <a:endParaRPr lang="en-US" sz="1000" dirty="0"/>
          </a:p>
          <a:p>
            <a:r>
              <a:rPr lang="en-US" dirty="0"/>
              <a:t>   for (</a:t>
            </a:r>
            <a:r>
              <a:rPr lang="en-US" dirty="0" err="1"/>
              <a:t>int</a:t>
            </a:r>
            <a:r>
              <a:rPr lang="en-US" dirty="0"/>
              <a:t> k=0; k &lt; </a:t>
            </a:r>
            <a:r>
              <a:rPr lang="en-US" dirty="0">
                <a:solidFill>
                  <a:srgbClr val="FF0000"/>
                </a:solidFill>
              </a:rPr>
              <a:t>e </a:t>
            </a:r>
            <a:r>
              <a:rPr lang="en-US" dirty="0"/>
              <a:t>;k++)</a:t>
            </a:r>
          </a:p>
          <a:p>
            <a:r>
              <a:rPr lang="en-US" dirty="0"/>
              <a:t>     </a:t>
            </a:r>
            <a:r>
              <a:rPr lang="en-US" dirty="0" err="1"/>
              <a:t>cout</a:t>
            </a:r>
            <a:r>
              <a:rPr lang="en-US" sz="1100" dirty="0"/>
              <a:t> </a:t>
            </a:r>
            <a:r>
              <a:rPr lang="en-US" dirty="0"/>
              <a:t>&lt;&lt;</a:t>
            </a:r>
            <a:r>
              <a:rPr lang="en-US" sz="1200" dirty="0"/>
              <a:t> </a:t>
            </a:r>
            <a:r>
              <a:rPr lang="en-US" dirty="0" err="1"/>
              <a:t>eemajors</a:t>
            </a:r>
            <a:r>
              <a:rPr lang="en-US" dirty="0"/>
              <a:t>[k]</a:t>
            </a:r>
            <a:r>
              <a:rPr lang="en-US" sz="1100" dirty="0"/>
              <a:t> </a:t>
            </a:r>
            <a:r>
              <a:rPr lang="en-US" dirty="0"/>
              <a:t>&lt;&lt;</a:t>
            </a:r>
            <a:r>
              <a:rPr lang="en-US" sz="1100" dirty="0"/>
              <a:t> </a:t>
            </a:r>
            <a:r>
              <a:rPr lang="en-US" dirty="0"/>
              <a:t>“ sits at home“</a:t>
            </a:r>
          </a:p>
          <a:p>
            <a:r>
              <a:rPr lang="en-US" dirty="0"/>
              <a:t>}</a:t>
            </a:r>
          </a:p>
        </p:txBody>
      </p:sp>
      <p:sp>
        <p:nvSpPr>
          <p:cNvPr id="19" name="Arrow: Left 18">
            <a:extLst>
              <a:ext uri="{FF2B5EF4-FFF2-40B4-BE49-F238E27FC236}">
                <a16:creationId xmlns:a16="http://schemas.microsoft.com/office/drawing/2014/main" id="{552F76BE-D8BF-4BA0-B8C7-10EEE52DC29C}"/>
              </a:ext>
            </a:extLst>
          </p:cNvPr>
          <p:cNvSpPr/>
          <p:nvPr/>
        </p:nvSpPr>
        <p:spPr bwMode="auto">
          <a:xfrm rot="21111637">
            <a:off x="3174769" y="4752036"/>
            <a:ext cx="4002744" cy="778477"/>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And </a:t>
            </a:r>
            <a:r>
              <a:rPr kumimoji="0" lang="en-US" sz="2200" b="0" i="0" u="none" strike="noStrike" cap="none" normalizeH="0" baseline="0" dirty="0">
                <a:ln>
                  <a:noFill/>
                </a:ln>
                <a:solidFill>
                  <a:srgbClr val="FFCCCC"/>
                </a:solidFill>
                <a:effectLst/>
                <a:latin typeface="Comic Sans MS" pitchFamily="66" charset="0"/>
                <a:cs typeface="Times New Roman" pitchFamily="18" charset="0"/>
              </a:rPr>
              <a:t>e</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 were 10 billion?</a:t>
            </a:r>
          </a:p>
        </p:txBody>
      </p:sp>
      <p:cxnSp>
        <p:nvCxnSpPr>
          <p:cNvPr id="8" name="Straight Connector 7">
            <a:extLst>
              <a:ext uri="{FF2B5EF4-FFF2-40B4-BE49-F238E27FC236}">
                <a16:creationId xmlns:a16="http://schemas.microsoft.com/office/drawing/2014/main" id="{375B969A-35F4-49FE-A31C-7942AF64B9DD}"/>
              </a:ext>
            </a:extLst>
          </p:cNvPr>
          <p:cNvCxnSpPr/>
          <p:nvPr/>
        </p:nvCxnSpPr>
        <p:spPr bwMode="auto">
          <a:xfrm>
            <a:off x="5967663" y="2707105"/>
            <a:ext cx="2538663" cy="2129590"/>
          </a:xfrm>
          <a:prstGeom prst="line">
            <a:avLst/>
          </a:prstGeom>
          <a:solidFill>
            <a:srgbClr val="CCFFFF"/>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Arrow: Left 16">
            <a:extLst>
              <a:ext uri="{FF2B5EF4-FFF2-40B4-BE49-F238E27FC236}">
                <a16:creationId xmlns:a16="http://schemas.microsoft.com/office/drawing/2014/main" id="{A5D8AF65-D78B-429C-9758-5E05C79AEE36}"/>
              </a:ext>
            </a:extLst>
          </p:cNvPr>
          <p:cNvSpPr/>
          <p:nvPr/>
        </p:nvSpPr>
        <p:spPr bwMode="auto">
          <a:xfrm rot="21179688">
            <a:off x="3019058" y="3376183"/>
            <a:ext cx="4417007" cy="839866"/>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algn="ctr"/>
            <a:r>
              <a:rPr kumimoji="0" lang="en-US" sz="2200" b="0" i="0" u="none" strike="noStrike" cap="none" normalizeH="0" baseline="0" dirty="0">
                <a:ln>
                  <a:noFill/>
                </a:ln>
                <a:solidFill>
                  <a:schemeClr val="bg1"/>
                </a:solidFill>
                <a:effectLst/>
                <a:latin typeface="Comic Sans MS" pitchFamily="66" charset="0"/>
                <a:cs typeface="Times New Roman" pitchFamily="18" charset="0"/>
              </a:rPr>
              <a:t>What if </a:t>
            </a:r>
            <a:r>
              <a:rPr kumimoji="0" lang="en-US" sz="2200" b="0" i="0" u="none" strike="noStrike" cap="none" normalizeH="0" baseline="0" dirty="0">
                <a:ln>
                  <a:noFill/>
                </a:ln>
                <a:solidFill>
                  <a:srgbClr val="FFCCCC"/>
                </a:solidFill>
                <a:effectLst/>
                <a:latin typeface="Comic Sans MS" pitchFamily="66" charset="0"/>
                <a:cs typeface="Times New Roman" pitchFamily="18" charset="0"/>
              </a:rPr>
              <a:t>c</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 were 100…</a:t>
            </a:r>
            <a:endParaRPr lang="en-US" sz="2400" dirty="0"/>
          </a:p>
        </p:txBody>
      </p:sp>
      <p:sp>
        <p:nvSpPr>
          <p:cNvPr id="34" name="Text Box 6">
            <a:extLst>
              <a:ext uri="{FF2B5EF4-FFF2-40B4-BE49-F238E27FC236}">
                <a16:creationId xmlns:a16="http://schemas.microsoft.com/office/drawing/2014/main" id="{18AA28E8-B12E-4A1B-9680-589DE63A343B}"/>
              </a:ext>
            </a:extLst>
          </p:cNvPr>
          <p:cNvSpPr txBox="1">
            <a:spLocks noChangeArrowheads="1"/>
          </p:cNvSpPr>
          <p:nvPr/>
        </p:nvSpPr>
        <p:spPr bwMode="auto">
          <a:xfrm>
            <a:off x="432627" y="2641539"/>
            <a:ext cx="4630682" cy="4001095"/>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t>void tinder(string </a:t>
            </a:r>
            <a:r>
              <a:rPr lang="en-US" dirty="0" err="1"/>
              <a:t>csmajors</a:t>
            </a:r>
            <a:r>
              <a:rPr lang="en-US" dirty="0"/>
              <a:t>[], </a:t>
            </a:r>
            <a:r>
              <a:rPr lang="en-US" dirty="0" err="1"/>
              <a:t>int</a:t>
            </a:r>
            <a:r>
              <a:rPr lang="en-US" dirty="0"/>
              <a:t> </a:t>
            </a:r>
            <a:r>
              <a:rPr lang="en-US" dirty="0">
                <a:solidFill>
                  <a:srgbClr val="FF0000"/>
                </a:solidFill>
              </a:rPr>
              <a:t>c</a:t>
            </a:r>
            <a:r>
              <a:rPr lang="en-US" dirty="0"/>
              <a:t>, </a:t>
            </a:r>
          </a:p>
          <a:p>
            <a:r>
              <a:rPr lang="en-US" dirty="0"/>
              <a:t>	      string </a:t>
            </a:r>
            <a:r>
              <a:rPr lang="en-US" dirty="0" err="1"/>
              <a:t>eemajors</a:t>
            </a:r>
            <a:r>
              <a:rPr lang="en-US" dirty="0"/>
              <a:t>[], </a:t>
            </a:r>
            <a:r>
              <a:rPr lang="en-US" dirty="0" err="1"/>
              <a:t>int</a:t>
            </a:r>
            <a:r>
              <a:rPr lang="en-US" dirty="0"/>
              <a:t> </a:t>
            </a:r>
            <a:r>
              <a:rPr lang="en-US" dirty="0">
                <a:solidFill>
                  <a:srgbClr val="FF0000"/>
                </a:solidFill>
              </a:rPr>
              <a:t>e</a:t>
            </a:r>
            <a:r>
              <a:rPr lang="en-US" dirty="0"/>
              <a:t>)</a:t>
            </a:r>
          </a:p>
          <a:p>
            <a:r>
              <a:rPr lang="en-US" dirty="0"/>
              <a:t>{</a:t>
            </a:r>
            <a:endParaRPr lang="en-US" sz="1000" dirty="0"/>
          </a:p>
          <a:p>
            <a:r>
              <a:rPr lang="en-US" dirty="0"/>
              <a:t>   for (</a:t>
            </a:r>
            <a:r>
              <a:rPr lang="en-US" dirty="0" err="1"/>
              <a:t>int</a:t>
            </a:r>
            <a:r>
              <a:rPr lang="en-US" dirty="0"/>
              <a:t> </a:t>
            </a:r>
            <a:r>
              <a:rPr lang="en-US" dirty="0" err="1"/>
              <a:t>i</a:t>
            </a:r>
            <a:r>
              <a:rPr lang="en-US" dirty="0"/>
              <a:t>=0; </a:t>
            </a:r>
            <a:r>
              <a:rPr lang="en-US" dirty="0" err="1"/>
              <a:t>i</a:t>
            </a:r>
            <a:r>
              <a:rPr lang="en-US" dirty="0"/>
              <a:t> &lt; </a:t>
            </a:r>
            <a:r>
              <a:rPr lang="en-US" dirty="0">
                <a:solidFill>
                  <a:srgbClr val="FF0000"/>
                </a:solidFill>
              </a:rPr>
              <a:t>c </a:t>
            </a:r>
            <a:r>
              <a:rPr lang="en-US" dirty="0"/>
              <a:t>;</a:t>
            </a:r>
            <a:r>
              <a:rPr lang="en-US" dirty="0" err="1"/>
              <a:t>i</a:t>
            </a:r>
            <a:r>
              <a:rPr lang="en-US" dirty="0"/>
              <a:t>++)</a:t>
            </a:r>
          </a:p>
          <a:p>
            <a:r>
              <a:rPr lang="en-US" dirty="0"/>
              <a:t>       for (</a:t>
            </a:r>
            <a:r>
              <a:rPr lang="en-US" dirty="0" err="1"/>
              <a:t>int</a:t>
            </a:r>
            <a:r>
              <a:rPr lang="en-US" dirty="0"/>
              <a:t> j=0; j &lt; </a:t>
            </a:r>
            <a:r>
              <a:rPr lang="en-US" dirty="0">
                <a:solidFill>
                  <a:srgbClr val="FF0000"/>
                </a:solidFill>
              </a:rPr>
              <a:t>c </a:t>
            </a:r>
            <a:r>
              <a:rPr lang="en-US" dirty="0"/>
              <a:t>;</a:t>
            </a:r>
            <a:r>
              <a:rPr lang="en-US" dirty="0" err="1"/>
              <a:t>j++</a:t>
            </a:r>
            <a:r>
              <a:rPr lang="en-US" dirty="0"/>
              <a:t>)</a:t>
            </a:r>
          </a:p>
          <a:p>
            <a:r>
              <a:rPr lang="en-US" dirty="0"/>
              <a:t>           </a:t>
            </a:r>
            <a:r>
              <a:rPr lang="en-US" dirty="0" err="1"/>
              <a:t>cout</a:t>
            </a:r>
            <a:r>
              <a:rPr lang="en-US" dirty="0"/>
              <a:t> &lt;&lt; </a:t>
            </a:r>
            <a:r>
              <a:rPr lang="en-US" dirty="0" err="1"/>
              <a:t>csmajors</a:t>
            </a:r>
            <a:r>
              <a:rPr lang="en-US" dirty="0"/>
              <a:t>[</a:t>
            </a:r>
            <a:r>
              <a:rPr lang="en-US" dirty="0" err="1"/>
              <a:t>i</a:t>
            </a:r>
            <a:r>
              <a:rPr lang="en-US" dirty="0"/>
              <a:t>] &lt;&lt; “ dates “</a:t>
            </a:r>
          </a:p>
          <a:p>
            <a:r>
              <a:rPr lang="en-US" dirty="0"/>
              <a:t>                   &lt;&lt; </a:t>
            </a:r>
            <a:r>
              <a:rPr lang="en-US" dirty="0" err="1"/>
              <a:t>csmajors</a:t>
            </a:r>
            <a:r>
              <a:rPr lang="en-US" dirty="0"/>
              <a:t>[j] &lt;&lt; </a:t>
            </a:r>
            <a:r>
              <a:rPr lang="en-US" dirty="0" err="1"/>
              <a:t>endl</a:t>
            </a:r>
            <a:r>
              <a:rPr lang="en-US" dirty="0"/>
              <a:t>;</a:t>
            </a:r>
          </a:p>
          <a:p>
            <a:endParaRPr lang="en-US" sz="1000" dirty="0"/>
          </a:p>
          <a:p>
            <a:r>
              <a:rPr lang="en-US" dirty="0"/>
              <a:t>    </a:t>
            </a:r>
          </a:p>
          <a:p>
            <a:r>
              <a:rPr lang="en-US" dirty="0"/>
              <a:t>       </a:t>
            </a:r>
          </a:p>
          <a:p>
            <a:endParaRPr lang="en-US" sz="1000" dirty="0"/>
          </a:p>
          <a:p>
            <a:r>
              <a:rPr lang="en-US" dirty="0"/>
              <a:t> </a:t>
            </a:r>
          </a:p>
          <a:p>
            <a:r>
              <a:rPr lang="en-US" dirty="0"/>
              <a:t>  for (</a:t>
            </a:r>
            <a:r>
              <a:rPr lang="en-US" dirty="0" err="1"/>
              <a:t>int</a:t>
            </a:r>
            <a:r>
              <a:rPr lang="en-US" dirty="0"/>
              <a:t> k=0; k &lt; </a:t>
            </a:r>
            <a:r>
              <a:rPr lang="en-US" dirty="0">
                <a:solidFill>
                  <a:srgbClr val="FF0000"/>
                </a:solidFill>
              </a:rPr>
              <a:t>e </a:t>
            </a:r>
            <a:r>
              <a:rPr lang="en-US" dirty="0"/>
              <a:t>;k++)</a:t>
            </a:r>
          </a:p>
          <a:p>
            <a:r>
              <a:rPr lang="en-US" dirty="0"/>
              <a:t>     </a:t>
            </a:r>
            <a:r>
              <a:rPr lang="en-US" dirty="0" err="1"/>
              <a:t>cout</a:t>
            </a:r>
            <a:r>
              <a:rPr lang="en-US" sz="1100" dirty="0"/>
              <a:t> </a:t>
            </a:r>
            <a:r>
              <a:rPr lang="en-US" dirty="0"/>
              <a:t>&lt;&lt;</a:t>
            </a:r>
            <a:r>
              <a:rPr lang="en-US" sz="1200" dirty="0"/>
              <a:t> </a:t>
            </a:r>
            <a:r>
              <a:rPr lang="en-US" dirty="0" err="1"/>
              <a:t>eemajors</a:t>
            </a:r>
            <a:r>
              <a:rPr lang="en-US" dirty="0"/>
              <a:t>[k]</a:t>
            </a:r>
            <a:r>
              <a:rPr lang="en-US" sz="1100" dirty="0"/>
              <a:t> </a:t>
            </a:r>
            <a:r>
              <a:rPr lang="en-US" dirty="0"/>
              <a:t>&lt;&lt;</a:t>
            </a:r>
            <a:r>
              <a:rPr lang="en-US" sz="1100" dirty="0"/>
              <a:t> </a:t>
            </a:r>
            <a:r>
              <a:rPr lang="en-US" dirty="0"/>
              <a:t>“ sits at home“</a:t>
            </a:r>
          </a:p>
          <a:p>
            <a:r>
              <a:rPr lang="en-US" dirty="0"/>
              <a:t>}</a:t>
            </a:r>
          </a:p>
        </p:txBody>
      </p:sp>
      <p:sp>
        <p:nvSpPr>
          <p:cNvPr id="38" name="Arrow: Left 37">
            <a:extLst>
              <a:ext uri="{FF2B5EF4-FFF2-40B4-BE49-F238E27FC236}">
                <a16:creationId xmlns:a16="http://schemas.microsoft.com/office/drawing/2014/main" id="{8672614A-1EFB-47B8-923B-ADD77AE7AF6D}"/>
              </a:ext>
            </a:extLst>
          </p:cNvPr>
          <p:cNvSpPr/>
          <p:nvPr/>
        </p:nvSpPr>
        <p:spPr bwMode="auto">
          <a:xfrm rot="21179688">
            <a:off x="3185495" y="3136199"/>
            <a:ext cx="2560957" cy="839866"/>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algn="ctr"/>
            <a:r>
              <a:rPr kumimoji="0" lang="en-US" sz="2200" b="0" i="0" u="none" strike="noStrike" cap="none" normalizeH="0" baseline="0" dirty="0">
                <a:ln>
                  <a:noFill/>
                </a:ln>
                <a:solidFill>
                  <a:srgbClr val="FFCCCC"/>
                </a:solidFill>
                <a:effectLst/>
                <a:latin typeface="Comic Sans MS" pitchFamily="66" charset="0"/>
                <a:cs typeface="Times New Roman" pitchFamily="18" charset="0"/>
              </a:rPr>
              <a:t>c</a:t>
            </a:r>
            <a:r>
              <a:rPr kumimoji="0" lang="en-US" sz="2200" b="0" i="0" u="none" strike="noStrike" cap="none" normalizeH="0" baseline="30000" dirty="0">
                <a:ln>
                  <a:noFill/>
                </a:ln>
                <a:solidFill>
                  <a:srgbClr val="FFCCCC"/>
                </a:solidFill>
                <a:effectLst/>
                <a:latin typeface="Comic Sans MS" pitchFamily="66" charset="0"/>
                <a:cs typeface="Times New Roman" pitchFamily="18" charset="0"/>
              </a:rPr>
              <a:t>2</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 iterations.</a:t>
            </a:r>
            <a:endParaRPr lang="en-US" sz="2400" dirty="0"/>
          </a:p>
        </p:txBody>
      </p:sp>
      <p:sp>
        <p:nvSpPr>
          <p:cNvPr id="39" name="Arrow: Left 38">
            <a:extLst>
              <a:ext uri="{FF2B5EF4-FFF2-40B4-BE49-F238E27FC236}">
                <a16:creationId xmlns:a16="http://schemas.microsoft.com/office/drawing/2014/main" id="{DA242329-3842-4200-98D0-546662855085}"/>
              </a:ext>
            </a:extLst>
          </p:cNvPr>
          <p:cNvSpPr/>
          <p:nvPr/>
        </p:nvSpPr>
        <p:spPr bwMode="auto">
          <a:xfrm rot="21179688">
            <a:off x="3365049" y="4315246"/>
            <a:ext cx="2560957" cy="839866"/>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algn="ctr"/>
            <a:r>
              <a:rPr kumimoji="0" lang="en-US" sz="2200" b="0" i="0" u="none" strike="noStrike" cap="none" normalizeH="0" baseline="0">
                <a:ln>
                  <a:noFill/>
                </a:ln>
                <a:solidFill>
                  <a:srgbClr val="FFCCCC"/>
                </a:solidFill>
                <a:effectLst/>
                <a:latin typeface="Comic Sans MS" pitchFamily="66" charset="0"/>
                <a:cs typeface="Times New Roman" pitchFamily="18" charset="0"/>
              </a:rPr>
              <a:t>c</a:t>
            </a:r>
            <a:r>
              <a:rPr kumimoji="0" lang="en-US" sz="2200" b="0" i="0" u="none" strike="noStrike" cap="none" normalizeH="0" baseline="0">
                <a:ln>
                  <a:noFill/>
                </a:ln>
                <a:solidFill>
                  <a:schemeClr val="bg1"/>
                </a:solidFill>
                <a:effectLst/>
                <a:latin typeface="Comic Sans MS" pitchFamily="66" charset="0"/>
                <a:cs typeface="Times New Roman" pitchFamily="18" charset="0"/>
              </a:rPr>
              <a:t> </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iterations.</a:t>
            </a:r>
            <a:endParaRPr lang="en-US" sz="2400" dirty="0"/>
          </a:p>
        </p:txBody>
      </p:sp>
      <p:sp>
        <p:nvSpPr>
          <p:cNvPr id="40" name="Arrow: Left 39">
            <a:extLst>
              <a:ext uri="{FF2B5EF4-FFF2-40B4-BE49-F238E27FC236}">
                <a16:creationId xmlns:a16="http://schemas.microsoft.com/office/drawing/2014/main" id="{AFF3628A-FC79-44DF-8C28-9E7BB56AC0AD}"/>
              </a:ext>
            </a:extLst>
          </p:cNvPr>
          <p:cNvSpPr/>
          <p:nvPr/>
        </p:nvSpPr>
        <p:spPr bwMode="auto">
          <a:xfrm rot="21179688">
            <a:off x="3098433" y="5248522"/>
            <a:ext cx="2560957" cy="839866"/>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algn="ctr"/>
            <a:r>
              <a:rPr kumimoji="0" lang="en-US" sz="2200" b="0" i="0" u="none" strike="noStrike" cap="none" normalizeH="0" baseline="0" dirty="0">
                <a:ln>
                  <a:noFill/>
                </a:ln>
                <a:solidFill>
                  <a:srgbClr val="FFCCCC"/>
                </a:solidFill>
                <a:effectLst/>
                <a:latin typeface="Comic Sans MS" pitchFamily="66" charset="0"/>
                <a:cs typeface="Times New Roman" pitchFamily="18" charset="0"/>
              </a:rPr>
              <a:t>e</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 iterations.</a:t>
            </a:r>
            <a:endParaRPr lang="en-US" sz="2400" dirty="0"/>
          </a:p>
        </p:txBody>
      </p:sp>
      <p:cxnSp>
        <p:nvCxnSpPr>
          <p:cNvPr id="24" name="Straight Connector 23">
            <a:extLst>
              <a:ext uri="{FF2B5EF4-FFF2-40B4-BE49-F238E27FC236}">
                <a16:creationId xmlns:a16="http://schemas.microsoft.com/office/drawing/2014/main" id="{A07BBACD-F74C-4CC6-8242-DCE30183CC43}"/>
              </a:ext>
            </a:extLst>
          </p:cNvPr>
          <p:cNvCxnSpPr/>
          <p:nvPr/>
        </p:nvCxnSpPr>
        <p:spPr bwMode="auto">
          <a:xfrm>
            <a:off x="3711921" y="4735179"/>
            <a:ext cx="2088465" cy="0"/>
          </a:xfrm>
          <a:prstGeom prst="line">
            <a:avLst/>
          </a:prstGeom>
          <a:solidFill>
            <a:srgbClr val="CCFFFF"/>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Rectangle 24">
            <a:extLst>
              <a:ext uri="{FF2B5EF4-FFF2-40B4-BE49-F238E27FC236}">
                <a16:creationId xmlns:a16="http://schemas.microsoft.com/office/drawing/2014/main" id="{7E142D24-26E8-4B28-8D8A-73520D5189AE}"/>
              </a:ext>
            </a:extLst>
          </p:cNvPr>
          <p:cNvSpPr/>
          <p:nvPr/>
        </p:nvSpPr>
        <p:spPr>
          <a:xfrm>
            <a:off x="633743" y="4805568"/>
            <a:ext cx="5708210" cy="646331"/>
          </a:xfrm>
          <a:prstGeom prst="rect">
            <a:avLst/>
          </a:prstGeom>
        </p:spPr>
        <p:txBody>
          <a:bodyPr wrap="square">
            <a:spAutoFit/>
          </a:bodyPr>
          <a:lstStyle/>
          <a:p>
            <a:r>
              <a:rPr lang="en-US" dirty="0"/>
              <a:t>for (</a:t>
            </a:r>
            <a:r>
              <a:rPr lang="en-US" dirty="0" err="1"/>
              <a:t>int</a:t>
            </a:r>
            <a:r>
              <a:rPr lang="en-US" dirty="0"/>
              <a:t> m=0; m &lt; </a:t>
            </a:r>
            <a:r>
              <a:rPr lang="en-US" dirty="0">
                <a:solidFill>
                  <a:srgbClr val="FF0000"/>
                </a:solidFill>
              </a:rPr>
              <a:t>c</a:t>
            </a:r>
            <a:r>
              <a:rPr lang="en-US" dirty="0"/>
              <a:t> ; m++)</a:t>
            </a:r>
          </a:p>
          <a:p>
            <a:r>
              <a:rPr lang="en-US" dirty="0"/>
              <a:t>   </a:t>
            </a:r>
            <a:r>
              <a:rPr lang="en-US" dirty="0" err="1"/>
              <a:t>cout</a:t>
            </a:r>
            <a:r>
              <a:rPr lang="en-US" sz="1200" dirty="0"/>
              <a:t> </a:t>
            </a:r>
            <a:r>
              <a:rPr lang="en-US" dirty="0"/>
              <a:t>&lt;&lt;</a:t>
            </a:r>
            <a:r>
              <a:rPr lang="en-US" sz="1200" dirty="0"/>
              <a:t> </a:t>
            </a:r>
            <a:r>
              <a:rPr lang="en-US" dirty="0" err="1"/>
              <a:t>csmajors</a:t>
            </a:r>
            <a:r>
              <a:rPr lang="en-US" dirty="0"/>
              <a:t>[m]</a:t>
            </a:r>
            <a:r>
              <a:rPr lang="en-US" sz="1200" dirty="0"/>
              <a:t> </a:t>
            </a:r>
            <a:r>
              <a:rPr lang="en-US" dirty="0"/>
              <a:t>&lt;&lt;</a:t>
            </a:r>
            <a:r>
              <a:rPr lang="en-US" sz="1200" dirty="0"/>
              <a:t> </a:t>
            </a:r>
            <a:r>
              <a:rPr lang="en-US" dirty="0"/>
              <a:t>“ is still a nerd”;</a:t>
            </a:r>
          </a:p>
        </p:txBody>
      </p:sp>
      <p:sp>
        <p:nvSpPr>
          <p:cNvPr id="22" name="Text Box 9">
            <a:extLst>
              <a:ext uri="{FF2B5EF4-FFF2-40B4-BE49-F238E27FC236}">
                <a16:creationId xmlns:a16="http://schemas.microsoft.com/office/drawing/2014/main" id="{02F87DED-4F14-4F98-9911-D2ED0519879C}"/>
              </a:ext>
            </a:extLst>
          </p:cNvPr>
          <p:cNvSpPr txBox="1">
            <a:spLocks noChangeArrowheads="1"/>
          </p:cNvSpPr>
          <p:nvPr/>
        </p:nvSpPr>
        <p:spPr bwMode="auto">
          <a:xfrm rot="-2041161">
            <a:off x="4130408" y="6049235"/>
            <a:ext cx="1527982" cy="461665"/>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t>O( </a:t>
            </a:r>
            <a:r>
              <a:rPr lang="en-US" sz="2400" dirty="0">
                <a:solidFill>
                  <a:srgbClr val="FF0000"/>
                </a:solidFill>
              </a:rPr>
              <a:t>c</a:t>
            </a:r>
            <a:r>
              <a:rPr lang="en-US" sz="2400" baseline="30000" dirty="0">
                <a:solidFill>
                  <a:srgbClr val="FF0000"/>
                </a:solidFill>
              </a:rPr>
              <a:t>2</a:t>
            </a:r>
            <a:r>
              <a:rPr lang="en-US" sz="2400" dirty="0"/>
              <a:t> + </a:t>
            </a:r>
            <a:r>
              <a:rPr lang="en-US" sz="2400" dirty="0">
                <a:solidFill>
                  <a:srgbClr val="FF0000"/>
                </a:solidFill>
              </a:rPr>
              <a:t>e</a:t>
            </a:r>
            <a:r>
              <a:rPr lang="en-US" sz="2400" dirty="0"/>
              <a:t>)</a:t>
            </a:r>
          </a:p>
        </p:txBody>
      </p:sp>
    </p:spTree>
    <p:extLst>
      <p:ext uri="{BB962C8B-B14F-4D97-AF65-F5344CB8AC3E}">
        <p14:creationId xmlns:p14="http://schemas.microsoft.com/office/powerpoint/2010/main" val="28370936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06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06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xit" presetSubtype="2" fill="hold" nodeType="clickEffect">
                                  <p:stCondLst>
                                    <p:cond delay="0"/>
                                  </p:stCondLst>
                                  <p:childTnLst>
                                    <p:anim calcmode="lin" valueType="num">
                                      <p:cBhvr additive="base">
                                        <p:cTn id="25" dur="500"/>
                                        <p:tgtEl>
                                          <p:spTgt spid="6"/>
                                        </p:tgtEl>
                                        <p:attrNameLst>
                                          <p:attrName>ppt_x</p:attrName>
                                        </p:attrNameLst>
                                      </p:cBhvr>
                                      <p:tavLst>
                                        <p:tav tm="0">
                                          <p:val>
                                            <p:strVal val="ppt_x"/>
                                          </p:val>
                                        </p:tav>
                                        <p:tav tm="100000">
                                          <p:val>
                                            <p:strVal val="1+ppt_w/2"/>
                                          </p:val>
                                        </p:tav>
                                      </p:tavLst>
                                    </p:anim>
                                    <p:anim calcmode="lin" valueType="num">
                                      <p:cBhvr additive="base">
                                        <p:cTn id="26" dur="500"/>
                                        <p:tgtEl>
                                          <p:spTgt spid="6"/>
                                        </p:tgtEl>
                                        <p:attrNameLst>
                                          <p:attrName>ppt_y</p:attrName>
                                        </p:attrNameLst>
                                      </p:cBhvr>
                                      <p:tavLst>
                                        <p:tav tm="0">
                                          <p:val>
                                            <p:strVal val="ppt_y"/>
                                          </p:val>
                                        </p:tav>
                                        <p:tav tm="100000">
                                          <p:val>
                                            <p:strVal val="ppt_y"/>
                                          </p:val>
                                        </p:tav>
                                      </p:tavLst>
                                    </p:anim>
                                    <p:set>
                                      <p:cBhvr>
                                        <p:cTn id="27" dur="1" fill="hold">
                                          <p:stCondLst>
                                            <p:cond delay="499"/>
                                          </p:stCondLst>
                                        </p:cTn>
                                        <p:tgtEl>
                                          <p:spTgt spid="6"/>
                                        </p:tgtEl>
                                        <p:attrNameLst>
                                          <p:attrName>style.visibility</p:attrName>
                                        </p:attrNameLst>
                                      </p:cBhvr>
                                      <p:to>
                                        <p:strVal val="hidden"/>
                                      </p:to>
                                    </p:set>
                                  </p:childTnLst>
                                </p:cTn>
                              </p:par>
                              <p:par>
                                <p:cTn id="28" presetID="2" presetClass="exit" presetSubtype="2" fill="hold" nodeType="withEffect">
                                  <p:stCondLst>
                                    <p:cond delay="0"/>
                                  </p:stCondLst>
                                  <p:childTnLst>
                                    <p:anim calcmode="lin" valueType="num">
                                      <p:cBhvr additive="base">
                                        <p:cTn id="29" dur="500"/>
                                        <p:tgtEl>
                                          <p:spTgt spid="8"/>
                                        </p:tgtEl>
                                        <p:attrNameLst>
                                          <p:attrName>ppt_x</p:attrName>
                                        </p:attrNameLst>
                                      </p:cBhvr>
                                      <p:tavLst>
                                        <p:tav tm="0">
                                          <p:val>
                                            <p:strVal val="ppt_x"/>
                                          </p:val>
                                        </p:tav>
                                        <p:tav tm="100000">
                                          <p:val>
                                            <p:strVal val="1+ppt_w/2"/>
                                          </p:val>
                                        </p:tav>
                                      </p:tavLst>
                                    </p:anim>
                                    <p:anim calcmode="lin" valueType="num">
                                      <p:cBhvr additive="base">
                                        <p:cTn id="30" dur="500"/>
                                        <p:tgtEl>
                                          <p:spTgt spid="8"/>
                                        </p:tgtEl>
                                        <p:attrNameLst>
                                          <p:attrName>ppt_y</p:attrName>
                                        </p:attrNameLst>
                                      </p:cBhvr>
                                      <p:tavLst>
                                        <p:tav tm="0">
                                          <p:val>
                                            <p:strVal val="ppt_y"/>
                                          </p:val>
                                        </p:tav>
                                        <p:tav tm="100000">
                                          <p:val>
                                            <p:strVal val="ppt_y"/>
                                          </p:val>
                                        </p:tav>
                                      </p:tavLst>
                                    </p:anim>
                                    <p:set>
                                      <p:cBhvr>
                                        <p:cTn id="31" dur="1" fill="hold">
                                          <p:stCondLst>
                                            <p:cond delay="499"/>
                                          </p:stCondLst>
                                        </p:cTn>
                                        <p:tgtEl>
                                          <p:spTgt spid="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right)">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right)">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49" presetClass="entr" presetSubtype="0" decel="100000"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 calcmode="lin" valueType="num">
                                      <p:cBhvr>
                                        <p:cTn id="50" dur="500" fill="hold"/>
                                        <p:tgtEl>
                                          <p:spTgt spid="22"/>
                                        </p:tgtEl>
                                        <p:attrNameLst>
                                          <p:attrName>ppt_w</p:attrName>
                                        </p:attrNameLst>
                                      </p:cBhvr>
                                      <p:tavLst>
                                        <p:tav tm="0">
                                          <p:val>
                                            <p:fltVal val="0"/>
                                          </p:val>
                                        </p:tav>
                                        <p:tav tm="100000">
                                          <p:val>
                                            <p:strVal val="#ppt_w"/>
                                          </p:val>
                                        </p:tav>
                                      </p:tavLst>
                                    </p:anim>
                                    <p:anim calcmode="lin" valueType="num">
                                      <p:cBhvr>
                                        <p:cTn id="51" dur="500" fill="hold"/>
                                        <p:tgtEl>
                                          <p:spTgt spid="22"/>
                                        </p:tgtEl>
                                        <p:attrNameLst>
                                          <p:attrName>ppt_h</p:attrName>
                                        </p:attrNameLst>
                                      </p:cBhvr>
                                      <p:tavLst>
                                        <p:tav tm="0">
                                          <p:val>
                                            <p:fltVal val="0"/>
                                          </p:val>
                                        </p:tav>
                                        <p:tav tm="100000">
                                          <p:val>
                                            <p:strVal val="#ppt_h"/>
                                          </p:val>
                                        </p:tav>
                                      </p:tavLst>
                                    </p:anim>
                                    <p:anim calcmode="lin" valueType="num">
                                      <p:cBhvr>
                                        <p:cTn id="52" dur="500" fill="hold"/>
                                        <p:tgtEl>
                                          <p:spTgt spid="22"/>
                                        </p:tgtEl>
                                        <p:attrNameLst>
                                          <p:attrName>style.rotation</p:attrName>
                                        </p:attrNameLst>
                                      </p:cBhvr>
                                      <p:tavLst>
                                        <p:tav tm="0">
                                          <p:val>
                                            <p:fltVal val="360"/>
                                          </p:val>
                                        </p:tav>
                                        <p:tav tm="100000">
                                          <p:val>
                                            <p:fltVal val="0"/>
                                          </p:val>
                                        </p:tav>
                                      </p:tavLst>
                                    </p:anim>
                                    <p:animEffect transition="in" filter="fade">
                                      <p:cBhvr>
                                        <p:cTn id="53" dur="500"/>
                                        <p:tgtEl>
                                          <p:spTgt spid="22"/>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19"/>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17"/>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22"/>
                                        </p:tgtEl>
                                      </p:cBhvr>
                                    </p:animEffect>
                                    <p:set>
                                      <p:cBhvr>
                                        <p:cTn id="62" dur="1" fill="hold">
                                          <p:stCondLst>
                                            <p:cond delay="499"/>
                                          </p:stCondLst>
                                        </p:cTn>
                                        <p:tgtEl>
                                          <p:spTgt spid="2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grpId="0" nodeType="clickEffect">
                                  <p:stCondLst>
                                    <p:cond delay="0"/>
                                  </p:stCondLst>
                                  <p:childTnLst>
                                    <p:set>
                                      <p:cBhvr>
                                        <p:cTn id="70" dur="1" fill="hold">
                                          <p:stCondLst>
                                            <p:cond delay="0"/>
                                          </p:stCondLst>
                                        </p:cTn>
                                        <p:tgtEl>
                                          <p:spTgt spid="34"/>
                                        </p:tgtEl>
                                        <p:attrNameLst>
                                          <p:attrName>style.visibility</p:attrName>
                                        </p:attrNameLst>
                                      </p:cBhvr>
                                      <p:to>
                                        <p:strVal val="visible"/>
                                      </p:to>
                                    </p:set>
                                    <p:animEffect transition="in" filter="wipe(up)">
                                      <p:cBhvr>
                                        <p:cTn id="71" dur="500"/>
                                        <p:tgtEl>
                                          <p:spTgt spid="3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fade">
                                      <p:cBhvr>
                                        <p:cTn id="76" dur="500"/>
                                        <p:tgtEl>
                                          <p:spTgt spid="25"/>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2" fill="hold" grpId="0" nodeType="clickEffect">
                                  <p:stCondLst>
                                    <p:cond delay="0"/>
                                  </p:stCondLst>
                                  <p:childTnLst>
                                    <p:set>
                                      <p:cBhvr>
                                        <p:cTn id="80" dur="1" fill="hold">
                                          <p:stCondLst>
                                            <p:cond delay="0"/>
                                          </p:stCondLst>
                                        </p:cTn>
                                        <p:tgtEl>
                                          <p:spTgt spid="38"/>
                                        </p:tgtEl>
                                        <p:attrNameLst>
                                          <p:attrName>style.visibility</p:attrName>
                                        </p:attrNameLst>
                                      </p:cBhvr>
                                      <p:to>
                                        <p:strVal val="visible"/>
                                      </p:to>
                                    </p:set>
                                    <p:animEffect transition="in" filter="wipe(right)">
                                      <p:cBhvr>
                                        <p:cTn id="81" dur="500"/>
                                        <p:tgtEl>
                                          <p:spTgt spid="38"/>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2" fill="hold" grpId="0" nodeType="clickEffect">
                                  <p:stCondLst>
                                    <p:cond delay="0"/>
                                  </p:stCondLst>
                                  <p:childTnLst>
                                    <p:set>
                                      <p:cBhvr>
                                        <p:cTn id="85" dur="1" fill="hold">
                                          <p:stCondLst>
                                            <p:cond delay="0"/>
                                          </p:stCondLst>
                                        </p:cTn>
                                        <p:tgtEl>
                                          <p:spTgt spid="39"/>
                                        </p:tgtEl>
                                        <p:attrNameLst>
                                          <p:attrName>style.visibility</p:attrName>
                                        </p:attrNameLst>
                                      </p:cBhvr>
                                      <p:to>
                                        <p:strVal val="visible"/>
                                      </p:to>
                                    </p:set>
                                    <p:animEffect transition="in" filter="wipe(right)">
                                      <p:cBhvr>
                                        <p:cTn id="86" dur="500"/>
                                        <p:tgtEl>
                                          <p:spTgt spid="39"/>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2" fill="hold" grpId="0" nodeType="clickEffect">
                                  <p:stCondLst>
                                    <p:cond delay="0"/>
                                  </p:stCondLst>
                                  <p:childTnLst>
                                    <p:set>
                                      <p:cBhvr>
                                        <p:cTn id="90" dur="1" fill="hold">
                                          <p:stCondLst>
                                            <p:cond delay="0"/>
                                          </p:stCondLst>
                                        </p:cTn>
                                        <p:tgtEl>
                                          <p:spTgt spid="40"/>
                                        </p:tgtEl>
                                        <p:attrNameLst>
                                          <p:attrName>style.visibility</p:attrName>
                                        </p:attrNameLst>
                                      </p:cBhvr>
                                      <p:to>
                                        <p:strVal val="visible"/>
                                      </p:to>
                                    </p:set>
                                    <p:animEffect transition="in" filter="wipe(right)">
                                      <p:cBhvr>
                                        <p:cTn id="91" dur="500"/>
                                        <p:tgtEl>
                                          <p:spTgt spid="40"/>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24"/>
                                        </p:tgtEl>
                                        <p:attrNameLst>
                                          <p:attrName>style.visibility</p:attrName>
                                        </p:attrNameLst>
                                      </p:cBhvr>
                                      <p:to>
                                        <p:strVal val="visible"/>
                                      </p:to>
                                    </p:set>
                                    <p:animEffect transition="in" filter="wipe(left)">
                                      <p:cBhvr>
                                        <p:cTn id="96" dur="500"/>
                                        <p:tgtEl>
                                          <p:spTgt spid="24"/>
                                        </p:tgtEl>
                                      </p:cBhvr>
                                    </p:animEffec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2" nodeType="clickEffect">
                                  <p:stCondLst>
                                    <p:cond delay="0"/>
                                  </p:stCondLst>
                                  <p:childTnLst>
                                    <p:set>
                                      <p:cBhvr>
                                        <p:cTn id="10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0615" grpId="0"/>
      <p:bldP spid="580616" grpId="0"/>
      <p:bldP spid="18" grpId="0" animBg="1"/>
      <p:bldP spid="19" grpId="0" animBg="1"/>
      <p:bldP spid="19" grpId="1" animBg="1"/>
      <p:bldP spid="17" grpId="0" animBg="1"/>
      <p:bldP spid="17" grpId="1" animBg="1"/>
      <p:bldP spid="34" grpId="0" animBg="1"/>
      <p:bldP spid="38" grpId="0" animBg="1"/>
      <p:bldP spid="39" grpId="0" animBg="1"/>
      <p:bldP spid="40" grpId="0" animBg="1"/>
      <p:bldP spid="25" grpId="0"/>
      <p:bldP spid="22" grpId="0" animBg="1"/>
      <p:bldP spid="22" grpId="1" animBg="1"/>
      <p:bldP spid="22" grpId="2"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509047" y="37708"/>
            <a:ext cx="828851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solidFill>
                  <a:schemeClr val="tx2"/>
                </a:solidFill>
              </a:rPr>
              <a:t>Big-O</a:t>
            </a:r>
            <a:br>
              <a:rPr lang="en-US" sz="3200" dirty="0">
                <a:solidFill>
                  <a:schemeClr val="tx2"/>
                </a:solidFill>
              </a:rPr>
            </a:br>
            <a:r>
              <a:rPr lang="en-US" sz="3200" dirty="0">
                <a:solidFill>
                  <a:srgbClr val="FF0000"/>
                </a:solidFill>
              </a:rPr>
              <a:t>Why should you care?</a:t>
            </a:r>
          </a:p>
        </p:txBody>
      </p:sp>
      <p:sp>
        <p:nvSpPr>
          <p:cNvPr id="9" name="Rectangle 8"/>
          <p:cNvSpPr/>
          <p:nvPr/>
        </p:nvSpPr>
        <p:spPr bwMode="auto">
          <a:xfrm>
            <a:off x="509047" y="1279591"/>
            <a:ext cx="6042582" cy="5319172"/>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omic Sans MS" pitchFamily="66" charset="0"/>
              <a:cs typeface="Times New Roman" pitchFamily="18" charset="0"/>
            </a:endParaRPr>
          </a:p>
        </p:txBody>
      </p:sp>
      <p:pic>
        <p:nvPicPr>
          <p:cNvPr id="10" name="Picture 9"/>
          <p:cNvPicPr>
            <a:picLocks noChangeAspect="1"/>
          </p:cNvPicPr>
          <p:nvPr/>
        </p:nvPicPr>
        <p:blipFill>
          <a:blip r:embed="rId3"/>
          <a:stretch>
            <a:fillRect/>
          </a:stretch>
        </p:blipFill>
        <p:spPr>
          <a:xfrm>
            <a:off x="6551629" y="1279591"/>
            <a:ext cx="2402823" cy="1307822"/>
          </a:xfrm>
          <a:prstGeom prst="rect">
            <a:avLst/>
          </a:prstGeom>
        </p:spPr>
      </p:pic>
      <p:sp>
        <p:nvSpPr>
          <p:cNvPr id="11" name="TextBox 10"/>
          <p:cNvSpPr txBox="1"/>
          <p:nvPr/>
        </p:nvSpPr>
        <p:spPr>
          <a:xfrm>
            <a:off x="636359" y="1446350"/>
            <a:ext cx="5787957" cy="830997"/>
          </a:xfrm>
          <a:prstGeom prst="rect">
            <a:avLst/>
          </a:prstGeom>
          <a:noFill/>
        </p:spPr>
        <p:txBody>
          <a:bodyPr wrap="square" rtlCol="0">
            <a:spAutoFit/>
          </a:bodyPr>
          <a:lstStyle/>
          <a:p>
            <a:pPr algn="ctr"/>
            <a:r>
              <a:rPr lang="en-US" sz="2400" dirty="0"/>
              <a:t>When you start processing </a:t>
            </a:r>
            <a:r>
              <a:rPr lang="en-US" sz="2400" dirty="0">
                <a:solidFill>
                  <a:srgbClr val="6600CC"/>
                </a:solidFill>
              </a:rPr>
              <a:t>millions</a:t>
            </a:r>
            <a:r>
              <a:rPr lang="en-US" sz="2400" dirty="0"/>
              <a:t> or </a:t>
            </a:r>
            <a:r>
              <a:rPr lang="en-US" sz="2400" dirty="0">
                <a:solidFill>
                  <a:srgbClr val="6600CC"/>
                </a:solidFill>
              </a:rPr>
              <a:t>billions</a:t>
            </a:r>
            <a:r>
              <a:rPr lang="en-US" sz="2400" dirty="0"/>
              <a:t> of items…</a:t>
            </a:r>
          </a:p>
        </p:txBody>
      </p:sp>
      <p:sp>
        <p:nvSpPr>
          <p:cNvPr id="16" name="TextBox 15"/>
          <p:cNvSpPr txBox="1"/>
          <p:nvPr/>
        </p:nvSpPr>
        <p:spPr>
          <a:xfrm>
            <a:off x="778890" y="5877580"/>
            <a:ext cx="5542960" cy="523220"/>
          </a:xfrm>
          <a:prstGeom prst="rect">
            <a:avLst/>
          </a:prstGeom>
          <a:noFill/>
        </p:spPr>
        <p:txBody>
          <a:bodyPr wrap="square" rtlCol="0">
            <a:spAutoFit/>
          </a:bodyPr>
          <a:lstStyle/>
          <a:p>
            <a:pPr algn="ctr"/>
            <a:r>
              <a:rPr lang="en-US" sz="2800" dirty="0"/>
              <a:t>So pay attention!</a:t>
            </a:r>
          </a:p>
        </p:txBody>
      </p:sp>
      <p:pic>
        <p:nvPicPr>
          <p:cNvPr id="3" name="Picture 2"/>
          <p:cNvPicPr>
            <a:picLocks noChangeAspect="1"/>
          </p:cNvPicPr>
          <p:nvPr/>
        </p:nvPicPr>
        <p:blipFill rotWithShape="1">
          <a:blip r:embed="rId4"/>
          <a:srcRect l="7088" r="9407"/>
          <a:stretch/>
        </p:blipFill>
        <p:spPr>
          <a:xfrm>
            <a:off x="7558391" y="1279592"/>
            <a:ext cx="1298239" cy="1307821"/>
          </a:xfrm>
          <a:prstGeom prst="rect">
            <a:avLst/>
          </a:prstGeom>
        </p:spPr>
      </p:pic>
      <p:sp>
        <p:nvSpPr>
          <p:cNvPr id="13" name="TextBox 12"/>
          <p:cNvSpPr txBox="1"/>
          <p:nvPr/>
        </p:nvSpPr>
        <p:spPr>
          <a:xfrm>
            <a:off x="656391" y="2412223"/>
            <a:ext cx="5787957" cy="830997"/>
          </a:xfrm>
          <a:prstGeom prst="rect">
            <a:avLst/>
          </a:prstGeom>
          <a:noFill/>
        </p:spPr>
        <p:txBody>
          <a:bodyPr wrap="square" rtlCol="0">
            <a:spAutoFit/>
          </a:bodyPr>
          <a:lstStyle/>
          <a:p>
            <a:pPr algn="ctr"/>
            <a:r>
              <a:rPr lang="en-US" sz="2400" dirty="0"/>
              <a:t>You really have to think hard about how efficient your algorithms are.</a:t>
            </a:r>
          </a:p>
        </p:txBody>
      </p:sp>
      <p:sp>
        <p:nvSpPr>
          <p:cNvPr id="14" name="TextBox 13"/>
          <p:cNvSpPr txBox="1"/>
          <p:nvPr/>
        </p:nvSpPr>
        <p:spPr>
          <a:xfrm>
            <a:off x="636359" y="3378096"/>
            <a:ext cx="5787957" cy="800219"/>
          </a:xfrm>
          <a:prstGeom prst="rect">
            <a:avLst/>
          </a:prstGeom>
          <a:noFill/>
        </p:spPr>
        <p:txBody>
          <a:bodyPr wrap="square" rtlCol="0">
            <a:spAutoFit/>
          </a:bodyPr>
          <a:lstStyle/>
          <a:p>
            <a:pPr algn="ctr"/>
            <a:r>
              <a:rPr lang="en-US" sz="2300" dirty="0"/>
              <a:t>Big-O is a technique that lets you </a:t>
            </a:r>
            <a:r>
              <a:rPr lang="en-US" sz="2300" dirty="0">
                <a:solidFill>
                  <a:srgbClr val="FF0000"/>
                </a:solidFill>
              </a:rPr>
              <a:t>quickly understand</a:t>
            </a:r>
            <a:r>
              <a:rPr lang="en-US" sz="2300" dirty="0"/>
              <a:t> an algorithm’s </a:t>
            </a:r>
            <a:r>
              <a:rPr lang="en-US" sz="2300" dirty="0">
                <a:solidFill>
                  <a:srgbClr val="FF0000"/>
                </a:solidFill>
              </a:rPr>
              <a:t>efficiency</a:t>
            </a:r>
            <a:r>
              <a:rPr lang="en-US" sz="2300" dirty="0"/>
              <a:t>.</a:t>
            </a:r>
          </a:p>
        </p:txBody>
      </p:sp>
      <p:sp>
        <p:nvSpPr>
          <p:cNvPr id="12" name="TextBox 11"/>
          <p:cNvSpPr txBox="1"/>
          <p:nvPr/>
        </p:nvSpPr>
        <p:spPr>
          <a:xfrm>
            <a:off x="656391" y="4313191"/>
            <a:ext cx="5787957" cy="800219"/>
          </a:xfrm>
          <a:prstGeom prst="rect">
            <a:avLst/>
          </a:prstGeom>
          <a:noFill/>
        </p:spPr>
        <p:txBody>
          <a:bodyPr wrap="square" rtlCol="0">
            <a:spAutoFit/>
          </a:bodyPr>
          <a:lstStyle/>
          <a:p>
            <a:pPr algn="ctr"/>
            <a:r>
              <a:rPr lang="en-US" sz="2300" dirty="0"/>
              <a:t>And </a:t>
            </a:r>
            <a:r>
              <a:rPr lang="en-US" sz="2300" dirty="0">
                <a:solidFill>
                  <a:srgbClr val="FF0000"/>
                </a:solidFill>
              </a:rPr>
              <a:t>compare</a:t>
            </a:r>
            <a:r>
              <a:rPr lang="en-US" sz="2300" dirty="0"/>
              <a:t> it to others – so you can pick the best one!</a:t>
            </a:r>
          </a:p>
        </p:txBody>
      </p:sp>
      <p:sp>
        <p:nvSpPr>
          <p:cNvPr id="15" name="TextBox 14"/>
          <p:cNvSpPr txBox="1"/>
          <p:nvPr/>
        </p:nvSpPr>
        <p:spPr>
          <a:xfrm>
            <a:off x="656391" y="5248287"/>
            <a:ext cx="5787957" cy="446276"/>
          </a:xfrm>
          <a:prstGeom prst="rect">
            <a:avLst/>
          </a:prstGeom>
          <a:noFill/>
        </p:spPr>
        <p:txBody>
          <a:bodyPr wrap="square" rtlCol="0">
            <a:spAutoFit/>
          </a:bodyPr>
          <a:lstStyle/>
          <a:p>
            <a:pPr algn="ctr"/>
            <a:r>
              <a:rPr lang="en-US" sz="2300" dirty="0"/>
              <a:t>(Oh, and it’ll totally be on job interviews)</a:t>
            </a:r>
          </a:p>
        </p:txBody>
      </p:sp>
      <p:pic>
        <p:nvPicPr>
          <p:cNvPr id="5" name="Picture 4"/>
          <p:cNvPicPr>
            <a:picLocks noChangeAspect="1"/>
          </p:cNvPicPr>
          <p:nvPr/>
        </p:nvPicPr>
        <p:blipFill rotWithShape="1">
          <a:blip r:embed="rId5"/>
          <a:srcRect b="22512"/>
          <a:stretch/>
        </p:blipFill>
        <p:spPr>
          <a:xfrm>
            <a:off x="7558392" y="1277192"/>
            <a:ext cx="1298238" cy="1310221"/>
          </a:xfrm>
          <a:prstGeom prst="rect">
            <a:avLst/>
          </a:prstGeom>
        </p:spPr>
      </p:pic>
    </p:spTree>
    <p:extLst>
      <p:ext uri="{BB962C8B-B14F-4D97-AF65-F5344CB8AC3E}">
        <p14:creationId xmlns:p14="http://schemas.microsoft.com/office/powerpoint/2010/main" val="24424499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7DD9D8B1-8CD5-4493-A6A4-3E841CF09DC3}" type="slidenum">
              <a:rPr lang="en-US"/>
              <a:pPr/>
              <a:t>30</a:t>
            </a:fld>
            <a:endParaRPr lang="en-US"/>
          </a:p>
        </p:txBody>
      </p:sp>
      <p:sp>
        <p:nvSpPr>
          <p:cNvPr id="717828" name="Rectangle 4"/>
          <p:cNvSpPr>
            <a:spLocks noGrp="1" noChangeArrowheads="1"/>
          </p:cNvSpPr>
          <p:nvPr>
            <p:ph type="title"/>
          </p:nvPr>
        </p:nvSpPr>
        <p:spPr>
          <a:noFill/>
          <a:ln/>
        </p:spPr>
        <p:txBody>
          <a:bodyPr/>
          <a:lstStyle/>
          <a:p>
            <a:r>
              <a:rPr lang="en-US" sz="3600"/>
              <a:t>Find the Big-O Challenge, Part 3</a:t>
            </a:r>
          </a:p>
        </p:txBody>
      </p:sp>
      <p:sp>
        <p:nvSpPr>
          <p:cNvPr id="717829" name="Rectangle 5"/>
          <p:cNvSpPr>
            <a:spLocks noChangeArrowheads="1"/>
          </p:cNvSpPr>
          <p:nvPr/>
        </p:nvSpPr>
        <p:spPr bwMode="auto">
          <a:xfrm>
            <a:off x="466725" y="882650"/>
            <a:ext cx="4572000" cy="2403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900"/>
              <a:t>void bar( int </a:t>
            </a:r>
            <a:r>
              <a:rPr lang="en-US" sz="1900">
                <a:solidFill>
                  <a:srgbClr val="FF0000"/>
                </a:solidFill>
              </a:rPr>
              <a:t>n</a:t>
            </a:r>
            <a:r>
              <a:rPr lang="en-US" sz="1900"/>
              <a:t>, int </a:t>
            </a:r>
            <a:r>
              <a:rPr lang="en-US" sz="1900">
                <a:solidFill>
                  <a:srgbClr val="FF0000"/>
                </a:solidFill>
              </a:rPr>
              <a:t>q</a:t>
            </a:r>
            <a:r>
              <a:rPr lang="en-US" sz="1900"/>
              <a:t> )</a:t>
            </a:r>
          </a:p>
          <a:p>
            <a:r>
              <a:rPr lang="en-US" sz="1900"/>
              <a:t>{</a:t>
            </a:r>
          </a:p>
          <a:p>
            <a:r>
              <a:rPr lang="en-US" sz="1900"/>
              <a:t>    for (int i=0 ; i &lt; </a:t>
            </a:r>
            <a:r>
              <a:rPr lang="en-US" sz="1900">
                <a:solidFill>
                  <a:srgbClr val="FF0000"/>
                </a:solidFill>
              </a:rPr>
              <a:t>n*n </a:t>
            </a:r>
            <a:r>
              <a:rPr lang="en-US" sz="1900"/>
              <a:t>; i++)</a:t>
            </a:r>
          </a:p>
          <a:p>
            <a:r>
              <a:rPr lang="en-US" sz="1900"/>
              <a:t>    {</a:t>
            </a:r>
          </a:p>
          <a:p>
            <a:r>
              <a:rPr lang="en-US" sz="1900"/>
              <a:t>         for (int j = 0; j &lt; </a:t>
            </a:r>
            <a:r>
              <a:rPr lang="en-US" sz="1900">
                <a:solidFill>
                  <a:srgbClr val="FF0000"/>
                </a:solidFill>
              </a:rPr>
              <a:t>q</a:t>
            </a:r>
            <a:r>
              <a:rPr lang="en-US" sz="1900"/>
              <a:t>; j++) </a:t>
            </a:r>
          </a:p>
          <a:p>
            <a:r>
              <a:rPr lang="en-US" sz="1900"/>
              <a:t>               cout &lt;&lt; “I love CS!”;</a:t>
            </a:r>
          </a:p>
          <a:p>
            <a:r>
              <a:rPr lang="en-US" sz="1900"/>
              <a:t>    }</a:t>
            </a:r>
          </a:p>
          <a:p>
            <a:r>
              <a:rPr lang="en-US" sz="1900"/>
              <a:t>}</a:t>
            </a:r>
          </a:p>
        </p:txBody>
      </p:sp>
      <p:sp>
        <p:nvSpPr>
          <p:cNvPr id="717830" name="Rectangle 6"/>
          <p:cNvSpPr>
            <a:spLocks noChangeArrowheads="1"/>
          </p:cNvSpPr>
          <p:nvPr/>
        </p:nvSpPr>
        <p:spPr bwMode="auto">
          <a:xfrm>
            <a:off x="430213" y="3471863"/>
            <a:ext cx="4572000" cy="2403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900"/>
              <a:t>void bletch( int </a:t>
            </a:r>
            <a:r>
              <a:rPr lang="en-US" sz="1900">
                <a:solidFill>
                  <a:srgbClr val="FF0000"/>
                </a:solidFill>
              </a:rPr>
              <a:t>n</a:t>
            </a:r>
            <a:r>
              <a:rPr lang="en-US" sz="1900"/>
              <a:t>, int </a:t>
            </a:r>
            <a:r>
              <a:rPr lang="en-US" sz="1900">
                <a:solidFill>
                  <a:srgbClr val="FF0000"/>
                </a:solidFill>
              </a:rPr>
              <a:t>q</a:t>
            </a:r>
            <a:r>
              <a:rPr lang="en-US" sz="1900"/>
              <a:t> )</a:t>
            </a:r>
          </a:p>
          <a:p>
            <a:r>
              <a:rPr lang="en-US" sz="1900"/>
              <a:t>{</a:t>
            </a:r>
          </a:p>
          <a:p>
            <a:r>
              <a:rPr lang="en-US" sz="1900"/>
              <a:t>    for (int i=0 ; i &lt; </a:t>
            </a:r>
            <a:r>
              <a:rPr lang="en-US" sz="1900">
                <a:solidFill>
                  <a:srgbClr val="FF0000"/>
                </a:solidFill>
              </a:rPr>
              <a:t>n </a:t>
            </a:r>
            <a:r>
              <a:rPr lang="en-US" sz="1900"/>
              <a:t>; i++)</a:t>
            </a:r>
          </a:p>
          <a:p>
            <a:r>
              <a:rPr lang="en-US" sz="1900"/>
              <a:t>          cout &lt;&lt; “Muahahaha!”;</a:t>
            </a:r>
          </a:p>
          <a:p>
            <a:endParaRPr lang="en-US" sz="1900"/>
          </a:p>
          <a:p>
            <a:r>
              <a:rPr lang="en-US" sz="1900"/>
              <a:t>    for (int i=0 ; i &lt; </a:t>
            </a:r>
            <a:r>
              <a:rPr lang="en-US" sz="1900">
                <a:solidFill>
                  <a:srgbClr val="FF0000"/>
                </a:solidFill>
              </a:rPr>
              <a:t>q*q </a:t>
            </a:r>
            <a:r>
              <a:rPr lang="en-US" sz="1900"/>
              <a:t>; i++)</a:t>
            </a:r>
          </a:p>
          <a:p>
            <a:r>
              <a:rPr lang="en-US" sz="1900"/>
              <a:t>          cout &lt;&lt; “Vomit!”;</a:t>
            </a:r>
          </a:p>
          <a:p>
            <a:r>
              <a:rPr lang="en-US" sz="1900"/>
              <a:t>}</a:t>
            </a:r>
          </a:p>
        </p:txBody>
      </p:sp>
      <p:sp>
        <p:nvSpPr>
          <p:cNvPr id="717831" name="Rectangle 7"/>
          <p:cNvSpPr>
            <a:spLocks noChangeArrowheads="1"/>
          </p:cNvSpPr>
          <p:nvPr/>
        </p:nvSpPr>
        <p:spPr bwMode="auto">
          <a:xfrm>
            <a:off x="4527550" y="3465513"/>
            <a:ext cx="4572000" cy="32099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900" dirty="0"/>
              <a:t>void barf( </a:t>
            </a:r>
            <a:r>
              <a:rPr lang="en-US" sz="1900" dirty="0" err="1"/>
              <a:t>int</a:t>
            </a:r>
            <a:r>
              <a:rPr lang="en-US" sz="1900" dirty="0"/>
              <a:t> </a:t>
            </a:r>
            <a:r>
              <a:rPr lang="en-US" sz="1900" dirty="0">
                <a:solidFill>
                  <a:srgbClr val="FF0000"/>
                </a:solidFill>
              </a:rPr>
              <a:t>n</a:t>
            </a:r>
            <a:r>
              <a:rPr lang="en-US" sz="1900" dirty="0"/>
              <a:t>, </a:t>
            </a:r>
            <a:r>
              <a:rPr lang="en-US" sz="1900" dirty="0" err="1"/>
              <a:t>int</a:t>
            </a:r>
            <a:r>
              <a:rPr lang="en-US" sz="1900" dirty="0"/>
              <a:t> </a:t>
            </a:r>
            <a:r>
              <a:rPr lang="en-US" sz="1900" dirty="0">
                <a:solidFill>
                  <a:srgbClr val="FF0000"/>
                </a:solidFill>
              </a:rPr>
              <a:t>q</a:t>
            </a:r>
            <a:r>
              <a:rPr lang="en-US" sz="1900" dirty="0"/>
              <a:t> )</a:t>
            </a:r>
          </a:p>
          <a:p>
            <a:r>
              <a:rPr lang="en-US" sz="1200" b="1" dirty="0"/>
              <a:t>{</a:t>
            </a:r>
          </a:p>
          <a:p>
            <a:r>
              <a:rPr lang="en-US" sz="1900" dirty="0"/>
              <a:t>    for (</a:t>
            </a:r>
            <a:r>
              <a:rPr lang="en-US" sz="1900" dirty="0" err="1"/>
              <a:t>int</a:t>
            </a:r>
            <a:r>
              <a:rPr lang="en-US" sz="1900" dirty="0"/>
              <a:t> </a:t>
            </a:r>
            <a:r>
              <a:rPr lang="en-US" sz="1900" dirty="0" err="1"/>
              <a:t>i</a:t>
            </a:r>
            <a:r>
              <a:rPr lang="en-US" sz="1900" dirty="0"/>
              <a:t>=0 ; </a:t>
            </a:r>
            <a:r>
              <a:rPr lang="en-US" sz="1900" dirty="0" err="1"/>
              <a:t>i</a:t>
            </a:r>
            <a:r>
              <a:rPr lang="en-US" sz="1900" dirty="0"/>
              <a:t> &lt; </a:t>
            </a:r>
            <a:r>
              <a:rPr lang="en-US" sz="1900" dirty="0">
                <a:solidFill>
                  <a:srgbClr val="FF0000"/>
                </a:solidFill>
              </a:rPr>
              <a:t>n </a:t>
            </a:r>
            <a:r>
              <a:rPr lang="en-US" sz="1900" dirty="0"/>
              <a:t>; </a:t>
            </a:r>
            <a:r>
              <a:rPr lang="en-US" sz="1900" dirty="0" err="1"/>
              <a:t>i</a:t>
            </a:r>
            <a:r>
              <a:rPr lang="en-US" sz="1900" dirty="0"/>
              <a:t>++)</a:t>
            </a:r>
          </a:p>
          <a:p>
            <a:r>
              <a:rPr lang="en-US" sz="1200" b="1" dirty="0"/>
              <a:t>    {</a:t>
            </a:r>
          </a:p>
          <a:p>
            <a:r>
              <a:rPr lang="en-US" sz="1900" dirty="0"/>
              <a:t>         if (</a:t>
            </a:r>
            <a:r>
              <a:rPr lang="en-US" sz="1900" dirty="0" err="1"/>
              <a:t>i</a:t>
            </a:r>
            <a:r>
              <a:rPr lang="en-US" sz="1900" dirty="0"/>
              <a:t> == n/2)</a:t>
            </a:r>
          </a:p>
          <a:p>
            <a:r>
              <a:rPr lang="en-US" sz="1200" b="1" dirty="0"/>
              <a:t>         {</a:t>
            </a:r>
          </a:p>
          <a:p>
            <a:r>
              <a:rPr lang="en-US" sz="1900" dirty="0"/>
              <a:t>               for ( </a:t>
            </a:r>
            <a:r>
              <a:rPr lang="en-US" sz="1900" dirty="0" err="1"/>
              <a:t>int</a:t>
            </a:r>
            <a:r>
              <a:rPr lang="en-US" sz="1900" dirty="0"/>
              <a:t> k = 0; k &lt; </a:t>
            </a:r>
            <a:r>
              <a:rPr lang="en-US" sz="1900" dirty="0">
                <a:solidFill>
                  <a:srgbClr val="FF0000"/>
                </a:solidFill>
              </a:rPr>
              <a:t>q</a:t>
            </a:r>
            <a:r>
              <a:rPr lang="en-US" sz="1900" dirty="0"/>
              <a:t>; k++ ) </a:t>
            </a:r>
          </a:p>
          <a:p>
            <a:r>
              <a:rPr lang="en-US" sz="1900" dirty="0"/>
              <a:t>                   </a:t>
            </a:r>
            <a:r>
              <a:rPr lang="en-US" sz="1900" dirty="0" err="1"/>
              <a:t>cout</a:t>
            </a:r>
            <a:r>
              <a:rPr lang="en-US" sz="1900" dirty="0"/>
              <a:t> &lt;&lt; “</a:t>
            </a:r>
            <a:r>
              <a:rPr lang="en-US" sz="1900" dirty="0" err="1"/>
              <a:t>Muahahaha</a:t>
            </a:r>
            <a:r>
              <a:rPr lang="en-US" sz="1900" dirty="0"/>
              <a:t>!”;</a:t>
            </a:r>
          </a:p>
          <a:p>
            <a:r>
              <a:rPr lang="en-US" sz="1200" b="1" dirty="0"/>
              <a:t>         } </a:t>
            </a:r>
          </a:p>
          <a:p>
            <a:r>
              <a:rPr lang="en-US" sz="1900" dirty="0"/>
              <a:t>        else</a:t>
            </a:r>
          </a:p>
          <a:p>
            <a:r>
              <a:rPr lang="en-US" sz="1900" dirty="0"/>
              <a:t>             </a:t>
            </a:r>
            <a:r>
              <a:rPr lang="en-US" sz="1900" dirty="0" err="1"/>
              <a:t>cout</a:t>
            </a:r>
            <a:r>
              <a:rPr lang="en-US" sz="1900" dirty="0"/>
              <a:t> &lt;&lt; “Burp!”;</a:t>
            </a:r>
          </a:p>
          <a:p>
            <a:r>
              <a:rPr lang="en-US" sz="1200" b="1" dirty="0"/>
              <a:t>    }</a:t>
            </a:r>
          </a:p>
          <a:p>
            <a:r>
              <a:rPr lang="en-US" sz="1200" b="1" dirty="0"/>
              <a:t>}</a:t>
            </a:r>
          </a:p>
        </p:txBody>
      </p:sp>
      <p:sp>
        <p:nvSpPr>
          <p:cNvPr id="717832" name="Rectangle 8"/>
          <p:cNvSpPr>
            <a:spLocks noChangeArrowheads="1"/>
          </p:cNvSpPr>
          <p:nvPr/>
        </p:nvSpPr>
        <p:spPr bwMode="auto">
          <a:xfrm>
            <a:off x="4572000" y="887413"/>
            <a:ext cx="4572000" cy="2403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900"/>
              <a:t>void burp( </a:t>
            </a:r>
            <a:r>
              <a:rPr lang="en-US" sz="1900" dirty="0" err="1"/>
              <a:t>int</a:t>
            </a:r>
            <a:r>
              <a:rPr lang="en-US" sz="1900" dirty="0"/>
              <a:t> </a:t>
            </a:r>
            <a:r>
              <a:rPr lang="en-US" sz="1900" dirty="0">
                <a:solidFill>
                  <a:srgbClr val="FF0000"/>
                </a:solidFill>
              </a:rPr>
              <a:t>n </a:t>
            </a:r>
            <a:r>
              <a:rPr lang="en-US" sz="1900" dirty="0"/>
              <a:t>)</a:t>
            </a:r>
          </a:p>
          <a:p>
            <a:r>
              <a:rPr lang="en-US" sz="1900" dirty="0"/>
              <a:t>{</a:t>
            </a:r>
          </a:p>
          <a:p>
            <a:r>
              <a:rPr lang="en-US" sz="1900" dirty="0"/>
              <a:t>    for (</a:t>
            </a:r>
            <a:r>
              <a:rPr lang="en-US" sz="1900" dirty="0" err="1"/>
              <a:t>int</a:t>
            </a:r>
            <a:r>
              <a:rPr lang="en-US" sz="1900" dirty="0"/>
              <a:t> </a:t>
            </a:r>
            <a:r>
              <a:rPr lang="en-US" sz="1900" dirty="0" err="1"/>
              <a:t>i</a:t>
            </a:r>
            <a:r>
              <a:rPr lang="en-US" sz="1900" dirty="0"/>
              <a:t>=0 ; </a:t>
            </a:r>
            <a:r>
              <a:rPr lang="en-US" sz="1900" dirty="0" err="1"/>
              <a:t>i</a:t>
            </a:r>
            <a:r>
              <a:rPr lang="en-US" sz="1900" dirty="0"/>
              <a:t> &lt; </a:t>
            </a:r>
            <a:r>
              <a:rPr lang="en-US" sz="1900" dirty="0">
                <a:solidFill>
                  <a:srgbClr val="FF0000"/>
                </a:solidFill>
              </a:rPr>
              <a:t>n </a:t>
            </a:r>
            <a:r>
              <a:rPr lang="en-US" sz="1900" dirty="0"/>
              <a:t>; </a:t>
            </a:r>
            <a:r>
              <a:rPr lang="en-US" sz="1900" dirty="0" err="1"/>
              <a:t>i</a:t>
            </a:r>
            <a:r>
              <a:rPr lang="en-US" sz="1900" dirty="0"/>
              <a:t>++)</a:t>
            </a:r>
          </a:p>
          <a:p>
            <a:r>
              <a:rPr lang="en-US" sz="1900" dirty="0"/>
              <a:t>          </a:t>
            </a:r>
            <a:r>
              <a:rPr lang="en-US" sz="1900" dirty="0" err="1"/>
              <a:t>cout</a:t>
            </a:r>
            <a:r>
              <a:rPr lang="en-US" sz="1900" dirty="0"/>
              <a:t> &lt;&lt; “</a:t>
            </a:r>
            <a:r>
              <a:rPr lang="en-US" sz="1900" dirty="0" err="1"/>
              <a:t>Muahahaha</a:t>
            </a:r>
            <a:r>
              <a:rPr lang="en-US" sz="1900" dirty="0"/>
              <a:t>!”;</a:t>
            </a:r>
          </a:p>
          <a:p>
            <a:endParaRPr lang="en-US" sz="1900" dirty="0"/>
          </a:p>
          <a:p>
            <a:r>
              <a:rPr lang="en-US" sz="1900" dirty="0"/>
              <a:t>    for (</a:t>
            </a:r>
            <a:r>
              <a:rPr lang="en-US" sz="1900" dirty="0" err="1"/>
              <a:t>int</a:t>
            </a:r>
            <a:r>
              <a:rPr lang="en-US" sz="1900" dirty="0"/>
              <a:t> </a:t>
            </a:r>
            <a:r>
              <a:rPr lang="en-US" sz="1900" dirty="0" err="1"/>
              <a:t>i</a:t>
            </a:r>
            <a:r>
              <a:rPr lang="en-US" sz="1900" dirty="0"/>
              <a:t>=0 ; </a:t>
            </a:r>
            <a:r>
              <a:rPr lang="en-US" sz="1900" dirty="0" err="1"/>
              <a:t>i</a:t>
            </a:r>
            <a:r>
              <a:rPr lang="en-US" sz="1900" dirty="0"/>
              <a:t> &lt; </a:t>
            </a:r>
            <a:r>
              <a:rPr lang="en-US" sz="1900" dirty="0">
                <a:solidFill>
                  <a:srgbClr val="FF0000"/>
                </a:solidFill>
              </a:rPr>
              <a:t>n*n </a:t>
            </a:r>
            <a:r>
              <a:rPr lang="en-US" sz="1900" dirty="0"/>
              <a:t>; </a:t>
            </a:r>
            <a:r>
              <a:rPr lang="en-US" sz="1900" dirty="0" err="1"/>
              <a:t>i</a:t>
            </a:r>
            <a:r>
              <a:rPr lang="en-US" sz="1900" dirty="0"/>
              <a:t>++)</a:t>
            </a:r>
          </a:p>
          <a:p>
            <a:r>
              <a:rPr lang="en-US" sz="1900" dirty="0"/>
              <a:t>          </a:t>
            </a:r>
            <a:r>
              <a:rPr lang="en-US" sz="1900" dirty="0" err="1"/>
              <a:t>cout</a:t>
            </a:r>
            <a:r>
              <a:rPr lang="en-US" sz="1900" dirty="0"/>
              <a:t> &lt;&lt; “Vomit!”;</a:t>
            </a:r>
          </a:p>
          <a:p>
            <a:r>
              <a:rPr lang="en-US" sz="1900" dirty="0"/>
              <a:t>}</a:t>
            </a:r>
          </a:p>
        </p:txBody>
      </p:sp>
      <p:sp>
        <p:nvSpPr>
          <p:cNvPr id="10" name="Arrow: Right 9">
            <a:extLst>
              <a:ext uri="{FF2B5EF4-FFF2-40B4-BE49-F238E27FC236}">
                <a16:creationId xmlns:a16="http://schemas.microsoft.com/office/drawing/2014/main" id="{CA3AAB73-5998-4A45-A916-3180B0671613}"/>
              </a:ext>
            </a:extLst>
          </p:cNvPr>
          <p:cNvSpPr/>
          <p:nvPr/>
        </p:nvSpPr>
        <p:spPr bwMode="auto">
          <a:xfrm rot="1940090">
            <a:off x="1659777" y="2308964"/>
            <a:ext cx="3404073" cy="1595392"/>
          </a:xfrm>
          <a:prstGeom prst="righ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We perform </a:t>
            </a:r>
            <a:r>
              <a:rPr kumimoji="0" lang="en-US" sz="2200" b="0" i="0" u="none" strike="noStrike" cap="none" normalizeH="0" baseline="0" dirty="0">
                <a:ln>
                  <a:noFill/>
                </a:ln>
                <a:solidFill>
                  <a:srgbClr val="FFC000"/>
                </a:solidFill>
                <a:effectLst/>
                <a:latin typeface="Comic Sans MS" pitchFamily="66" charset="0"/>
                <a:cs typeface="Times New Roman" pitchFamily="18" charset="0"/>
              </a:rPr>
              <a:t>n</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 outer</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iterations.</a:t>
            </a:r>
          </a:p>
        </p:txBody>
      </p:sp>
      <p:sp>
        <p:nvSpPr>
          <p:cNvPr id="11" name="Arrow: Right 10">
            <a:extLst>
              <a:ext uri="{FF2B5EF4-FFF2-40B4-BE49-F238E27FC236}">
                <a16:creationId xmlns:a16="http://schemas.microsoft.com/office/drawing/2014/main" id="{90474A16-124E-4A67-91EF-5176F8A729B1}"/>
              </a:ext>
            </a:extLst>
          </p:cNvPr>
          <p:cNvSpPr/>
          <p:nvPr/>
        </p:nvSpPr>
        <p:spPr bwMode="auto">
          <a:xfrm rot="20481406">
            <a:off x="1758213" y="4263078"/>
            <a:ext cx="3557254" cy="1796110"/>
          </a:xfrm>
          <a:prstGeom prst="righ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And the one time when</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err="1">
                <a:ln>
                  <a:noFill/>
                </a:ln>
                <a:solidFill>
                  <a:srgbClr val="FFC000"/>
                </a:solidFill>
                <a:effectLst/>
                <a:latin typeface="Comic Sans MS" pitchFamily="66" charset="0"/>
                <a:cs typeface="Times New Roman" pitchFamily="18" charset="0"/>
              </a:rPr>
              <a:t>i</a:t>
            </a:r>
            <a:r>
              <a:rPr kumimoji="0" lang="en-US" sz="2200" b="0" i="0" u="none" strike="noStrike" cap="none" normalizeH="0" baseline="0" dirty="0">
                <a:ln>
                  <a:noFill/>
                </a:ln>
                <a:solidFill>
                  <a:srgbClr val="FFC000"/>
                </a:solidFill>
                <a:effectLst/>
                <a:latin typeface="Comic Sans MS" pitchFamily="66" charset="0"/>
                <a:cs typeface="Times New Roman" pitchFamily="18" charset="0"/>
              </a:rPr>
              <a:t> </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is equal to </a:t>
            </a:r>
            <a:r>
              <a:rPr kumimoji="0" lang="en-US" sz="2200" b="0" i="0" u="none" strike="noStrike" cap="none" normalizeH="0" baseline="0" dirty="0">
                <a:ln>
                  <a:noFill/>
                </a:ln>
                <a:solidFill>
                  <a:srgbClr val="FFC000"/>
                </a:solidFill>
                <a:effectLst/>
                <a:latin typeface="Comic Sans MS" pitchFamily="66" charset="0"/>
                <a:cs typeface="Times New Roman" pitchFamily="18" charset="0"/>
              </a:rPr>
              <a:t>n/2</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a:t>
            </a:r>
          </a:p>
        </p:txBody>
      </p:sp>
      <p:grpSp>
        <p:nvGrpSpPr>
          <p:cNvPr id="3" name="Group 2">
            <a:extLst>
              <a:ext uri="{FF2B5EF4-FFF2-40B4-BE49-F238E27FC236}">
                <a16:creationId xmlns:a16="http://schemas.microsoft.com/office/drawing/2014/main" id="{A69DEADF-52CB-4557-A269-AE418D7630BF}"/>
              </a:ext>
            </a:extLst>
          </p:cNvPr>
          <p:cNvGrpSpPr/>
          <p:nvPr/>
        </p:nvGrpSpPr>
        <p:grpSpPr>
          <a:xfrm>
            <a:off x="7185876" y="2955289"/>
            <a:ext cx="2079834" cy="1977715"/>
            <a:chOff x="7185876" y="2955289"/>
            <a:chExt cx="2079834" cy="1977715"/>
          </a:xfrm>
        </p:grpSpPr>
        <p:sp>
          <p:nvSpPr>
            <p:cNvPr id="12" name="Arrow: Left 11">
              <a:extLst>
                <a:ext uri="{FF2B5EF4-FFF2-40B4-BE49-F238E27FC236}">
                  <a16:creationId xmlns:a16="http://schemas.microsoft.com/office/drawing/2014/main" id="{662C05DD-DF3D-41B6-AAAC-7E28988D1824}"/>
                </a:ext>
              </a:extLst>
            </p:cNvPr>
            <p:cNvSpPr/>
            <p:nvPr/>
          </p:nvSpPr>
          <p:spPr bwMode="auto">
            <a:xfrm rot="16689127">
              <a:off x="7236935" y="2904230"/>
              <a:ext cx="1977715" cy="2079834"/>
            </a:xfrm>
            <a:prstGeom prst="leftArrow">
              <a:avLst>
                <a:gd name="adj1" fmla="val 69083"/>
                <a:gd name="adj2" fmla="val 50000"/>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2" name="Rectangle 1">
              <a:extLst>
                <a:ext uri="{FF2B5EF4-FFF2-40B4-BE49-F238E27FC236}">
                  <a16:creationId xmlns:a16="http://schemas.microsoft.com/office/drawing/2014/main" id="{8F64EFF7-177C-4767-A606-7B3764A63469}"/>
                </a:ext>
              </a:extLst>
            </p:cNvPr>
            <p:cNvSpPr/>
            <p:nvPr/>
          </p:nvSpPr>
          <p:spPr>
            <a:xfrm rot="427981">
              <a:off x="7412054" y="3054172"/>
              <a:ext cx="1778989" cy="1200329"/>
            </a:xfrm>
            <a:prstGeom prst="rect">
              <a:avLst/>
            </a:prstGeom>
          </p:spPr>
          <p:txBody>
            <a:bodyPr wrap="square">
              <a:spAutoFit/>
            </a:bodyPr>
            <a:lstStyle/>
            <a:p>
              <a:pPr algn="ctr"/>
              <a:r>
                <a:rPr lang="en-US" dirty="0">
                  <a:solidFill>
                    <a:schemeClr val="bg1"/>
                  </a:solidFill>
                </a:rPr>
                <a:t>…we run this inner loop</a:t>
              </a:r>
              <a:br>
                <a:rPr lang="en-US" dirty="0">
                  <a:solidFill>
                    <a:schemeClr val="bg1"/>
                  </a:solidFill>
                </a:rPr>
              </a:br>
              <a:r>
                <a:rPr lang="en-US" dirty="0">
                  <a:solidFill>
                    <a:schemeClr val="bg1"/>
                  </a:solidFill>
                </a:rPr>
                <a:t>which has </a:t>
              </a:r>
              <a:r>
                <a:rPr lang="en-US" dirty="0">
                  <a:solidFill>
                    <a:srgbClr val="FFC000"/>
                  </a:solidFill>
                </a:rPr>
                <a:t>q</a:t>
              </a:r>
              <a:r>
                <a:rPr lang="en-US" dirty="0">
                  <a:solidFill>
                    <a:schemeClr val="bg1"/>
                  </a:solidFill>
                </a:rPr>
                <a:t> iterations.</a:t>
              </a:r>
            </a:p>
          </p:txBody>
        </p:sp>
      </p:grpSp>
      <p:grpSp>
        <p:nvGrpSpPr>
          <p:cNvPr id="5" name="Group 4">
            <a:extLst>
              <a:ext uri="{FF2B5EF4-FFF2-40B4-BE49-F238E27FC236}">
                <a16:creationId xmlns:a16="http://schemas.microsoft.com/office/drawing/2014/main" id="{C88438EC-7305-4456-B3DB-FEEC87CFF3FF}"/>
              </a:ext>
            </a:extLst>
          </p:cNvPr>
          <p:cNvGrpSpPr/>
          <p:nvPr/>
        </p:nvGrpSpPr>
        <p:grpSpPr>
          <a:xfrm rot="21087779">
            <a:off x="4704835" y="1500553"/>
            <a:ext cx="2519718" cy="1977715"/>
            <a:chOff x="4844392" y="1341169"/>
            <a:chExt cx="2519718" cy="1977715"/>
          </a:xfrm>
        </p:grpSpPr>
        <p:sp>
          <p:nvSpPr>
            <p:cNvPr id="15" name="Arrow: Left 14">
              <a:extLst>
                <a:ext uri="{FF2B5EF4-FFF2-40B4-BE49-F238E27FC236}">
                  <a16:creationId xmlns:a16="http://schemas.microsoft.com/office/drawing/2014/main" id="{A94B785C-8D8C-4804-A9D5-D0B245717259}"/>
                </a:ext>
              </a:extLst>
            </p:cNvPr>
            <p:cNvSpPr/>
            <p:nvPr/>
          </p:nvSpPr>
          <p:spPr bwMode="auto">
            <a:xfrm rot="16689127">
              <a:off x="5115393" y="1070168"/>
              <a:ext cx="1977715" cy="2519718"/>
            </a:xfrm>
            <a:prstGeom prst="leftArrow">
              <a:avLst>
                <a:gd name="adj1" fmla="val 69083"/>
                <a:gd name="adj2" fmla="val 50000"/>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4" name="Rectangle 3">
              <a:extLst>
                <a:ext uri="{FF2B5EF4-FFF2-40B4-BE49-F238E27FC236}">
                  <a16:creationId xmlns:a16="http://schemas.microsoft.com/office/drawing/2014/main" id="{502FF6CB-D7F2-4DBE-B632-F85DBBB24539}"/>
                </a:ext>
              </a:extLst>
            </p:cNvPr>
            <p:cNvSpPr/>
            <p:nvPr/>
          </p:nvSpPr>
          <p:spPr>
            <a:xfrm rot="467736">
              <a:off x="5111891" y="1385789"/>
              <a:ext cx="2040788" cy="1477328"/>
            </a:xfrm>
            <a:prstGeom prst="rect">
              <a:avLst/>
            </a:prstGeom>
          </p:spPr>
          <p:txBody>
            <a:bodyPr wrap="square">
              <a:spAutoFit/>
            </a:bodyPr>
            <a:lstStyle/>
            <a:p>
              <a:pPr algn="ctr"/>
              <a:r>
                <a:rPr lang="en-US" dirty="0">
                  <a:solidFill>
                    <a:schemeClr val="bg1"/>
                  </a:solidFill>
                </a:rPr>
                <a:t>So </a:t>
              </a:r>
              <a:r>
                <a:rPr lang="en-US" dirty="0">
                  <a:solidFill>
                    <a:srgbClr val="FFC000"/>
                  </a:solidFill>
                </a:rPr>
                <a:t>n </a:t>
              </a:r>
              <a:r>
                <a:rPr lang="en-US" dirty="0">
                  <a:solidFill>
                    <a:schemeClr val="bg1"/>
                  </a:solidFill>
                </a:rPr>
                <a:t>iterations plus a one-time run of </a:t>
              </a:r>
              <a:r>
                <a:rPr lang="en-US" dirty="0">
                  <a:solidFill>
                    <a:srgbClr val="FFC000"/>
                  </a:solidFill>
                </a:rPr>
                <a:t>q</a:t>
              </a:r>
              <a:br>
                <a:rPr lang="en-US" dirty="0">
                  <a:solidFill>
                    <a:schemeClr val="bg1"/>
                  </a:solidFill>
                </a:rPr>
              </a:br>
              <a:r>
                <a:rPr lang="en-US" dirty="0">
                  <a:solidFill>
                    <a:schemeClr val="bg1"/>
                  </a:solidFill>
                </a:rPr>
                <a:t>iterations: </a:t>
              </a:r>
              <a:br>
                <a:rPr lang="en-US" dirty="0">
                  <a:solidFill>
                    <a:schemeClr val="bg1"/>
                  </a:solidFill>
                </a:rPr>
              </a:br>
              <a:r>
                <a:rPr lang="en-US" dirty="0">
                  <a:solidFill>
                    <a:schemeClr val="bg1"/>
                  </a:solidFill>
                </a:rPr>
                <a:t>O(</a:t>
              </a:r>
              <a:r>
                <a:rPr lang="en-US" dirty="0">
                  <a:solidFill>
                    <a:srgbClr val="FFC000"/>
                  </a:solidFill>
                </a:rPr>
                <a:t>n</a:t>
              </a:r>
              <a:r>
                <a:rPr lang="en-US" dirty="0">
                  <a:solidFill>
                    <a:schemeClr val="bg1"/>
                  </a:solidFill>
                </a:rPr>
                <a:t> +</a:t>
              </a:r>
              <a:r>
                <a:rPr lang="en-US" dirty="0">
                  <a:solidFill>
                    <a:srgbClr val="FFC000"/>
                  </a:solidFill>
                </a:rPr>
                <a:t> q</a:t>
              </a:r>
              <a:r>
                <a:rPr lang="en-US" dirty="0">
                  <a:solidFill>
                    <a:schemeClr val="bg1"/>
                  </a:solidFill>
                </a:rPr>
                <a:t>)</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8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83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783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78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up)">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ipe(up)">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829" grpId="0"/>
      <p:bldP spid="717830" grpId="0"/>
      <p:bldP spid="717831" grpId="0"/>
      <p:bldP spid="717832" grpId="0"/>
      <p:bldP spid="10" grpId="0" animBg="1"/>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3"/>
          <p:cNvSpPr>
            <a:spLocks noGrp="1"/>
          </p:cNvSpPr>
          <p:nvPr>
            <p:ph type="sldNum" sz="quarter" idx="12"/>
          </p:nvPr>
        </p:nvSpPr>
        <p:spPr/>
        <p:txBody>
          <a:bodyPr/>
          <a:lstStyle/>
          <a:p>
            <a:fld id="{E878DAB2-7773-4ECD-BFC6-6F2F2B411F54}" type="slidenum">
              <a:rPr lang="en-US"/>
              <a:pPr/>
              <a:t>31</a:t>
            </a:fld>
            <a:endParaRPr lang="en-US"/>
          </a:p>
        </p:txBody>
      </p:sp>
      <p:sp>
        <p:nvSpPr>
          <p:cNvPr id="724994" name="Title 1"/>
          <p:cNvSpPr>
            <a:spLocks noGrp="1"/>
          </p:cNvSpPr>
          <p:nvPr>
            <p:ph type="title" idx="4294967295"/>
          </p:nvPr>
        </p:nvSpPr>
        <p:spPr>
          <a:xfrm>
            <a:off x="457200" y="-76200"/>
            <a:ext cx="8229600" cy="1143000"/>
          </a:xfrm>
        </p:spPr>
        <p:txBody>
          <a:bodyPr/>
          <a:lstStyle/>
          <a:p>
            <a:r>
              <a:rPr lang="en-US"/>
              <a:t>The STL and Big-O</a:t>
            </a:r>
          </a:p>
        </p:txBody>
      </p:sp>
      <p:sp>
        <p:nvSpPr>
          <p:cNvPr id="724995" name="TextBox 3"/>
          <p:cNvSpPr txBox="1">
            <a:spLocks noChangeArrowheads="1"/>
          </p:cNvSpPr>
          <p:nvPr/>
        </p:nvSpPr>
        <p:spPr bwMode="auto">
          <a:xfrm>
            <a:off x="241300" y="822325"/>
            <a:ext cx="86868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100">
                <a:latin typeface="Comic Sans MS" pitchFamily="66" charset="0"/>
              </a:rPr>
              <a:t>Remember the STL - </a:t>
            </a:r>
            <a:r>
              <a:rPr lang="en-US" sz="2100">
                <a:solidFill>
                  <a:srgbClr val="7030A0"/>
                </a:solidFill>
                <a:latin typeface="Comic Sans MS" pitchFamily="66" charset="0"/>
              </a:rPr>
              <a:t>stacks</a:t>
            </a:r>
            <a:r>
              <a:rPr lang="en-US" sz="2100">
                <a:latin typeface="Comic Sans MS" pitchFamily="66" charset="0"/>
              </a:rPr>
              <a:t>, </a:t>
            </a:r>
            <a:r>
              <a:rPr lang="en-US" sz="2100">
                <a:solidFill>
                  <a:srgbClr val="7030A0"/>
                </a:solidFill>
                <a:latin typeface="Comic Sans MS" pitchFamily="66" charset="0"/>
              </a:rPr>
              <a:t>queues</a:t>
            </a:r>
            <a:r>
              <a:rPr lang="en-US" sz="2100">
                <a:latin typeface="Comic Sans MS" pitchFamily="66" charset="0"/>
              </a:rPr>
              <a:t>, </a:t>
            </a:r>
            <a:r>
              <a:rPr lang="en-US" sz="2100">
                <a:solidFill>
                  <a:srgbClr val="7030A0"/>
                </a:solidFill>
                <a:latin typeface="Comic Sans MS" pitchFamily="66" charset="0"/>
              </a:rPr>
              <a:t>sets</a:t>
            </a:r>
            <a:r>
              <a:rPr lang="en-US" sz="2100">
                <a:latin typeface="Comic Sans MS" pitchFamily="66" charset="0"/>
              </a:rPr>
              <a:t>, </a:t>
            </a:r>
            <a:r>
              <a:rPr lang="en-US" sz="2100">
                <a:solidFill>
                  <a:srgbClr val="7030A0"/>
                </a:solidFill>
                <a:latin typeface="Comic Sans MS" pitchFamily="66" charset="0"/>
              </a:rPr>
              <a:t>vectors</a:t>
            </a:r>
            <a:r>
              <a:rPr lang="en-US" sz="2100">
                <a:latin typeface="Comic Sans MS" pitchFamily="66" charset="0"/>
              </a:rPr>
              <a:t>, </a:t>
            </a:r>
            <a:r>
              <a:rPr lang="en-US" sz="2100">
                <a:solidFill>
                  <a:srgbClr val="7030A0"/>
                </a:solidFill>
                <a:latin typeface="Comic Sans MS" pitchFamily="66" charset="0"/>
              </a:rPr>
              <a:t>lists</a:t>
            </a:r>
            <a:r>
              <a:rPr lang="en-US" sz="2100">
                <a:latin typeface="Comic Sans MS" pitchFamily="66" charset="0"/>
              </a:rPr>
              <a:t> and </a:t>
            </a:r>
            <a:r>
              <a:rPr lang="en-US" sz="2100">
                <a:solidFill>
                  <a:srgbClr val="7030A0"/>
                </a:solidFill>
                <a:latin typeface="Comic Sans MS" pitchFamily="66" charset="0"/>
              </a:rPr>
              <a:t>maps</a:t>
            </a:r>
            <a:r>
              <a:rPr lang="en-US" sz="2100">
                <a:latin typeface="Comic Sans MS" pitchFamily="66" charset="0"/>
              </a:rPr>
              <a:t>?</a:t>
            </a:r>
          </a:p>
        </p:txBody>
      </p:sp>
      <p:sp>
        <p:nvSpPr>
          <p:cNvPr id="3076" name="TextBox 4"/>
          <p:cNvSpPr txBox="1">
            <a:spLocks noChangeArrowheads="1"/>
          </p:cNvSpPr>
          <p:nvPr/>
        </p:nvSpPr>
        <p:spPr bwMode="auto">
          <a:xfrm>
            <a:off x="163513" y="1300163"/>
            <a:ext cx="86868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100">
                <a:latin typeface="Comic Sans MS" pitchFamily="66" charset="0"/>
              </a:rPr>
              <a:t>Well, these classes use </a:t>
            </a:r>
            <a:r>
              <a:rPr lang="en-US" sz="2100">
                <a:solidFill>
                  <a:srgbClr val="6600CC"/>
                </a:solidFill>
                <a:latin typeface="Comic Sans MS" pitchFamily="66" charset="0"/>
              </a:rPr>
              <a:t>algorithms</a:t>
            </a:r>
            <a:r>
              <a:rPr lang="en-US" sz="2100">
                <a:latin typeface="Comic Sans MS" pitchFamily="66" charset="0"/>
              </a:rPr>
              <a:t> to get things done…</a:t>
            </a:r>
          </a:p>
        </p:txBody>
      </p:sp>
      <p:sp>
        <p:nvSpPr>
          <p:cNvPr id="3077" name="TextBox 5"/>
          <p:cNvSpPr txBox="1">
            <a:spLocks noChangeArrowheads="1"/>
          </p:cNvSpPr>
          <p:nvPr/>
        </p:nvSpPr>
        <p:spPr bwMode="auto">
          <a:xfrm>
            <a:off x="152400" y="1765300"/>
            <a:ext cx="86868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100">
                <a:latin typeface="Comic Sans MS" pitchFamily="66" charset="0"/>
              </a:rPr>
              <a:t>And these </a:t>
            </a:r>
            <a:r>
              <a:rPr lang="en-US" sz="2100">
                <a:solidFill>
                  <a:srgbClr val="6600CC"/>
                </a:solidFill>
                <a:latin typeface="Comic Sans MS" pitchFamily="66" charset="0"/>
              </a:rPr>
              <a:t>algorithms</a:t>
            </a:r>
            <a:r>
              <a:rPr lang="en-US" sz="2100">
                <a:latin typeface="Comic Sans MS" pitchFamily="66" charset="0"/>
              </a:rPr>
              <a:t> have Big-Os too!</a:t>
            </a:r>
          </a:p>
        </p:txBody>
      </p:sp>
      <p:sp>
        <p:nvSpPr>
          <p:cNvPr id="17" name="TextBox 6"/>
          <p:cNvSpPr txBox="1">
            <a:spLocks noChangeArrowheads="1"/>
          </p:cNvSpPr>
          <p:nvPr/>
        </p:nvSpPr>
        <p:spPr bwMode="auto">
          <a:xfrm>
            <a:off x="220663" y="2457450"/>
            <a:ext cx="4214812" cy="3397250"/>
          </a:xfrm>
          <a:prstGeom prst="rect">
            <a:avLst/>
          </a:prstGeom>
          <a:solidFill>
            <a:srgbClr val="FEF3CA"/>
          </a:solidFill>
          <a:ln w="9525">
            <a:solidFill>
              <a:schemeClr val="tx1"/>
            </a:solidFill>
            <a:miter lim="800000"/>
            <a:headEnd/>
            <a:tailEnd/>
          </a:ln>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a:latin typeface="Comic Sans MS" pitchFamily="66" charset="0"/>
                <a:cs typeface="Courier New" pitchFamily="49" charset="0"/>
              </a:rPr>
              <a:t>void inDict(</a:t>
            </a:r>
            <a:r>
              <a:rPr lang="en-US" sz="1800">
                <a:solidFill>
                  <a:srgbClr val="6600CC"/>
                </a:solidFill>
                <a:latin typeface="Comic Sans MS" pitchFamily="66" charset="0"/>
                <a:cs typeface="Courier New" pitchFamily="49" charset="0"/>
              </a:rPr>
              <a:t>set</a:t>
            </a:r>
            <a:r>
              <a:rPr lang="en-US" sz="1800">
                <a:latin typeface="Comic Sans MS" pitchFamily="66" charset="0"/>
                <a:cs typeface="Courier New" pitchFamily="49" charset="0"/>
              </a:rPr>
              <a:t>&lt;string&gt; &amp; d, string w) </a:t>
            </a:r>
          </a:p>
          <a:p>
            <a:r>
              <a:rPr lang="en-US" sz="1800">
                <a:latin typeface="Comic Sans MS" pitchFamily="66" charset="0"/>
                <a:cs typeface="Courier New" pitchFamily="49" charset="0"/>
              </a:rPr>
              <a:t>{</a:t>
            </a: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r>
              <a:rPr lang="en-US" sz="1800">
                <a:latin typeface="Comic Sans MS" pitchFamily="66" charset="0"/>
                <a:cs typeface="Courier New" pitchFamily="49" charset="0"/>
              </a:rPr>
              <a:t>}</a:t>
            </a:r>
          </a:p>
          <a:p>
            <a:endParaRPr lang="en-US" sz="1800">
              <a:latin typeface="Comic Sans MS" pitchFamily="66" charset="0"/>
              <a:cs typeface="Courier New" pitchFamily="49" charset="0"/>
            </a:endParaRPr>
          </a:p>
          <a:p>
            <a:r>
              <a:rPr lang="en-US" sz="1800">
                <a:latin typeface="Comic Sans MS" pitchFamily="66" charset="0"/>
                <a:cs typeface="Courier New" pitchFamily="49" charset="0"/>
              </a:rPr>
              <a:t>void otherFunc(</a:t>
            </a:r>
            <a:r>
              <a:rPr lang="en-US" sz="1800">
                <a:solidFill>
                  <a:srgbClr val="6600CC"/>
                </a:solidFill>
                <a:latin typeface="Comic Sans MS" pitchFamily="66" charset="0"/>
                <a:cs typeface="Courier New" pitchFamily="49" charset="0"/>
              </a:rPr>
              <a:t>vector</a:t>
            </a:r>
            <a:r>
              <a:rPr lang="en-US" sz="1800">
                <a:latin typeface="Comic Sans MS" pitchFamily="66" charset="0"/>
                <a:cs typeface="Courier New" pitchFamily="49" charset="0"/>
              </a:rPr>
              <a:t>&lt;int&gt; &amp; vec)</a:t>
            </a:r>
          </a:p>
          <a:p>
            <a:r>
              <a:rPr lang="en-US" sz="1800">
                <a:latin typeface="Comic Sans MS" pitchFamily="66" charset="0"/>
                <a:cs typeface="Courier New" pitchFamily="49" charset="0"/>
              </a:rPr>
              <a:t>{</a:t>
            </a: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r>
              <a:rPr lang="en-US" sz="1800">
                <a:latin typeface="Comic Sans MS" pitchFamily="66" charset="0"/>
                <a:cs typeface="Courier New" pitchFamily="49" charset="0"/>
              </a:rPr>
              <a:t>}</a:t>
            </a:r>
          </a:p>
        </p:txBody>
      </p:sp>
      <p:sp>
        <p:nvSpPr>
          <p:cNvPr id="2" name="TextBox 5"/>
          <p:cNvSpPr txBox="1">
            <a:spLocks noChangeArrowheads="1"/>
          </p:cNvSpPr>
          <p:nvPr/>
        </p:nvSpPr>
        <p:spPr bwMode="auto">
          <a:xfrm>
            <a:off x="4627563" y="2433638"/>
            <a:ext cx="4360862"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100">
                <a:latin typeface="Comic Sans MS" pitchFamily="66" charset="0"/>
              </a:rPr>
              <a:t>For example, if we want to </a:t>
            </a:r>
            <a:r>
              <a:rPr lang="en-US" sz="2100">
                <a:solidFill>
                  <a:srgbClr val="6600CC"/>
                </a:solidFill>
                <a:latin typeface="Comic Sans MS" pitchFamily="66" charset="0"/>
              </a:rPr>
              <a:t>search</a:t>
            </a:r>
            <a:r>
              <a:rPr lang="en-US" sz="2100">
                <a:latin typeface="Comic Sans MS" pitchFamily="66" charset="0"/>
              </a:rPr>
              <a:t> for a word in a </a:t>
            </a:r>
            <a:r>
              <a:rPr lang="en-US" sz="2100">
                <a:solidFill>
                  <a:srgbClr val="6600CC"/>
                </a:solidFill>
                <a:latin typeface="Comic Sans MS" pitchFamily="66" charset="0"/>
              </a:rPr>
              <a:t>set</a:t>
            </a:r>
            <a:r>
              <a:rPr lang="en-US" sz="2100">
                <a:latin typeface="Comic Sans MS" pitchFamily="66" charset="0"/>
              </a:rPr>
              <a:t> that contains </a:t>
            </a:r>
            <a:r>
              <a:rPr lang="en-US" sz="2100">
                <a:solidFill>
                  <a:srgbClr val="FF0000"/>
                </a:solidFill>
                <a:latin typeface="Comic Sans MS" pitchFamily="66" charset="0"/>
              </a:rPr>
              <a:t>n</a:t>
            </a:r>
            <a:r>
              <a:rPr lang="en-US" sz="2100">
                <a:latin typeface="Comic Sans MS" pitchFamily="66" charset="0"/>
              </a:rPr>
              <a:t> </a:t>
            </a:r>
            <a:r>
              <a:rPr lang="en-US" sz="2100">
                <a:solidFill>
                  <a:srgbClr val="FF0000"/>
                </a:solidFill>
                <a:latin typeface="Comic Sans MS" pitchFamily="66" charset="0"/>
              </a:rPr>
              <a:t>words </a:t>
            </a:r>
            <a:r>
              <a:rPr lang="en-US" sz="2100">
                <a:latin typeface="Comic Sans MS" pitchFamily="66" charset="0"/>
              </a:rPr>
              <a:t>(a dictionary), </a:t>
            </a:r>
            <a:br>
              <a:rPr lang="en-US" sz="2100">
                <a:latin typeface="Comic Sans MS" pitchFamily="66" charset="0"/>
              </a:rPr>
            </a:br>
            <a:r>
              <a:rPr lang="en-US" sz="2100">
                <a:latin typeface="Comic Sans MS" pitchFamily="66" charset="0"/>
              </a:rPr>
              <a:t>it requires </a:t>
            </a:r>
            <a:r>
              <a:rPr lang="en-US" sz="2100">
                <a:solidFill>
                  <a:srgbClr val="FF0000"/>
                </a:solidFill>
                <a:latin typeface="Comic Sans MS" pitchFamily="66" charset="0"/>
              </a:rPr>
              <a:t>O( log</a:t>
            </a:r>
            <a:r>
              <a:rPr lang="en-US" sz="2100" b="1" baseline="-25000">
                <a:solidFill>
                  <a:srgbClr val="FF0000"/>
                </a:solidFill>
                <a:latin typeface="Comic Sans MS" pitchFamily="66" charset="0"/>
              </a:rPr>
              <a:t>2</a:t>
            </a:r>
            <a:r>
              <a:rPr lang="en-US" sz="2100">
                <a:solidFill>
                  <a:srgbClr val="FF0000"/>
                </a:solidFill>
                <a:latin typeface="Comic Sans MS" pitchFamily="66" charset="0"/>
              </a:rPr>
              <a:t>(n) )</a:t>
            </a:r>
            <a:r>
              <a:rPr lang="en-US" sz="2100">
                <a:latin typeface="Comic Sans MS" pitchFamily="66" charset="0"/>
              </a:rPr>
              <a:t> steps!</a:t>
            </a:r>
          </a:p>
        </p:txBody>
      </p:sp>
      <p:sp>
        <p:nvSpPr>
          <p:cNvPr id="3" name="TextBox 5"/>
          <p:cNvSpPr txBox="1">
            <a:spLocks noChangeArrowheads="1"/>
          </p:cNvSpPr>
          <p:nvPr/>
        </p:nvSpPr>
        <p:spPr bwMode="auto">
          <a:xfrm>
            <a:off x="463550" y="3036888"/>
            <a:ext cx="4006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a:latin typeface="Comic Sans MS" pitchFamily="66" charset="0"/>
              </a:rPr>
              <a:t>if ( d.</a:t>
            </a:r>
            <a:r>
              <a:rPr lang="en-US" sz="1800">
                <a:solidFill>
                  <a:srgbClr val="6600CC"/>
                </a:solidFill>
                <a:latin typeface="Comic Sans MS" pitchFamily="66" charset="0"/>
              </a:rPr>
              <a:t>find</a:t>
            </a:r>
            <a:r>
              <a:rPr lang="en-US" sz="1800">
                <a:latin typeface="Comic Sans MS" pitchFamily="66" charset="0"/>
              </a:rPr>
              <a:t>(w) == d.</a:t>
            </a:r>
            <a:r>
              <a:rPr lang="en-US" sz="1800">
                <a:solidFill>
                  <a:srgbClr val="6600CC"/>
                </a:solidFill>
                <a:latin typeface="Comic Sans MS" pitchFamily="66" charset="0"/>
              </a:rPr>
              <a:t>end</a:t>
            </a:r>
            <a:r>
              <a:rPr lang="en-US" sz="1800">
                <a:latin typeface="Comic Sans MS" pitchFamily="66" charset="0"/>
              </a:rPr>
              <a:t>() )</a:t>
            </a:r>
          </a:p>
          <a:p>
            <a:r>
              <a:rPr lang="en-US" sz="1800">
                <a:latin typeface="Comic Sans MS" pitchFamily="66" charset="0"/>
              </a:rPr>
              <a:t>    cout &lt;&lt; w &lt;&lt; “ isn’t in dictionary!”;</a:t>
            </a:r>
          </a:p>
        </p:txBody>
      </p:sp>
      <p:sp>
        <p:nvSpPr>
          <p:cNvPr id="4" name="TextBox 5"/>
          <p:cNvSpPr txBox="1">
            <a:spLocks noChangeArrowheads="1"/>
          </p:cNvSpPr>
          <p:nvPr/>
        </p:nvSpPr>
        <p:spPr bwMode="auto">
          <a:xfrm>
            <a:off x="4427538" y="4049713"/>
            <a:ext cx="4564062"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100">
                <a:latin typeface="Comic Sans MS" pitchFamily="66" charset="0"/>
              </a:rPr>
              <a:t>But if we want to add a value </a:t>
            </a:r>
            <a:br>
              <a:rPr lang="en-US" sz="2100">
                <a:latin typeface="Comic Sans MS" pitchFamily="66" charset="0"/>
              </a:rPr>
            </a:br>
            <a:r>
              <a:rPr lang="en-US" sz="2100">
                <a:latin typeface="Comic Sans MS" pitchFamily="66" charset="0"/>
              </a:rPr>
              <a:t>to the end of a </a:t>
            </a:r>
            <a:r>
              <a:rPr lang="en-US" sz="2100">
                <a:solidFill>
                  <a:srgbClr val="6600CC"/>
                </a:solidFill>
                <a:latin typeface="Comic Sans MS" pitchFamily="66" charset="0"/>
              </a:rPr>
              <a:t>vector </a:t>
            </a:r>
            <a:r>
              <a:rPr lang="en-US" sz="2100">
                <a:latin typeface="Comic Sans MS" pitchFamily="66" charset="0"/>
              </a:rPr>
              <a:t>holding </a:t>
            </a:r>
            <a:br>
              <a:rPr lang="en-US" sz="2100">
                <a:latin typeface="Comic Sans MS" pitchFamily="66" charset="0"/>
              </a:rPr>
            </a:br>
            <a:r>
              <a:rPr lang="en-US" sz="2100">
                <a:solidFill>
                  <a:srgbClr val="FF0000"/>
                </a:solidFill>
                <a:latin typeface="Comic Sans MS" pitchFamily="66" charset="0"/>
              </a:rPr>
              <a:t>n</a:t>
            </a:r>
            <a:r>
              <a:rPr lang="en-US" sz="2100">
                <a:latin typeface="Comic Sans MS" pitchFamily="66" charset="0"/>
              </a:rPr>
              <a:t> </a:t>
            </a:r>
            <a:r>
              <a:rPr lang="en-US" sz="2100">
                <a:solidFill>
                  <a:srgbClr val="FF0000"/>
                </a:solidFill>
                <a:latin typeface="Comic Sans MS" pitchFamily="66" charset="0"/>
              </a:rPr>
              <a:t>items</a:t>
            </a:r>
            <a:r>
              <a:rPr lang="en-US" sz="2100">
                <a:latin typeface="Comic Sans MS" pitchFamily="66" charset="0"/>
              </a:rPr>
              <a:t>, it takes just </a:t>
            </a:r>
            <a:r>
              <a:rPr lang="en-US" sz="2100">
                <a:solidFill>
                  <a:srgbClr val="FF0000"/>
                </a:solidFill>
                <a:latin typeface="Comic Sans MS" pitchFamily="66" charset="0"/>
              </a:rPr>
              <a:t>one step</a:t>
            </a:r>
            <a:r>
              <a:rPr lang="en-US" sz="2100">
                <a:latin typeface="Comic Sans MS" pitchFamily="66" charset="0"/>
              </a:rPr>
              <a:t>, </a:t>
            </a:r>
            <a:br>
              <a:rPr lang="en-US" sz="2100">
                <a:latin typeface="Comic Sans MS" pitchFamily="66" charset="0"/>
              </a:rPr>
            </a:br>
            <a:r>
              <a:rPr lang="en-US" sz="2100">
                <a:latin typeface="Comic Sans MS" pitchFamily="66" charset="0"/>
              </a:rPr>
              <a:t>so it’s </a:t>
            </a:r>
            <a:r>
              <a:rPr lang="en-US" sz="2100">
                <a:solidFill>
                  <a:srgbClr val="FF0000"/>
                </a:solidFill>
                <a:latin typeface="Comic Sans MS" pitchFamily="66" charset="0"/>
              </a:rPr>
              <a:t>O( 1 )</a:t>
            </a:r>
            <a:r>
              <a:rPr lang="en-US" sz="2100">
                <a:latin typeface="Comic Sans MS" pitchFamily="66" charset="0"/>
              </a:rPr>
              <a:t>!</a:t>
            </a:r>
          </a:p>
        </p:txBody>
      </p:sp>
      <p:sp>
        <p:nvSpPr>
          <p:cNvPr id="5" name="TextBox 5"/>
          <p:cNvSpPr txBox="1">
            <a:spLocks noChangeArrowheads="1"/>
          </p:cNvSpPr>
          <p:nvPr/>
        </p:nvSpPr>
        <p:spPr bwMode="auto">
          <a:xfrm>
            <a:off x="487363" y="4635500"/>
            <a:ext cx="32464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a:latin typeface="Comic Sans MS" pitchFamily="66" charset="0"/>
              </a:rPr>
              <a:t>vec.</a:t>
            </a:r>
            <a:r>
              <a:rPr lang="en-US" sz="1800">
                <a:solidFill>
                  <a:srgbClr val="6600CC"/>
                </a:solidFill>
                <a:latin typeface="Comic Sans MS" pitchFamily="66" charset="0"/>
              </a:rPr>
              <a:t>push_back</a:t>
            </a:r>
            <a:r>
              <a:rPr lang="en-US" sz="1800">
                <a:latin typeface="Comic Sans MS" pitchFamily="66" charset="0"/>
              </a:rPr>
              <a:t>(42); </a:t>
            </a:r>
          </a:p>
        </p:txBody>
      </p:sp>
      <p:sp>
        <p:nvSpPr>
          <p:cNvPr id="6" name="TextBox 5"/>
          <p:cNvSpPr txBox="1">
            <a:spLocks noChangeArrowheads="1"/>
          </p:cNvSpPr>
          <p:nvPr/>
        </p:nvSpPr>
        <p:spPr bwMode="auto">
          <a:xfrm>
            <a:off x="379413" y="5991225"/>
            <a:ext cx="8561387"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100">
                <a:latin typeface="Comic Sans MS" pitchFamily="66" charset="0"/>
              </a:rPr>
              <a:t>And if we want to delete the 1</a:t>
            </a:r>
            <a:r>
              <a:rPr lang="en-US" sz="2100" b="1" baseline="30000">
                <a:latin typeface="Comic Sans MS" pitchFamily="66" charset="0"/>
              </a:rPr>
              <a:t>st</a:t>
            </a:r>
            <a:r>
              <a:rPr lang="en-US" sz="2100">
                <a:latin typeface="Comic Sans MS" pitchFamily="66" charset="0"/>
              </a:rPr>
              <a:t> value from a </a:t>
            </a:r>
            <a:r>
              <a:rPr lang="en-US" sz="2100">
                <a:solidFill>
                  <a:srgbClr val="6600CC"/>
                </a:solidFill>
                <a:latin typeface="Comic Sans MS" pitchFamily="66" charset="0"/>
              </a:rPr>
              <a:t>vector</a:t>
            </a:r>
            <a:r>
              <a:rPr lang="en-US" sz="2100">
                <a:latin typeface="Comic Sans MS" pitchFamily="66" charset="0"/>
              </a:rPr>
              <a:t> containing </a:t>
            </a:r>
            <a:br>
              <a:rPr lang="en-US" sz="2100">
                <a:latin typeface="Comic Sans MS" pitchFamily="66" charset="0"/>
              </a:rPr>
            </a:br>
            <a:r>
              <a:rPr lang="en-US" sz="2100">
                <a:solidFill>
                  <a:srgbClr val="FF0000"/>
                </a:solidFill>
                <a:latin typeface="Comic Sans MS" pitchFamily="66" charset="0"/>
              </a:rPr>
              <a:t>n</a:t>
            </a:r>
            <a:r>
              <a:rPr lang="en-US" sz="2100">
                <a:latin typeface="Comic Sans MS" pitchFamily="66" charset="0"/>
              </a:rPr>
              <a:t> </a:t>
            </a:r>
            <a:r>
              <a:rPr lang="en-US" sz="2100">
                <a:solidFill>
                  <a:srgbClr val="FF0000"/>
                </a:solidFill>
                <a:latin typeface="Comic Sans MS" pitchFamily="66" charset="0"/>
              </a:rPr>
              <a:t>items</a:t>
            </a:r>
            <a:r>
              <a:rPr lang="en-US" sz="2100">
                <a:latin typeface="Comic Sans MS" pitchFamily="66" charset="0"/>
              </a:rPr>
              <a:t>, it takes a whopping </a:t>
            </a:r>
            <a:r>
              <a:rPr lang="en-US" sz="2100">
                <a:solidFill>
                  <a:srgbClr val="FF0000"/>
                </a:solidFill>
                <a:latin typeface="Comic Sans MS" pitchFamily="66" charset="0"/>
              </a:rPr>
              <a:t>n</a:t>
            </a:r>
            <a:r>
              <a:rPr lang="en-US" sz="2100">
                <a:latin typeface="Comic Sans MS" pitchFamily="66" charset="0"/>
              </a:rPr>
              <a:t> steps, making it </a:t>
            </a:r>
            <a:r>
              <a:rPr lang="en-US" sz="2100">
                <a:solidFill>
                  <a:srgbClr val="FF0000"/>
                </a:solidFill>
                <a:latin typeface="Comic Sans MS" pitchFamily="66" charset="0"/>
              </a:rPr>
              <a:t>O(n)</a:t>
            </a:r>
            <a:r>
              <a:rPr lang="en-US" sz="2100">
                <a:latin typeface="Comic Sans MS" pitchFamily="66" charset="0"/>
              </a:rPr>
              <a:t>!</a:t>
            </a:r>
          </a:p>
        </p:txBody>
      </p:sp>
      <p:sp>
        <p:nvSpPr>
          <p:cNvPr id="7" name="TextBox 5"/>
          <p:cNvSpPr txBox="1">
            <a:spLocks noChangeArrowheads="1"/>
          </p:cNvSpPr>
          <p:nvPr/>
        </p:nvSpPr>
        <p:spPr bwMode="auto">
          <a:xfrm>
            <a:off x="461963" y="5078413"/>
            <a:ext cx="3530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dirty="0" err="1">
                <a:latin typeface="Comic Sans MS" pitchFamily="66" charset="0"/>
              </a:rPr>
              <a:t>vec</a:t>
            </a:r>
            <a:r>
              <a:rPr lang="en-US" sz="1800" b="1" dirty="0" err="1">
                <a:latin typeface="Comic Sans MS" pitchFamily="66" charset="0"/>
              </a:rPr>
              <a:t>.</a:t>
            </a:r>
            <a:r>
              <a:rPr lang="en-US" sz="1800" dirty="0" err="1">
                <a:solidFill>
                  <a:srgbClr val="6600CC"/>
                </a:solidFill>
                <a:latin typeface="Comic Sans MS" pitchFamily="66" charset="0"/>
              </a:rPr>
              <a:t>erase</a:t>
            </a:r>
            <a:r>
              <a:rPr lang="en-US" sz="1800" dirty="0">
                <a:latin typeface="Comic Sans MS" pitchFamily="66" charset="0"/>
              </a:rPr>
              <a:t>( </a:t>
            </a:r>
            <a:r>
              <a:rPr lang="en-US" sz="1800">
                <a:latin typeface="Comic Sans MS" pitchFamily="66" charset="0"/>
              </a:rPr>
              <a:t>vec.</a:t>
            </a:r>
            <a:r>
              <a:rPr lang="en-US" sz="1800">
                <a:solidFill>
                  <a:srgbClr val="6600CC"/>
                </a:solidFill>
                <a:latin typeface="Comic Sans MS" pitchFamily="66" charset="0"/>
              </a:rPr>
              <a:t>begin</a:t>
            </a:r>
            <a:r>
              <a:rPr lang="en-US" sz="1800" dirty="0">
                <a:latin typeface="Comic Sans MS" pitchFamily="66" charset="0"/>
              </a:rPr>
              <a:t>() ); </a:t>
            </a:r>
          </a:p>
        </p:txBody>
      </p:sp>
      <p:sp>
        <p:nvSpPr>
          <p:cNvPr id="725019" name="AutoShape 27"/>
          <p:cNvSpPr>
            <a:spLocks noChangeArrowheads="1"/>
          </p:cNvSpPr>
          <p:nvPr/>
        </p:nvSpPr>
        <p:spPr bwMode="auto">
          <a:xfrm>
            <a:off x="2586038" y="2428875"/>
            <a:ext cx="3778250" cy="1974850"/>
          </a:xfrm>
          <a:prstGeom prst="wedgeRoundRectCallout">
            <a:avLst>
              <a:gd name="adj1" fmla="val -81847"/>
              <a:gd name="adj2" fmla="val 89148"/>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Any guesses why it takes </a:t>
            </a:r>
            <a:r>
              <a:rPr lang="en-US" sz="2000">
                <a:solidFill>
                  <a:srgbClr val="FF0000"/>
                </a:solidFill>
              </a:rPr>
              <a:t>n</a:t>
            </a:r>
            <a:r>
              <a:rPr lang="en-US" sz="2000">
                <a:solidFill>
                  <a:schemeClr val="tx1"/>
                </a:solidFill>
              </a:rPr>
              <a:t> steps to delete the first item from a </a:t>
            </a:r>
            <a:r>
              <a:rPr lang="en-US" sz="2000">
                <a:solidFill>
                  <a:srgbClr val="6600CC"/>
                </a:solidFill>
              </a:rPr>
              <a:t>vector</a:t>
            </a:r>
            <a:r>
              <a:rPr lang="en-US" sz="2000">
                <a:solidFill>
                  <a:schemeClr val="tx1"/>
                </a:solidFill>
              </a:rPr>
              <a:t> containing </a:t>
            </a:r>
            <a:r>
              <a:rPr lang="en-US" sz="2000">
                <a:solidFill>
                  <a:srgbClr val="FF0000"/>
                </a:solidFill>
              </a:rPr>
              <a:t>n items?</a:t>
            </a:r>
            <a:endParaRPr lang="en-US">
              <a:solidFill>
                <a:srgbClr val="FF0000"/>
              </a:solidFill>
            </a:endParaRPr>
          </a:p>
        </p:txBody>
      </p:sp>
      <p:sp>
        <p:nvSpPr>
          <p:cNvPr id="725021" name="AutoShape 29"/>
          <p:cNvSpPr>
            <a:spLocks noChangeArrowheads="1"/>
          </p:cNvSpPr>
          <p:nvPr/>
        </p:nvSpPr>
        <p:spPr bwMode="auto">
          <a:xfrm>
            <a:off x="4502150" y="249238"/>
            <a:ext cx="4586288" cy="2141537"/>
          </a:xfrm>
          <a:prstGeom prst="wedgeRoundRectCallout">
            <a:avLst>
              <a:gd name="adj1" fmla="val -6352"/>
              <a:gd name="adj2" fmla="val 100407"/>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Hmmm. Does that remind you of a search algorithm that we learned on the first day of class?</a:t>
            </a:r>
          </a:p>
          <a:p>
            <a:pPr algn="ctr"/>
            <a:endParaRPr lang="en-US" sz="2000">
              <a:solidFill>
                <a:schemeClr val="tx1"/>
              </a:solidFill>
            </a:endParaRPr>
          </a:p>
          <a:p>
            <a:pPr algn="ctr"/>
            <a:br>
              <a:rPr lang="en-US">
                <a:solidFill>
                  <a:srgbClr val="FF0000"/>
                </a:solidFill>
              </a:rPr>
            </a:br>
            <a:endParaRPr lang="en-US">
              <a:solidFill>
                <a:srgbClr val="FF0000"/>
              </a:solidFill>
            </a:endParaRPr>
          </a:p>
        </p:txBody>
      </p:sp>
      <p:pic>
        <p:nvPicPr>
          <p:cNvPr id="725026" name="Picture 34" descr="MC90044173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89625" y="1030288"/>
            <a:ext cx="1568450" cy="1568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0-#ppt_w/2"/>
                                          </p:val>
                                        </p:tav>
                                        <p:tav tm="100000">
                                          <p:val>
                                            <p:strVal val="#ppt_x"/>
                                          </p:val>
                                        </p:tav>
                                      </p:tavLst>
                                    </p:anim>
                                    <p:anim calcmode="lin" valueType="num">
                                      <p:cBhvr additive="base">
                                        <p:cTn id="16"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4" fill="hold" nodeType="clickEffect">
                                  <p:stCondLst>
                                    <p:cond delay="0"/>
                                  </p:stCondLst>
                                  <p:childTnLst>
                                    <p:set>
                                      <p:cBhvr>
                                        <p:cTn id="29" dur="1" fill="hold">
                                          <p:stCondLst>
                                            <p:cond delay="0"/>
                                          </p:stCondLst>
                                        </p:cTn>
                                        <p:tgtEl>
                                          <p:spTgt spid="725021"/>
                                        </p:tgtEl>
                                        <p:attrNameLst>
                                          <p:attrName>style.visibility</p:attrName>
                                        </p:attrNameLst>
                                      </p:cBhvr>
                                      <p:to>
                                        <p:strVal val="visible"/>
                                      </p:to>
                                    </p:set>
                                    <p:animEffect transition="in" filter="wipe(down)">
                                      <p:cBhvr>
                                        <p:cTn id="30" dur="500"/>
                                        <p:tgtEl>
                                          <p:spTgt spid="725021"/>
                                        </p:tgtEl>
                                      </p:cBhvr>
                                    </p:animEffect>
                                  </p:childTnLst>
                                </p:cTn>
                              </p:par>
                            </p:childTnLst>
                          </p:cTn>
                        </p:par>
                        <p:par>
                          <p:cTn id="31" fill="hold" nodeType="afterGroup">
                            <p:stCondLst>
                              <p:cond delay="500"/>
                            </p:stCondLst>
                            <p:childTnLst>
                              <p:par>
                                <p:cTn id="32" presetID="1" presetClass="entr" presetSubtype="0" fill="hold" nodeType="afterEffect">
                                  <p:stCondLst>
                                    <p:cond delay="0"/>
                                  </p:stCondLst>
                                  <p:childTnLst>
                                    <p:set>
                                      <p:cBhvr>
                                        <p:cTn id="33" dur="1" fill="hold">
                                          <p:stCondLst>
                                            <p:cond delay="0"/>
                                          </p:stCondLst>
                                        </p:cTn>
                                        <p:tgtEl>
                                          <p:spTgt spid="725026"/>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xit" presetSubtype="0" fill="hold" nodeType="clickEffect">
                                  <p:stCondLst>
                                    <p:cond delay="0"/>
                                  </p:stCondLst>
                                  <p:childTnLst>
                                    <p:set>
                                      <p:cBhvr>
                                        <p:cTn id="37" dur="1" fill="hold">
                                          <p:stCondLst>
                                            <p:cond delay="0"/>
                                          </p:stCondLst>
                                        </p:cTn>
                                        <p:tgtEl>
                                          <p:spTgt spid="725021"/>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725026"/>
                                        </p:tgtEl>
                                        <p:attrNameLst>
                                          <p:attrName>style.visibility</p:attrName>
                                        </p:attrNameLst>
                                      </p:cBhvr>
                                      <p:to>
                                        <p:strVal val="hidden"/>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wipe(left)">
                                      <p:cBhvr>
                                        <p:cTn id="48" dur="500"/>
                                        <p:tgtEl>
                                          <p:spTgt spid="5"/>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wipe(left)">
                                      <p:cBhvr>
                                        <p:cTn id="57" dur="500"/>
                                        <p:tgtEl>
                                          <p:spTgt spid="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4" fill="hold" nodeType="clickEffect">
                                  <p:stCondLst>
                                    <p:cond delay="0"/>
                                  </p:stCondLst>
                                  <p:childTnLst>
                                    <p:set>
                                      <p:cBhvr>
                                        <p:cTn id="61" dur="1" fill="hold">
                                          <p:stCondLst>
                                            <p:cond delay="0"/>
                                          </p:stCondLst>
                                        </p:cTn>
                                        <p:tgtEl>
                                          <p:spTgt spid="725019"/>
                                        </p:tgtEl>
                                        <p:attrNameLst>
                                          <p:attrName>style.visibility</p:attrName>
                                        </p:attrNameLst>
                                      </p:cBhvr>
                                      <p:to>
                                        <p:strVal val="visible"/>
                                      </p:to>
                                    </p:set>
                                    <p:animEffect transition="in" filter="wipe(down)">
                                      <p:cBhvr>
                                        <p:cTn id="62" dur="500"/>
                                        <p:tgtEl>
                                          <p:spTgt spid="725019"/>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xit" presetSubtype="0" fill="hold" nodeType="clickEffect">
                                  <p:stCondLst>
                                    <p:cond delay="0"/>
                                  </p:stCondLst>
                                  <p:childTnLst>
                                    <p:set>
                                      <p:cBhvr>
                                        <p:cTn id="66" dur="1" fill="hold">
                                          <p:stCondLst>
                                            <p:cond delay="0"/>
                                          </p:stCondLst>
                                        </p:cTn>
                                        <p:tgtEl>
                                          <p:spTgt spid="7250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 grpId="0"/>
      <p:bldP spid="3077" grpId="0"/>
      <p:bldP spid="17" grpId="0" animBg="1"/>
      <p:bldP spid="2" grpId="0"/>
      <p:bldP spid="3" grpId="0"/>
      <p:bldP spid="4" grpId="0"/>
      <p:bldP spid="5" grpId="0"/>
      <p:bldP spid="6"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3"/>
          <p:cNvSpPr>
            <a:spLocks noGrp="1"/>
          </p:cNvSpPr>
          <p:nvPr>
            <p:ph type="sldNum" sz="quarter" idx="12"/>
          </p:nvPr>
        </p:nvSpPr>
        <p:spPr/>
        <p:txBody>
          <a:bodyPr/>
          <a:lstStyle/>
          <a:p>
            <a:fld id="{B1C8EC0E-6F74-4649-B138-6B01883C13B4}" type="slidenum">
              <a:rPr lang="en-US"/>
              <a:pPr/>
              <a:t>32</a:t>
            </a:fld>
            <a:endParaRPr lang="en-US"/>
          </a:p>
        </p:txBody>
      </p:sp>
      <p:sp>
        <p:nvSpPr>
          <p:cNvPr id="727042" name="Title 1"/>
          <p:cNvSpPr>
            <a:spLocks noGrp="1"/>
          </p:cNvSpPr>
          <p:nvPr>
            <p:ph type="title" idx="4294967295"/>
          </p:nvPr>
        </p:nvSpPr>
        <p:spPr>
          <a:xfrm>
            <a:off x="457200" y="-76200"/>
            <a:ext cx="8229600" cy="1143000"/>
          </a:xfrm>
        </p:spPr>
        <p:txBody>
          <a:bodyPr/>
          <a:lstStyle/>
          <a:p>
            <a:r>
              <a:rPr lang="en-US"/>
              <a:t>The STL and Big-O</a:t>
            </a:r>
          </a:p>
        </p:txBody>
      </p:sp>
      <p:sp>
        <p:nvSpPr>
          <p:cNvPr id="14" name="TextBox 3"/>
          <p:cNvSpPr txBox="1">
            <a:spLocks noChangeArrowheads="1"/>
          </p:cNvSpPr>
          <p:nvPr/>
        </p:nvSpPr>
        <p:spPr bwMode="auto">
          <a:xfrm>
            <a:off x="311150" y="847725"/>
            <a:ext cx="86868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200">
                <a:latin typeface="Comic Sans MS" pitchFamily="66" charset="0"/>
              </a:rPr>
              <a:t>It’s important to understand the Big-O of each operation </a:t>
            </a:r>
            <a:br>
              <a:rPr lang="en-US" sz="2200">
                <a:latin typeface="Comic Sans MS" pitchFamily="66" charset="0"/>
              </a:rPr>
            </a:br>
            <a:r>
              <a:rPr lang="en-US" sz="2200">
                <a:latin typeface="Comic Sans MS" pitchFamily="66" charset="0"/>
              </a:rPr>
              <a:t>(e.g. </a:t>
            </a:r>
            <a:r>
              <a:rPr lang="en-US" sz="2200">
                <a:solidFill>
                  <a:srgbClr val="7030A0"/>
                </a:solidFill>
                <a:latin typeface="Comic Sans MS" pitchFamily="66" charset="0"/>
              </a:rPr>
              <a:t>push_back, erase</a:t>
            </a:r>
            <a:r>
              <a:rPr lang="en-US" sz="2200">
                <a:latin typeface="Comic Sans MS" pitchFamily="66" charset="0"/>
              </a:rPr>
              <a:t>) for each STL class (e.g., </a:t>
            </a:r>
            <a:r>
              <a:rPr lang="en-US" sz="2200">
                <a:solidFill>
                  <a:srgbClr val="7030A0"/>
                </a:solidFill>
                <a:latin typeface="Comic Sans MS" pitchFamily="66" charset="0"/>
              </a:rPr>
              <a:t>list</a:t>
            </a:r>
            <a:r>
              <a:rPr lang="en-US" sz="2200">
                <a:latin typeface="Comic Sans MS" pitchFamily="66" charset="0"/>
              </a:rPr>
              <a:t>, </a:t>
            </a:r>
            <a:r>
              <a:rPr lang="en-US" sz="2200">
                <a:solidFill>
                  <a:srgbClr val="7030A0"/>
                </a:solidFill>
                <a:latin typeface="Comic Sans MS" pitchFamily="66" charset="0"/>
              </a:rPr>
              <a:t>vector</a:t>
            </a:r>
            <a:r>
              <a:rPr lang="en-US" sz="2200">
                <a:latin typeface="Comic Sans MS" pitchFamily="66" charset="0"/>
              </a:rPr>
              <a:t>)…</a:t>
            </a:r>
          </a:p>
        </p:txBody>
      </p:sp>
      <p:sp>
        <p:nvSpPr>
          <p:cNvPr id="15" name="TextBox 3"/>
          <p:cNvSpPr txBox="1">
            <a:spLocks noChangeArrowheads="1"/>
          </p:cNvSpPr>
          <p:nvPr/>
        </p:nvSpPr>
        <p:spPr bwMode="auto">
          <a:xfrm>
            <a:off x="100013" y="1795463"/>
            <a:ext cx="89884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200">
                <a:latin typeface="Comic Sans MS" pitchFamily="66" charset="0"/>
              </a:rPr>
              <a:t>… because without knowing the Big-Os of the STL classes, </a:t>
            </a:r>
            <a:br>
              <a:rPr lang="en-US" sz="2200">
                <a:latin typeface="Comic Sans MS" pitchFamily="66" charset="0"/>
              </a:rPr>
            </a:br>
            <a:endParaRPr lang="en-US" sz="1000">
              <a:latin typeface="Comic Sans MS" pitchFamily="66" charset="0"/>
            </a:endParaRPr>
          </a:p>
          <a:p>
            <a:pPr algn="ctr"/>
            <a:r>
              <a:rPr lang="en-US" sz="2200">
                <a:latin typeface="Comic Sans MS" pitchFamily="66" charset="0"/>
              </a:rPr>
              <a:t>we can’t compute the Big-O of code that uses the STL classes!</a:t>
            </a:r>
          </a:p>
        </p:txBody>
      </p:sp>
      <p:sp>
        <p:nvSpPr>
          <p:cNvPr id="16" name="TextBox 3"/>
          <p:cNvSpPr txBox="1">
            <a:spLocks noChangeArrowheads="1"/>
          </p:cNvSpPr>
          <p:nvPr/>
        </p:nvSpPr>
        <p:spPr bwMode="auto">
          <a:xfrm>
            <a:off x="215900" y="3616325"/>
            <a:ext cx="390048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200">
                <a:latin typeface="Comic Sans MS" pitchFamily="66" charset="0"/>
              </a:rPr>
              <a:t>If we write a loop of our own that runs </a:t>
            </a:r>
            <a:r>
              <a:rPr lang="en-US" sz="2200">
                <a:solidFill>
                  <a:srgbClr val="FF0000"/>
                </a:solidFill>
                <a:latin typeface="Comic Sans MS" pitchFamily="66" charset="0"/>
              </a:rPr>
              <a:t>D times</a:t>
            </a:r>
            <a:r>
              <a:rPr lang="en-US" sz="2200">
                <a:latin typeface="Comic Sans MS" pitchFamily="66" charset="0"/>
              </a:rPr>
              <a:t>…</a:t>
            </a:r>
          </a:p>
        </p:txBody>
      </p:sp>
      <p:sp>
        <p:nvSpPr>
          <p:cNvPr id="2" name="TextBox 3"/>
          <p:cNvSpPr txBox="1">
            <a:spLocks noChangeArrowheads="1"/>
          </p:cNvSpPr>
          <p:nvPr/>
        </p:nvSpPr>
        <p:spPr bwMode="auto">
          <a:xfrm>
            <a:off x="288925" y="4457700"/>
            <a:ext cx="3900488"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200">
                <a:latin typeface="Comic Sans MS" pitchFamily="66" charset="0"/>
              </a:rPr>
              <a:t>And each iteration of our loop searches for an item in </a:t>
            </a:r>
            <a:br>
              <a:rPr lang="en-US" sz="2200">
                <a:latin typeface="Comic Sans MS" pitchFamily="66" charset="0"/>
              </a:rPr>
            </a:br>
            <a:r>
              <a:rPr lang="en-US" sz="2200">
                <a:latin typeface="Comic Sans MS" pitchFamily="66" charset="0"/>
              </a:rPr>
              <a:t>a </a:t>
            </a:r>
            <a:r>
              <a:rPr lang="en-US" sz="2200">
                <a:solidFill>
                  <a:srgbClr val="6600CC"/>
                </a:solidFill>
                <a:latin typeface="Comic Sans MS" pitchFamily="66" charset="0"/>
              </a:rPr>
              <a:t>set</a:t>
            </a:r>
            <a:r>
              <a:rPr lang="en-US" sz="2200">
                <a:latin typeface="Comic Sans MS" pitchFamily="66" charset="0"/>
              </a:rPr>
              <a:t> holding </a:t>
            </a:r>
            <a:r>
              <a:rPr lang="en-US" sz="2200">
                <a:solidFill>
                  <a:srgbClr val="FF0000"/>
                </a:solidFill>
                <a:latin typeface="Comic Sans MS" pitchFamily="66" charset="0"/>
              </a:rPr>
              <a:t>n items</a:t>
            </a:r>
            <a:r>
              <a:rPr lang="en-US" sz="2200">
                <a:latin typeface="Comic Sans MS" pitchFamily="66" charset="0"/>
              </a:rPr>
              <a:t>…</a:t>
            </a:r>
          </a:p>
        </p:txBody>
      </p:sp>
      <p:sp>
        <p:nvSpPr>
          <p:cNvPr id="3" name="TextBox 3"/>
          <p:cNvSpPr txBox="1">
            <a:spLocks noChangeArrowheads="1"/>
          </p:cNvSpPr>
          <p:nvPr/>
        </p:nvSpPr>
        <p:spPr bwMode="auto">
          <a:xfrm>
            <a:off x="346075" y="5740400"/>
            <a:ext cx="36988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200">
                <a:latin typeface="Comic Sans MS" pitchFamily="66" charset="0"/>
              </a:rPr>
              <a:t>Then what’s the Big-O of our loop???</a:t>
            </a:r>
            <a:endParaRPr lang="en-US" sz="2200">
              <a:solidFill>
                <a:srgbClr val="FF0000"/>
              </a:solidFill>
              <a:latin typeface="Comic Sans MS" pitchFamily="66" charset="0"/>
            </a:endParaRPr>
          </a:p>
        </p:txBody>
      </p:sp>
      <p:sp>
        <p:nvSpPr>
          <p:cNvPr id="4" name="TextBox 3"/>
          <p:cNvSpPr txBox="1">
            <a:spLocks noChangeArrowheads="1"/>
          </p:cNvSpPr>
          <p:nvPr/>
        </p:nvSpPr>
        <p:spPr bwMode="auto">
          <a:xfrm>
            <a:off x="273050" y="3109913"/>
            <a:ext cx="390048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200">
                <a:latin typeface="Comic Sans MS" pitchFamily="66" charset="0"/>
              </a:rPr>
              <a:t>For example…</a:t>
            </a:r>
          </a:p>
        </p:txBody>
      </p:sp>
      <p:sp>
        <p:nvSpPr>
          <p:cNvPr id="17" name="TextBox 6"/>
          <p:cNvSpPr txBox="1">
            <a:spLocks noChangeArrowheads="1"/>
          </p:cNvSpPr>
          <p:nvPr/>
        </p:nvSpPr>
        <p:spPr bwMode="auto">
          <a:xfrm>
            <a:off x="4425950" y="2832100"/>
            <a:ext cx="4214813" cy="3671888"/>
          </a:xfrm>
          <a:prstGeom prst="rect">
            <a:avLst/>
          </a:prstGeom>
          <a:solidFill>
            <a:srgbClr val="FEF3CA"/>
          </a:solidFill>
          <a:ln w="9525">
            <a:solidFill>
              <a:schemeClr val="tx1"/>
            </a:solidFill>
            <a:miter lim="800000"/>
            <a:headEnd/>
            <a:tailEnd/>
          </a:ln>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a:latin typeface="Comic Sans MS" pitchFamily="66" charset="0"/>
                <a:cs typeface="Courier New" pitchFamily="49" charset="0"/>
              </a:rPr>
              <a:t>void inDict(</a:t>
            </a:r>
            <a:r>
              <a:rPr lang="en-US" sz="1800">
                <a:solidFill>
                  <a:srgbClr val="6600CC"/>
                </a:solidFill>
                <a:latin typeface="Comic Sans MS" pitchFamily="66" charset="0"/>
                <a:cs typeface="Courier New" pitchFamily="49" charset="0"/>
              </a:rPr>
              <a:t>set</a:t>
            </a:r>
            <a:r>
              <a:rPr lang="en-US" sz="1800">
                <a:latin typeface="Comic Sans MS" pitchFamily="66" charset="0"/>
                <a:cs typeface="Courier New" pitchFamily="49" charset="0"/>
              </a:rPr>
              <a:t>&lt;string&gt; &amp; d, string w) </a:t>
            </a:r>
          </a:p>
          <a:p>
            <a:r>
              <a:rPr lang="en-US" sz="1800">
                <a:latin typeface="Comic Sans MS" pitchFamily="66" charset="0"/>
                <a:cs typeface="Courier New" pitchFamily="49" charset="0"/>
              </a:rPr>
              <a:t>{</a:t>
            </a:r>
          </a:p>
          <a:p>
            <a:r>
              <a:rPr lang="en-US" sz="1800">
                <a:latin typeface="Comic Sans MS" pitchFamily="66" charset="0"/>
              </a:rPr>
              <a:t> </a:t>
            </a:r>
          </a:p>
          <a:p>
            <a:endParaRPr lang="en-US" sz="1800">
              <a:latin typeface="Comic Sans MS" pitchFamily="66" charset="0"/>
              <a:cs typeface="Courier New" pitchFamily="49" charset="0"/>
            </a:endParaRPr>
          </a:p>
          <a:p>
            <a:r>
              <a:rPr lang="en-US" sz="1800">
                <a:latin typeface="Comic Sans MS" pitchFamily="66" charset="0"/>
                <a:cs typeface="Courier New" pitchFamily="49" charset="0"/>
              </a:rPr>
              <a:t>}</a:t>
            </a: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p:txBody>
      </p:sp>
      <p:sp>
        <p:nvSpPr>
          <p:cNvPr id="727058" name="Rectangle 18"/>
          <p:cNvSpPr>
            <a:spLocks noChangeArrowheads="1"/>
          </p:cNvSpPr>
          <p:nvPr/>
        </p:nvSpPr>
        <p:spPr bwMode="auto">
          <a:xfrm>
            <a:off x="4732338" y="5408613"/>
            <a:ext cx="2520950" cy="3667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chemeClr val="tx1"/>
                </a:solidFill>
              </a:rPr>
              <a:t>for (</a:t>
            </a:r>
            <a:r>
              <a:rPr lang="en-US" dirty="0" err="1">
                <a:solidFill>
                  <a:schemeClr val="tx1"/>
                </a:solidFill>
              </a:rPr>
              <a:t>int</a:t>
            </a:r>
            <a:r>
              <a:rPr lang="en-US" dirty="0">
                <a:solidFill>
                  <a:schemeClr val="tx1"/>
                </a:solidFill>
              </a:rPr>
              <a:t> </a:t>
            </a:r>
            <a:r>
              <a:rPr lang="en-US" dirty="0" err="1">
                <a:solidFill>
                  <a:schemeClr val="tx1"/>
                </a:solidFill>
              </a:rPr>
              <a:t>i</a:t>
            </a:r>
            <a:r>
              <a:rPr lang="en-US" dirty="0">
                <a:solidFill>
                  <a:schemeClr val="tx1"/>
                </a:solidFill>
              </a:rPr>
              <a:t>=0; </a:t>
            </a:r>
            <a:r>
              <a:rPr lang="en-US" dirty="0" err="1">
                <a:solidFill>
                  <a:schemeClr val="tx1"/>
                </a:solidFill>
              </a:rPr>
              <a:t>i</a:t>
            </a:r>
            <a:r>
              <a:rPr lang="en-US" dirty="0">
                <a:solidFill>
                  <a:schemeClr val="tx1"/>
                </a:solidFill>
              </a:rPr>
              <a:t> &lt; </a:t>
            </a:r>
            <a:r>
              <a:rPr lang="en-US" dirty="0">
                <a:solidFill>
                  <a:srgbClr val="FF0000"/>
                </a:solidFill>
              </a:rPr>
              <a:t>D</a:t>
            </a:r>
            <a:r>
              <a:rPr lang="en-US" dirty="0">
                <a:solidFill>
                  <a:schemeClr val="tx1"/>
                </a:solidFill>
              </a:rPr>
              <a:t> ; </a:t>
            </a:r>
            <a:r>
              <a:rPr lang="en-US" dirty="0" err="1">
                <a:solidFill>
                  <a:schemeClr val="tx1"/>
                </a:solidFill>
              </a:rPr>
              <a:t>i</a:t>
            </a:r>
            <a:r>
              <a:rPr lang="en-US" dirty="0">
                <a:solidFill>
                  <a:schemeClr val="tx1"/>
                </a:solidFill>
              </a:rPr>
              <a:t>++)</a:t>
            </a:r>
          </a:p>
        </p:txBody>
      </p:sp>
      <p:sp>
        <p:nvSpPr>
          <p:cNvPr id="727059" name="Rectangle 19"/>
          <p:cNvSpPr>
            <a:spLocks noChangeArrowheads="1"/>
          </p:cNvSpPr>
          <p:nvPr/>
        </p:nvSpPr>
        <p:spPr bwMode="auto">
          <a:xfrm>
            <a:off x="5053013" y="5719763"/>
            <a:ext cx="2357437" cy="3667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err="1">
                <a:solidFill>
                  <a:schemeClr val="tx1"/>
                </a:solidFill>
              </a:rPr>
              <a:t>inDict</a:t>
            </a:r>
            <a:r>
              <a:rPr lang="en-US" dirty="0">
                <a:solidFill>
                  <a:schemeClr val="tx1"/>
                </a:solidFill>
              </a:rPr>
              <a:t>( </a:t>
            </a:r>
            <a:r>
              <a:rPr lang="en-US" dirty="0" err="1">
                <a:solidFill>
                  <a:schemeClr val="tx1"/>
                </a:solidFill>
              </a:rPr>
              <a:t>dict</a:t>
            </a:r>
            <a:r>
              <a:rPr lang="en-US" dirty="0">
                <a:solidFill>
                  <a:schemeClr val="tx1"/>
                </a:solidFill>
              </a:rPr>
              <a:t>, doc[</a:t>
            </a:r>
            <a:r>
              <a:rPr lang="en-US" dirty="0" err="1">
                <a:solidFill>
                  <a:schemeClr val="tx1"/>
                </a:solidFill>
              </a:rPr>
              <a:t>i</a:t>
            </a:r>
            <a:r>
              <a:rPr lang="en-US" dirty="0">
                <a:solidFill>
                  <a:schemeClr val="tx1"/>
                </a:solidFill>
              </a:rPr>
              <a:t>] );</a:t>
            </a:r>
          </a:p>
        </p:txBody>
      </p:sp>
      <p:sp>
        <p:nvSpPr>
          <p:cNvPr id="727061" name="AutoShape 21"/>
          <p:cNvSpPr>
            <a:spLocks noChangeArrowheads="1"/>
          </p:cNvSpPr>
          <p:nvPr/>
        </p:nvSpPr>
        <p:spPr bwMode="auto">
          <a:xfrm>
            <a:off x="3937000" y="723900"/>
            <a:ext cx="3781425" cy="1641475"/>
          </a:xfrm>
          <a:prstGeom prst="wedgeRoundRectCallout">
            <a:avLst>
              <a:gd name="adj1" fmla="val -4704"/>
              <a:gd name="adj2" fmla="val 114505"/>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Well, to search a </a:t>
            </a:r>
            <a:r>
              <a:rPr lang="en-US" sz="2000">
                <a:solidFill>
                  <a:srgbClr val="6600CC"/>
                </a:solidFill>
              </a:rPr>
              <a:t>set</a:t>
            </a:r>
            <a:r>
              <a:rPr lang="en-US" sz="2000">
                <a:solidFill>
                  <a:schemeClr val="tx1"/>
                </a:solidFill>
              </a:rPr>
              <a:t> of </a:t>
            </a:r>
            <a:br>
              <a:rPr lang="en-US" sz="2000">
                <a:solidFill>
                  <a:schemeClr val="tx1"/>
                </a:solidFill>
              </a:rPr>
            </a:br>
            <a:r>
              <a:rPr lang="en-US" sz="2000">
                <a:solidFill>
                  <a:srgbClr val="FF0000"/>
                </a:solidFill>
              </a:rPr>
              <a:t>n items</a:t>
            </a:r>
            <a:r>
              <a:rPr lang="en-US" sz="2000">
                <a:solidFill>
                  <a:schemeClr val="tx1"/>
                </a:solidFill>
              </a:rPr>
              <a:t> for a single value requires </a:t>
            </a:r>
            <a:r>
              <a:rPr lang="en-US" sz="2000">
                <a:solidFill>
                  <a:srgbClr val="FF0000"/>
                </a:solidFill>
              </a:rPr>
              <a:t>log</a:t>
            </a:r>
            <a:r>
              <a:rPr lang="en-US" sz="2000" b="1" baseline="-25000">
                <a:solidFill>
                  <a:srgbClr val="FF0000"/>
                </a:solidFill>
              </a:rPr>
              <a:t>2</a:t>
            </a:r>
            <a:r>
              <a:rPr lang="en-US" sz="2000">
                <a:solidFill>
                  <a:srgbClr val="FF0000"/>
                </a:solidFill>
              </a:rPr>
              <a:t>(n) </a:t>
            </a:r>
            <a:r>
              <a:rPr lang="en-US" sz="2000">
                <a:solidFill>
                  <a:schemeClr val="tx1"/>
                </a:solidFill>
              </a:rPr>
              <a:t>steps…</a:t>
            </a:r>
          </a:p>
        </p:txBody>
      </p:sp>
      <p:sp>
        <p:nvSpPr>
          <p:cNvPr id="727063" name="Rectangle 23"/>
          <p:cNvSpPr>
            <a:spLocks noChangeArrowheads="1"/>
          </p:cNvSpPr>
          <p:nvPr/>
        </p:nvSpPr>
        <p:spPr bwMode="auto">
          <a:xfrm>
            <a:off x="4416425" y="4451350"/>
            <a:ext cx="4572000" cy="20145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dirty="0">
                <a:solidFill>
                  <a:schemeClr val="tx1"/>
                </a:solidFill>
              </a:rPr>
              <a:t>void </a:t>
            </a:r>
            <a:r>
              <a:rPr lang="en-US" dirty="0" err="1">
                <a:solidFill>
                  <a:schemeClr val="tx1"/>
                </a:solidFill>
              </a:rPr>
              <a:t>spellCheck</a:t>
            </a:r>
            <a:r>
              <a:rPr lang="en-US" dirty="0">
                <a:solidFill>
                  <a:schemeClr val="tx1"/>
                </a:solidFill>
              </a:rPr>
              <a:t>( </a:t>
            </a:r>
            <a:r>
              <a:rPr lang="en-US" dirty="0">
                <a:solidFill>
                  <a:srgbClr val="6600CC"/>
                </a:solidFill>
              </a:rPr>
              <a:t>set</a:t>
            </a:r>
            <a:r>
              <a:rPr lang="en-US" dirty="0">
                <a:solidFill>
                  <a:schemeClr val="tx1"/>
                </a:solidFill>
              </a:rPr>
              <a:t>&lt;string&gt; &amp;</a:t>
            </a:r>
            <a:r>
              <a:rPr lang="en-US" dirty="0" err="1">
                <a:solidFill>
                  <a:schemeClr val="tx1"/>
                </a:solidFill>
              </a:rPr>
              <a:t>dict</a:t>
            </a:r>
            <a:r>
              <a:rPr lang="en-US" dirty="0">
                <a:solidFill>
                  <a:schemeClr val="tx1"/>
                </a:solidFill>
              </a:rPr>
              <a:t>, </a:t>
            </a:r>
            <a:br>
              <a:rPr lang="en-US" dirty="0">
                <a:solidFill>
                  <a:schemeClr val="tx1"/>
                </a:solidFill>
              </a:rPr>
            </a:br>
            <a:r>
              <a:rPr lang="en-US" dirty="0">
                <a:solidFill>
                  <a:schemeClr val="tx1"/>
                </a:solidFill>
              </a:rPr>
              <a:t>                          string doc[], </a:t>
            </a:r>
            <a:r>
              <a:rPr lang="en-US" dirty="0" err="1">
                <a:solidFill>
                  <a:schemeClr val="tx1"/>
                </a:solidFill>
              </a:rPr>
              <a:t>int</a:t>
            </a:r>
            <a:r>
              <a:rPr lang="en-US" dirty="0">
                <a:solidFill>
                  <a:schemeClr val="tx1"/>
                </a:solidFill>
              </a:rPr>
              <a:t> </a:t>
            </a:r>
            <a:r>
              <a:rPr lang="en-US" dirty="0">
                <a:solidFill>
                  <a:srgbClr val="FF0000"/>
                </a:solidFill>
              </a:rPr>
              <a:t>D</a:t>
            </a:r>
            <a:r>
              <a:rPr lang="en-US" dirty="0">
                <a:solidFill>
                  <a:schemeClr val="tx1"/>
                </a:solidFill>
              </a:rPr>
              <a:t> )</a:t>
            </a:r>
          </a:p>
          <a:p>
            <a:r>
              <a:rPr lang="en-US" dirty="0">
                <a:solidFill>
                  <a:schemeClr val="tx1"/>
                </a:solidFill>
              </a:rPr>
              <a:t>{</a:t>
            </a:r>
          </a:p>
          <a:p>
            <a:endParaRPr lang="en-US" dirty="0">
              <a:solidFill>
                <a:schemeClr val="tx1"/>
              </a:solidFill>
            </a:endParaRPr>
          </a:p>
          <a:p>
            <a:endParaRPr lang="en-US" dirty="0">
              <a:solidFill>
                <a:schemeClr val="tx1"/>
              </a:solidFill>
            </a:endParaRPr>
          </a:p>
          <a:p>
            <a:endParaRPr lang="en-US" dirty="0">
              <a:solidFill>
                <a:schemeClr val="tx1"/>
              </a:solidFill>
            </a:endParaRPr>
          </a:p>
          <a:p>
            <a:r>
              <a:rPr lang="en-US" dirty="0">
                <a:solidFill>
                  <a:schemeClr val="tx1"/>
                </a:solidFill>
              </a:rPr>
              <a:t>}</a:t>
            </a:r>
          </a:p>
        </p:txBody>
      </p:sp>
      <p:sp>
        <p:nvSpPr>
          <p:cNvPr id="7" name="TextBox 3"/>
          <p:cNvSpPr txBox="1">
            <a:spLocks noChangeArrowheads="1"/>
          </p:cNvSpPr>
          <p:nvPr/>
        </p:nvSpPr>
        <p:spPr bwMode="auto">
          <a:xfrm>
            <a:off x="-111125" y="5729288"/>
            <a:ext cx="47434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200">
                <a:latin typeface="Comic Sans MS" pitchFamily="66" charset="0"/>
              </a:rPr>
              <a:t>Then the Big-O of our whole </a:t>
            </a:r>
            <a:br>
              <a:rPr lang="en-US" sz="2200">
                <a:latin typeface="Comic Sans MS" pitchFamily="66" charset="0"/>
              </a:rPr>
            </a:br>
            <a:r>
              <a:rPr lang="en-US" sz="2200">
                <a:latin typeface="Comic Sans MS" pitchFamily="66" charset="0"/>
              </a:rPr>
              <a:t>loop would be </a:t>
            </a:r>
            <a:r>
              <a:rPr lang="en-US" sz="2200">
                <a:solidFill>
                  <a:srgbClr val="FF0000"/>
                </a:solidFill>
                <a:latin typeface="Comic Sans MS" pitchFamily="66" charset="0"/>
              </a:rPr>
              <a:t>O( D * log</a:t>
            </a:r>
            <a:r>
              <a:rPr lang="en-US" sz="2200" b="1" baseline="-25000">
                <a:solidFill>
                  <a:srgbClr val="FF0000"/>
                </a:solidFill>
                <a:latin typeface="Comic Sans MS" pitchFamily="66" charset="0"/>
              </a:rPr>
              <a:t>2</a:t>
            </a:r>
            <a:r>
              <a:rPr lang="en-US" sz="2200">
                <a:solidFill>
                  <a:srgbClr val="FF0000"/>
                </a:solidFill>
                <a:latin typeface="Comic Sans MS" pitchFamily="66" charset="0"/>
              </a:rPr>
              <a:t>(n) ).</a:t>
            </a:r>
          </a:p>
        </p:txBody>
      </p:sp>
      <p:sp>
        <p:nvSpPr>
          <p:cNvPr id="727062" name="AutoShape 22"/>
          <p:cNvSpPr>
            <a:spLocks noChangeArrowheads="1"/>
          </p:cNvSpPr>
          <p:nvPr/>
        </p:nvSpPr>
        <p:spPr bwMode="auto">
          <a:xfrm>
            <a:off x="4445000" y="4211638"/>
            <a:ext cx="4029075" cy="931862"/>
          </a:xfrm>
          <a:prstGeom prst="wedgeRoundRectCallout">
            <a:avLst>
              <a:gd name="adj1" fmla="val 2324"/>
              <a:gd name="adj2" fmla="val 84921"/>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chemeClr val="tx1"/>
                </a:solidFill>
              </a:rPr>
              <a:t>And we repeat this search operation </a:t>
            </a:r>
            <a:r>
              <a:rPr lang="en-US" sz="2000" dirty="0">
                <a:solidFill>
                  <a:srgbClr val="FF0000"/>
                </a:solidFill>
              </a:rPr>
              <a:t>D</a:t>
            </a:r>
            <a:r>
              <a:rPr lang="en-US" sz="2000" dirty="0">
                <a:solidFill>
                  <a:schemeClr val="tx1"/>
                </a:solidFill>
              </a:rPr>
              <a:t> different times…</a:t>
            </a:r>
          </a:p>
        </p:txBody>
      </p:sp>
      <p:sp>
        <p:nvSpPr>
          <p:cNvPr id="3077" name="TextBox 5"/>
          <p:cNvSpPr txBox="1">
            <a:spLocks noChangeArrowheads="1"/>
          </p:cNvSpPr>
          <p:nvPr/>
        </p:nvSpPr>
        <p:spPr bwMode="auto">
          <a:xfrm>
            <a:off x="4745038" y="3395663"/>
            <a:ext cx="4006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a:latin typeface="Comic Sans MS" pitchFamily="66" charset="0"/>
              </a:rPr>
              <a:t>if ( d.</a:t>
            </a:r>
            <a:r>
              <a:rPr lang="en-US" sz="1800">
                <a:solidFill>
                  <a:srgbClr val="6600CC"/>
                </a:solidFill>
                <a:latin typeface="Comic Sans MS" pitchFamily="66" charset="0"/>
              </a:rPr>
              <a:t>find</a:t>
            </a:r>
            <a:r>
              <a:rPr lang="en-US" sz="1800">
                <a:latin typeface="Comic Sans MS" pitchFamily="66" charset="0"/>
              </a:rPr>
              <a:t>(w) == d.</a:t>
            </a:r>
            <a:r>
              <a:rPr lang="en-US" sz="1800">
                <a:solidFill>
                  <a:srgbClr val="6600CC"/>
                </a:solidFill>
                <a:latin typeface="Comic Sans MS" pitchFamily="66" charset="0"/>
              </a:rPr>
              <a:t>end</a:t>
            </a:r>
            <a:r>
              <a:rPr lang="en-US" sz="1800">
                <a:latin typeface="Comic Sans MS" pitchFamily="66" charset="0"/>
              </a:rPr>
              <a:t>() )</a:t>
            </a:r>
          </a:p>
          <a:p>
            <a:r>
              <a:rPr lang="en-US" sz="1800">
                <a:latin typeface="Comic Sans MS" pitchFamily="66" charset="0"/>
              </a:rPr>
              <a:t>    cout &lt;&lt; w &lt;&lt; “ isn’t in dictionary!”;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27063"/>
                                        </p:tgtEl>
                                        <p:attrNameLst>
                                          <p:attrName>style.visibility</p:attrName>
                                        </p:attrNameLst>
                                      </p:cBhvr>
                                      <p:to>
                                        <p:strVal val="visible"/>
                                      </p:to>
                                    </p:set>
                                    <p:animEffect transition="in" filter="wipe(left)">
                                      <p:cBhvr>
                                        <p:cTn id="27" dur="500"/>
                                        <p:tgtEl>
                                          <p:spTgt spid="72706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27058"/>
                                        </p:tgtEl>
                                        <p:attrNameLst>
                                          <p:attrName>style.visibility</p:attrName>
                                        </p:attrNameLst>
                                      </p:cBhvr>
                                      <p:to>
                                        <p:strVal val="visible"/>
                                      </p:to>
                                    </p:set>
                                    <p:animEffect transition="in" filter="wipe(left)">
                                      <p:cBhvr>
                                        <p:cTn id="32" dur="500"/>
                                        <p:tgtEl>
                                          <p:spTgt spid="72705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727059"/>
                                        </p:tgtEl>
                                        <p:attrNameLst>
                                          <p:attrName>style.visibility</p:attrName>
                                        </p:attrNameLst>
                                      </p:cBhvr>
                                      <p:to>
                                        <p:strVal val="visible"/>
                                      </p:to>
                                    </p:set>
                                    <p:animEffect transition="in" filter="wipe(left)">
                                      <p:cBhvr>
                                        <p:cTn id="41" dur="500"/>
                                        <p:tgtEl>
                                          <p:spTgt spid="727059"/>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3"/>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727061"/>
                                        </p:tgtEl>
                                        <p:attrNameLst>
                                          <p:attrName>style.visibility</p:attrName>
                                        </p:attrNameLst>
                                      </p:cBhvr>
                                      <p:to>
                                        <p:strVal val="visible"/>
                                      </p:to>
                                    </p:set>
                                    <p:animEffect transition="in" filter="wipe(down)">
                                      <p:cBhvr>
                                        <p:cTn id="50" dur="500"/>
                                        <p:tgtEl>
                                          <p:spTgt spid="727061"/>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727062"/>
                                        </p:tgtEl>
                                        <p:attrNameLst>
                                          <p:attrName>style.visibility</p:attrName>
                                        </p:attrNameLst>
                                      </p:cBhvr>
                                      <p:to>
                                        <p:strVal val="visible"/>
                                      </p:to>
                                    </p:set>
                                    <p:animEffect transition="in" filter="wipe(down)">
                                      <p:cBhvr>
                                        <p:cTn id="55" dur="500"/>
                                        <p:tgtEl>
                                          <p:spTgt spid="727062"/>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xit" presetSubtype="8" fill="hold" grpId="1" nodeType="clickEffect">
                                  <p:stCondLst>
                                    <p:cond delay="0"/>
                                  </p:stCondLst>
                                  <p:childTnLst>
                                    <p:anim calcmode="lin" valueType="num">
                                      <p:cBhvr additive="base">
                                        <p:cTn id="59" dur="500"/>
                                        <p:tgtEl>
                                          <p:spTgt spid="3"/>
                                        </p:tgtEl>
                                        <p:attrNameLst>
                                          <p:attrName>ppt_x</p:attrName>
                                        </p:attrNameLst>
                                      </p:cBhvr>
                                      <p:tavLst>
                                        <p:tav tm="0">
                                          <p:val>
                                            <p:strVal val="ppt_x"/>
                                          </p:val>
                                        </p:tav>
                                        <p:tav tm="100000">
                                          <p:val>
                                            <p:strVal val="0-ppt_w/2"/>
                                          </p:val>
                                        </p:tav>
                                      </p:tavLst>
                                    </p:anim>
                                    <p:anim calcmode="lin" valueType="num">
                                      <p:cBhvr additive="base">
                                        <p:cTn id="60" dur="500"/>
                                        <p:tgtEl>
                                          <p:spTgt spid="3"/>
                                        </p:tgtEl>
                                        <p:attrNameLst>
                                          <p:attrName>ppt_y</p:attrName>
                                        </p:attrNameLst>
                                      </p:cBhvr>
                                      <p:tavLst>
                                        <p:tav tm="0">
                                          <p:val>
                                            <p:strVal val="ppt_y"/>
                                          </p:val>
                                        </p:tav>
                                        <p:tav tm="100000">
                                          <p:val>
                                            <p:strVal val="ppt_y"/>
                                          </p:val>
                                        </p:tav>
                                      </p:tavLst>
                                    </p:anim>
                                    <p:set>
                                      <p:cBhvr>
                                        <p:cTn id="61" dur="1" fill="hold">
                                          <p:stCondLst>
                                            <p:cond delay="499"/>
                                          </p:stCondLst>
                                        </p:cTn>
                                        <p:tgtEl>
                                          <p:spTgt spid="3"/>
                                        </p:tgtEl>
                                        <p:attrNameLst>
                                          <p:attrName>style.visibility</p:attrName>
                                        </p:attrNameLst>
                                      </p:cBhvr>
                                      <p:to>
                                        <p:strVal val="hidden"/>
                                      </p:to>
                                    </p:set>
                                  </p:childTnLst>
                                </p:cTn>
                              </p:par>
                              <p:par>
                                <p:cTn id="62" presetID="2" presetClass="entr" presetSubtype="8" fill="hold" grpId="0" nodeType="withEffect">
                                  <p:stCondLst>
                                    <p:cond delay="0"/>
                                  </p:stCondLst>
                                  <p:childTnLst>
                                    <p:set>
                                      <p:cBhvr>
                                        <p:cTn id="63" dur="1" fill="hold">
                                          <p:stCondLst>
                                            <p:cond delay="0"/>
                                          </p:stCondLst>
                                        </p:cTn>
                                        <p:tgtEl>
                                          <p:spTgt spid="7"/>
                                        </p:tgtEl>
                                        <p:attrNameLst>
                                          <p:attrName>style.visibility</p:attrName>
                                        </p:attrNameLst>
                                      </p:cBhvr>
                                      <p:to>
                                        <p:strVal val="visible"/>
                                      </p:to>
                                    </p:set>
                                    <p:anim calcmode="lin" valueType="num">
                                      <p:cBhvr additive="base">
                                        <p:cTn id="64" dur="500" fill="hold"/>
                                        <p:tgtEl>
                                          <p:spTgt spid="7"/>
                                        </p:tgtEl>
                                        <p:attrNameLst>
                                          <p:attrName>ppt_x</p:attrName>
                                        </p:attrNameLst>
                                      </p:cBhvr>
                                      <p:tavLst>
                                        <p:tav tm="0">
                                          <p:val>
                                            <p:strVal val="0-#ppt_w/2"/>
                                          </p:val>
                                        </p:tav>
                                        <p:tav tm="100000">
                                          <p:val>
                                            <p:strVal val="#ppt_x"/>
                                          </p:val>
                                        </p:tav>
                                      </p:tavLst>
                                    </p:anim>
                                    <p:anim calcmode="lin" valueType="num">
                                      <p:cBhvr additive="base">
                                        <p:cTn id="65"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uiExpand="1" build="p"/>
      <p:bldP spid="16" grpId="0"/>
      <p:bldP spid="2" grpId="0"/>
      <p:bldP spid="3" grpId="0"/>
      <p:bldP spid="3" grpId="1"/>
      <p:bldP spid="4" grpId="0"/>
      <p:bldP spid="727058" grpId="0"/>
      <p:bldP spid="727059" grpId="0"/>
      <p:bldP spid="727061" grpId="0" animBg="1"/>
      <p:bldP spid="727063" grpId="0"/>
      <p:bldP spid="7" grpId="0"/>
      <p:bldP spid="72706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5"/>
          <p:cNvSpPr>
            <a:spLocks noGrp="1"/>
          </p:cNvSpPr>
          <p:nvPr>
            <p:ph type="sldNum" sz="quarter" idx="12"/>
          </p:nvPr>
        </p:nvSpPr>
        <p:spPr/>
        <p:txBody>
          <a:bodyPr/>
          <a:lstStyle/>
          <a:p>
            <a:fld id="{0FBD876E-F3A0-4E65-8B60-54EE626AC96C}" type="slidenum">
              <a:rPr lang="en-US"/>
              <a:pPr/>
              <a:t>33</a:t>
            </a:fld>
            <a:endParaRPr lang="en-US"/>
          </a:p>
        </p:txBody>
      </p:sp>
      <p:sp>
        <p:nvSpPr>
          <p:cNvPr id="715780" name="Rectangle 4"/>
          <p:cNvSpPr>
            <a:spLocks noGrp="1" noChangeArrowheads="1"/>
          </p:cNvSpPr>
          <p:nvPr>
            <p:ph type="title"/>
          </p:nvPr>
        </p:nvSpPr>
        <p:spPr>
          <a:xfrm>
            <a:off x="74613" y="-142875"/>
            <a:ext cx="8912225" cy="1143000"/>
          </a:xfrm>
          <a:noFill/>
          <a:ln/>
        </p:spPr>
        <p:txBody>
          <a:bodyPr/>
          <a:lstStyle/>
          <a:p>
            <a:r>
              <a:rPr lang="en-US" sz="2800"/>
              <a:t>Computing the Big-O of Algorithms that use STL</a:t>
            </a:r>
          </a:p>
        </p:txBody>
      </p:sp>
      <p:sp>
        <p:nvSpPr>
          <p:cNvPr id="715781" name="Text Box 5"/>
          <p:cNvSpPr txBox="1">
            <a:spLocks noChangeArrowheads="1"/>
          </p:cNvSpPr>
          <p:nvPr/>
        </p:nvSpPr>
        <p:spPr bwMode="auto">
          <a:xfrm>
            <a:off x="593725" y="944563"/>
            <a:ext cx="83216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Let’s look at another example to see how this works…</a:t>
            </a:r>
          </a:p>
        </p:txBody>
      </p:sp>
      <p:sp>
        <p:nvSpPr>
          <p:cNvPr id="715782" name="Text Box 6"/>
          <p:cNvSpPr txBox="1">
            <a:spLocks noChangeArrowheads="1"/>
          </p:cNvSpPr>
          <p:nvPr/>
        </p:nvSpPr>
        <p:spPr bwMode="auto">
          <a:xfrm>
            <a:off x="293688" y="1589088"/>
            <a:ext cx="4770437" cy="3116262"/>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t>void printNums( vector&lt;int&gt;  &amp; v )</a:t>
            </a:r>
          </a:p>
          <a:p>
            <a:r>
              <a:rPr lang="en-US"/>
              <a:t>{</a:t>
            </a:r>
          </a:p>
          <a:p>
            <a:r>
              <a:rPr lang="en-US"/>
              <a:t>    int </a:t>
            </a:r>
            <a:r>
              <a:rPr lang="en-US">
                <a:solidFill>
                  <a:srgbClr val="FF0000"/>
                </a:solidFill>
              </a:rPr>
              <a:t>q</a:t>
            </a:r>
            <a:r>
              <a:rPr lang="en-US"/>
              <a:t> = v.size();</a:t>
            </a:r>
          </a:p>
          <a:p>
            <a:r>
              <a:rPr lang="en-US"/>
              <a:t>    for ( int i = 0; i &lt; </a:t>
            </a:r>
            <a:r>
              <a:rPr lang="en-US">
                <a:solidFill>
                  <a:srgbClr val="FF0000"/>
                </a:solidFill>
              </a:rPr>
              <a:t>q</a:t>
            </a:r>
            <a:r>
              <a:rPr lang="en-US"/>
              <a:t> ; i++ )</a:t>
            </a:r>
          </a:p>
          <a:p>
            <a:r>
              <a:rPr lang="en-US"/>
              <a:t>    {</a:t>
            </a:r>
          </a:p>
          <a:p>
            <a:r>
              <a:rPr lang="en-US"/>
              <a:t>         int a = v[0];   	// get 1st item</a:t>
            </a:r>
          </a:p>
          <a:p>
            <a:r>
              <a:rPr lang="en-US"/>
              <a:t>         cout &lt;&lt; a;      	// print it out</a:t>
            </a:r>
          </a:p>
          <a:p>
            <a:r>
              <a:rPr lang="en-US"/>
              <a:t>         v.erase( v.begin() );  // erase 1</a:t>
            </a:r>
            <a:r>
              <a:rPr lang="en-US" baseline="30000"/>
              <a:t>st</a:t>
            </a:r>
            <a:r>
              <a:rPr lang="en-US"/>
              <a:t> item</a:t>
            </a:r>
          </a:p>
          <a:p>
            <a:r>
              <a:rPr lang="en-US"/>
              <a:t>         v.push_back(a); 	// add it to end</a:t>
            </a:r>
          </a:p>
          <a:p>
            <a:r>
              <a:rPr lang="en-US"/>
              <a:t>    }</a:t>
            </a:r>
          </a:p>
          <a:p>
            <a:r>
              <a:rPr lang="en-US"/>
              <a:t>}</a:t>
            </a:r>
          </a:p>
        </p:txBody>
      </p:sp>
      <p:sp>
        <p:nvSpPr>
          <p:cNvPr id="715785" name="Text Box 9"/>
          <p:cNvSpPr txBox="1">
            <a:spLocks noChangeArrowheads="1"/>
          </p:cNvSpPr>
          <p:nvPr/>
        </p:nvSpPr>
        <p:spPr bwMode="auto">
          <a:xfrm>
            <a:off x="6519863" y="4314825"/>
            <a:ext cx="896937"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Hint:</a:t>
            </a:r>
          </a:p>
        </p:txBody>
      </p:sp>
      <p:sp>
        <p:nvSpPr>
          <p:cNvPr id="715787" name="Text Box 11"/>
          <p:cNvSpPr txBox="1">
            <a:spLocks noChangeArrowheads="1"/>
          </p:cNvSpPr>
          <p:nvPr/>
        </p:nvSpPr>
        <p:spPr bwMode="auto">
          <a:xfrm>
            <a:off x="5164138" y="1595438"/>
            <a:ext cx="38798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What is the Big-O </a:t>
            </a:r>
            <a:br>
              <a:rPr lang="en-US" sz="2400"/>
            </a:br>
            <a:r>
              <a:rPr lang="en-US" sz="2400"/>
              <a:t>of the </a:t>
            </a:r>
            <a:r>
              <a:rPr lang="en-US" sz="2400">
                <a:solidFill>
                  <a:srgbClr val="6600CC"/>
                </a:solidFill>
              </a:rPr>
              <a:t>loop</a:t>
            </a:r>
            <a:r>
              <a:rPr lang="en-US" sz="2400"/>
              <a:t> in terms of </a:t>
            </a:r>
            <a:r>
              <a:rPr lang="en-US" sz="2400">
                <a:solidFill>
                  <a:srgbClr val="FF0000"/>
                </a:solidFill>
              </a:rPr>
              <a:t>q</a:t>
            </a:r>
            <a:r>
              <a:rPr lang="en-US" sz="2400"/>
              <a:t>?</a:t>
            </a:r>
          </a:p>
        </p:txBody>
      </p:sp>
      <p:sp>
        <p:nvSpPr>
          <p:cNvPr id="715788" name="AutoShape 12"/>
          <p:cNvSpPr>
            <a:spLocks noChangeArrowheads="1"/>
          </p:cNvSpPr>
          <p:nvPr/>
        </p:nvSpPr>
        <p:spPr bwMode="auto">
          <a:xfrm>
            <a:off x="4010025" y="382588"/>
            <a:ext cx="2722563" cy="1428750"/>
          </a:xfrm>
          <a:prstGeom prst="wedgeRoundRectCallout">
            <a:avLst>
              <a:gd name="adj1" fmla="val -100495"/>
              <a:gd name="adj2" fmla="val 103333"/>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And as such, our loop runs </a:t>
            </a:r>
            <a:r>
              <a:rPr lang="en-US" sz="2000">
                <a:solidFill>
                  <a:srgbClr val="FF0000"/>
                </a:solidFill>
              </a:rPr>
              <a:t>q</a:t>
            </a:r>
            <a:r>
              <a:rPr lang="en-US" sz="2000">
                <a:solidFill>
                  <a:schemeClr val="tx1"/>
                </a:solidFill>
              </a:rPr>
              <a:t> times…</a:t>
            </a:r>
            <a:endParaRPr lang="en-US" sz="2000">
              <a:solidFill>
                <a:srgbClr val="FF0000"/>
              </a:solidFill>
            </a:endParaRPr>
          </a:p>
        </p:txBody>
      </p:sp>
      <p:sp>
        <p:nvSpPr>
          <p:cNvPr id="715789" name="AutoShape 13"/>
          <p:cNvSpPr>
            <a:spLocks noChangeArrowheads="1"/>
          </p:cNvSpPr>
          <p:nvPr/>
        </p:nvSpPr>
        <p:spPr bwMode="auto">
          <a:xfrm>
            <a:off x="4959350" y="952500"/>
            <a:ext cx="3600450" cy="2544763"/>
          </a:xfrm>
          <a:prstGeom prst="wedgeRoundRectCallout">
            <a:avLst>
              <a:gd name="adj1" fmla="val -124824"/>
              <a:gd name="adj2" fmla="val 36963"/>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And each time our loop runs, we: </a:t>
            </a:r>
          </a:p>
          <a:p>
            <a:pPr algn="ctr"/>
            <a:endParaRPr lang="en-US" sz="2000">
              <a:solidFill>
                <a:schemeClr val="tx1"/>
              </a:solidFill>
            </a:endParaRPr>
          </a:p>
          <a:p>
            <a:pPr algn="ctr"/>
            <a:r>
              <a:rPr lang="en-US" sz="2000">
                <a:solidFill>
                  <a:schemeClr val="tx1"/>
                </a:solidFill>
              </a:rPr>
              <a:t>1. </a:t>
            </a:r>
            <a:r>
              <a:rPr lang="en-US" sz="2000">
                <a:solidFill>
                  <a:srgbClr val="6600CC"/>
                </a:solidFill>
              </a:rPr>
              <a:t>Access an item</a:t>
            </a:r>
            <a:r>
              <a:rPr lang="en-US" sz="2000">
                <a:solidFill>
                  <a:schemeClr val="tx1"/>
                </a:solidFill>
              </a:rPr>
              <a:t>: the cost of accessing an item in a vector is </a:t>
            </a:r>
            <a:r>
              <a:rPr lang="en-US" sz="2000">
                <a:solidFill>
                  <a:srgbClr val="FF0000"/>
                </a:solidFill>
              </a:rPr>
              <a:t>O(1) - </a:t>
            </a:r>
            <a:r>
              <a:rPr lang="en-US" sz="2000">
                <a:solidFill>
                  <a:schemeClr val="tx1"/>
                </a:solidFill>
              </a:rPr>
              <a:t>so we’ll remember that!</a:t>
            </a:r>
          </a:p>
        </p:txBody>
      </p:sp>
      <p:sp>
        <p:nvSpPr>
          <p:cNvPr id="715791" name="AutoShape 15"/>
          <p:cNvSpPr>
            <a:spLocks noChangeArrowheads="1"/>
          </p:cNvSpPr>
          <p:nvPr/>
        </p:nvSpPr>
        <p:spPr bwMode="auto">
          <a:xfrm>
            <a:off x="1169988" y="0"/>
            <a:ext cx="2722562" cy="1428750"/>
          </a:xfrm>
          <a:prstGeom prst="wedgeRoundRectCallout">
            <a:avLst>
              <a:gd name="adj1" fmla="val -51690"/>
              <a:gd name="adj2" fmla="val 105000"/>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Ok, our vector contains </a:t>
            </a:r>
            <a:r>
              <a:rPr lang="en-US" sz="2000">
                <a:solidFill>
                  <a:srgbClr val="FF0000"/>
                </a:solidFill>
              </a:rPr>
              <a:t>q</a:t>
            </a:r>
            <a:r>
              <a:rPr lang="en-US" sz="2000">
                <a:solidFill>
                  <a:schemeClr val="tx1"/>
                </a:solidFill>
              </a:rPr>
              <a:t> values…</a:t>
            </a:r>
            <a:endParaRPr lang="en-US" sz="2000">
              <a:solidFill>
                <a:srgbClr val="FF0000"/>
              </a:solidFill>
            </a:endParaRPr>
          </a:p>
        </p:txBody>
      </p:sp>
      <p:sp>
        <p:nvSpPr>
          <p:cNvPr id="715792" name="Text Box 16"/>
          <p:cNvSpPr txBox="1">
            <a:spLocks noChangeArrowheads="1"/>
          </p:cNvSpPr>
          <p:nvPr/>
        </p:nvSpPr>
        <p:spPr bwMode="auto">
          <a:xfrm>
            <a:off x="4829175" y="4840288"/>
            <a:ext cx="4314825" cy="2017712"/>
          </a:xfrm>
          <a:prstGeom prst="rect">
            <a:avLst/>
          </a:prstGeom>
          <a:solidFill>
            <a:srgbClr val="FFCC99">
              <a:alpha val="94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solidFill>
                  <a:srgbClr val="006666"/>
                </a:solidFill>
              </a:rPr>
              <a:t>The STL </a:t>
            </a:r>
            <a:r>
              <a:rPr lang="en-US">
                <a:solidFill>
                  <a:srgbClr val="008080"/>
                </a:solidFill>
              </a:rPr>
              <a:t>vector</a:t>
            </a:r>
          </a:p>
          <a:p>
            <a:pPr algn="ctr"/>
            <a:r>
              <a:rPr lang="en-US">
                <a:solidFill>
                  <a:schemeClr val="accent2"/>
                </a:solidFill>
              </a:rPr>
              <a:t>Insert at the top/middle: </a:t>
            </a:r>
            <a:r>
              <a:rPr lang="en-US"/>
              <a:t>    	O(n)</a:t>
            </a:r>
          </a:p>
          <a:p>
            <a:pPr algn="ctr"/>
            <a:r>
              <a:rPr lang="en-US">
                <a:solidFill>
                  <a:schemeClr val="accent2"/>
                </a:solidFill>
              </a:rPr>
              <a:t>Insert an the end:                  	</a:t>
            </a:r>
            <a:r>
              <a:rPr lang="en-US"/>
              <a:t>O(1)</a:t>
            </a:r>
          </a:p>
          <a:p>
            <a:pPr algn="ctr"/>
            <a:r>
              <a:rPr lang="en-US">
                <a:solidFill>
                  <a:schemeClr val="accent2"/>
                </a:solidFill>
              </a:rPr>
              <a:t>Delete an item from top/middle:	</a:t>
            </a:r>
            <a:r>
              <a:rPr lang="en-US"/>
              <a:t>O(n)</a:t>
            </a:r>
          </a:p>
          <a:p>
            <a:pPr algn="ctr"/>
            <a:r>
              <a:rPr lang="en-US">
                <a:solidFill>
                  <a:schemeClr val="accent2"/>
                </a:solidFill>
              </a:rPr>
              <a:t>Delete an item from the end:   	</a:t>
            </a:r>
            <a:r>
              <a:rPr lang="en-US"/>
              <a:t>O(1)</a:t>
            </a:r>
          </a:p>
          <a:p>
            <a:pPr algn="ctr"/>
            <a:r>
              <a:rPr lang="en-US">
                <a:solidFill>
                  <a:schemeClr val="accent2"/>
                </a:solidFill>
              </a:rPr>
              <a:t>Access an item: 			</a:t>
            </a:r>
            <a:r>
              <a:rPr lang="en-US"/>
              <a:t>O(1)</a:t>
            </a:r>
          </a:p>
          <a:p>
            <a:pPr algn="ctr"/>
            <a:r>
              <a:rPr lang="en-US">
                <a:solidFill>
                  <a:schemeClr val="accent2"/>
                </a:solidFill>
              </a:rPr>
              <a:t>Finding an item: </a:t>
            </a:r>
            <a:r>
              <a:rPr lang="en-US"/>
              <a:t>                      	O(n)</a:t>
            </a:r>
          </a:p>
        </p:txBody>
      </p:sp>
      <p:sp>
        <p:nvSpPr>
          <p:cNvPr id="715794" name="AutoShape 18"/>
          <p:cNvSpPr>
            <a:spLocks noChangeArrowheads="1"/>
          </p:cNvSpPr>
          <p:nvPr/>
        </p:nvSpPr>
        <p:spPr bwMode="auto">
          <a:xfrm>
            <a:off x="5413375" y="1485900"/>
            <a:ext cx="3730625" cy="1974850"/>
          </a:xfrm>
          <a:prstGeom prst="wedgeRoundRectCallout">
            <a:avLst>
              <a:gd name="adj1" fmla="val -112468"/>
              <a:gd name="adj2" fmla="val 62060"/>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2. </a:t>
            </a:r>
            <a:r>
              <a:rPr lang="en-US" sz="2000">
                <a:solidFill>
                  <a:srgbClr val="6600CC"/>
                </a:solidFill>
              </a:rPr>
              <a:t>Erase the </a:t>
            </a:r>
            <a:r>
              <a:rPr lang="en-US" sz="2000">
                <a:solidFill>
                  <a:srgbClr val="FF0000"/>
                </a:solidFill>
              </a:rPr>
              <a:t>first</a:t>
            </a:r>
            <a:r>
              <a:rPr lang="en-US" sz="2000">
                <a:solidFill>
                  <a:srgbClr val="6600CC"/>
                </a:solidFill>
              </a:rPr>
              <a:t> item in the vector</a:t>
            </a:r>
            <a:r>
              <a:rPr lang="en-US" sz="2000">
                <a:solidFill>
                  <a:schemeClr val="tx1"/>
                </a:solidFill>
              </a:rPr>
              <a:t>: the Big-O of erasing the first item in a vector with </a:t>
            </a:r>
            <a:r>
              <a:rPr lang="en-US" sz="2000">
                <a:solidFill>
                  <a:srgbClr val="FF0000"/>
                </a:solidFill>
              </a:rPr>
              <a:t>q </a:t>
            </a:r>
            <a:r>
              <a:rPr lang="en-US" sz="2000">
                <a:solidFill>
                  <a:schemeClr val="tx1"/>
                </a:solidFill>
              </a:rPr>
              <a:t>items is </a:t>
            </a:r>
            <a:r>
              <a:rPr lang="en-US" sz="2000">
                <a:solidFill>
                  <a:srgbClr val="FF0000"/>
                </a:solidFill>
              </a:rPr>
              <a:t>O(q)</a:t>
            </a:r>
            <a:r>
              <a:rPr lang="en-US" sz="2000">
                <a:solidFill>
                  <a:schemeClr val="tx1"/>
                </a:solidFill>
              </a:rPr>
              <a:t>.</a:t>
            </a:r>
          </a:p>
        </p:txBody>
      </p:sp>
      <p:sp>
        <p:nvSpPr>
          <p:cNvPr id="715795" name="Text Box 19"/>
          <p:cNvSpPr txBox="1">
            <a:spLocks noChangeArrowheads="1"/>
          </p:cNvSpPr>
          <p:nvPr/>
        </p:nvSpPr>
        <p:spPr bwMode="auto">
          <a:xfrm>
            <a:off x="325438" y="4779963"/>
            <a:ext cx="4318000" cy="3667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Total steps performed during our loop:</a:t>
            </a:r>
          </a:p>
        </p:txBody>
      </p:sp>
      <p:sp>
        <p:nvSpPr>
          <p:cNvPr id="715796" name="Text Box 20"/>
          <p:cNvSpPr txBox="1">
            <a:spLocks noChangeArrowheads="1"/>
          </p:cNvSpPr>
          <p:nvPr/>
        </p:nvSpPr>
        <p:spPr bwMode="auto">
          <a:xfrm>
            <a:off x="2089150" y="5243513"/>
            <a:ext cx="3206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1</a:t>
            </a:r>
          </a:p>
        </p:txBody>
      </p:sp>
      <p:sp>
        <p:nvSpPr>
          <p:cNvPr id="715797" name="Text Box 21"/>
          <p:cNvSpPr txBox="1">
            <a:spLocks noChangeArrowheads="1"/>
          </p:cNvSpPr>
          <p:nvPr/>
        </p:nvSpPr>
        <p:spPr bwMode="auto">
          <a:xfrm>
            <a:off x="2352675" y="5243513"/>
            <a:ext cx="57943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 q</a:t>
            </a:r>
          </a:p>
        </p:txBody>
      </p:sp>
      <p:sp>
        <p:nvSpPr>
          <p:cNvPr id="715798" name="AutoShape 22"/>
          <p:cNvSpPr>
            <a:spLocks noChangeArrowheads="1"/>
          </p:cNvSpPr>
          <p:nvPr/>
        </p:nvSpPr>
        <p:spPr bwMode="auto">
          <a:xfrm>
            <a:off x="5151438" y="2387600"/>
            <a:ext cx="3778250" cy="1974850"/>
          </a:xfrm>
          <a:prstGeom prst="wedgeRoundRectCallout">
            <a:avLst>
              <a:gd name="adj1" fmla="val -116093"/>
              <a:gd name="adj2" fmla="val 31995"/>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3. </a:t>
            </a:r>
            <a:r>
              <a:rPr lang="en-US" sz="2000">
                <a:solidFill>
                  <a:srgbClr val="6600CC"/>
                </a:solidFill>
              </a:rPr>
              <a:t>Add the item to the </a:t>
            </a:r>
            <a:r>
              <a:rPr lang="en-US" sz="2000">
                <a:solidFill>
                  <a:srgbClr val="FF0000"/>
                </a:solidFill>
              </a:rPr>
              <a:t>end</a:t>
            </a:r>
            <a:r>
              <a:rPr lang="en-US" sz="2000">
                <a:solidFill>
                  <a:srgbClr val="6600CC"/>
                </a:solidFill>
              </a:rPr>
              <a:t> of the vector</a:t>
            </a:r>
            <a:r>
              <a:rPr lang="en-US" sz="2000">
                <a:solidFill>
                  <a:schemeClr val="tx1"/>
                </a:solidFill>
              </a:rPr>
              <a:t>: the Big-O of adding an item to the end of a vector is </a:t>
            </a:r>
            <a:r>
              <a:rPr lang="en-US" sz="2000">
                <a:solidFill>
                  <a:srgbClr val="FF0000"/>
                </a:solidFill>
              </a:rPr>
              <a:t>O(1)</a:t>
            </a:r>
            <a:r>
              <a:rPr lang="en-US">
                <a:solidFill>
                  <a:schemeClr val="tx1"/>
                </a:solidFill>
              </a:rPr>
              <a:t>.</a:t>
            </a:r>
          </a:p>
        </p:txBody>
      </p:sp>
      <p:sp>
        <p:nvSpPr>
          <p:cNvPr id="715799" name="Text Box 23"/>
          <p:cNvSpPr txBox="1">
            <a:spLocks noChangeArrowheads="1"/>
          </p:cNvSpPr>
          <p:nvPr/>
        </p:nvSpPr>
        <p:spPr bwMode="auto">
          <a:xfrm>
            <a:off x="2894013" y="5243513"/>
            <a:ext cx="55721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+ 1</a:t>
            </a:r>
          </a:p>
        </p:txBody>
      </p:sp>
      <p:sp>
        <p:nvSpPr>
          <p:cNvPr id="715800" name="Text Box 24"/>
          <p:cNvSpPr txBox="1">
            <a:spLocks noChangeArrowheads="1"/>
          </p:cNvSpPr>
          <p:nvPr/>
        </p:nvSpPr>
        <p:spPr bwMode="auto">
          <a:xfrm>
            <a:off x="1362075" y="5805488"/>
            <a:ext cx="2451100" cy="3667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So our total Big-O is:</a:t>
            </a:r>
          </a:p>
        </p:txBody>
      </p:sp>
      <p:sp>
        <p:nvSpPr>
          <p:cNvPr id="715802" name="Text Box 26"/>
          <p:cNvSpPr txBox="1">
            <a:spLocks noChangeArrowheads="1"/>
          </p:cNvSpPr>
          <p:nvPr/>
        </p:nvSpPr>
        <p:spPr bwMode="auto">
          <a:xfrm>
            <a:off x="1906588" y="6167438"/>
            <a:ext cx="93186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O(q</a:t>
            </a:r>
            <a:r>
              <a:rPr lang="en-US" sz="2400" b="1" baseline="30000">
                <a:solidFill>
                  <a:srgbClr val="FF0000"/>
                </a:solidFill>
              </a:rPr>
              <a:t>2</a:t>
            </a:r>
            <a:r>
              <a:rPr lang="en-US" sz="2400">
                <a:solidFill>
                  <a:srgbClr val="FF0000"/>
                </a:solidFill>
              </a:rPr>
              <a:t>)</a:t>
            </a:r>
          </a:p>
        </p:txBody>
      </p:sp>
      <p:sp>
        <p:nvSpPr>
          <p:cNvPr id="715803" name="Rectangle 27"/>
          <p:cNvSpPr>
            <a:spLocks noChangeArrowheads="1"/>
          </p:cNvSpPr>
          <p:nvPr/>
        </p:nvSpPr>
        <p:spPr bwMode="auto">
          <a:xfrm>
            <a:off x="4845050" y="6270625"/>
            <a:ext cx="4298950" cy="249238"/>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5804" name="Rectangle 28"/>
          <p:cNvSpPr>
            <a:spLocks noChangeArrowheads="1"/>
          </p:cNvSpPr>
          <p:nvPr/>
        </p:nvSpPr>
        <p:spPr bwMode="auto">
          <a:xfrm>
            <a:off x="4841875" y="5711825"/>
            <a:ext cx="4298950" cy="249238"/>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5805" name="Rectangle 29"/>
          <p:cNvSpPr>
            <a:spLocks noChangeArrowheads="1"/>
          </p:cNvSpPr>
          <p:nvPr/>
        </p:nvSpPr>
        <p:spPr bwMode="auto">
          <a:xfrm>
            <a:off x="4838700" y="5430838"/>
            <a:ext cx="4298950" cy="249237"/>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5806" name="Text Box 30"/>
          <p:cNvSpPr txBox="1">
            <a:spLocks noChangeArrowheads="1"/>
          </p:cNvSpPr>
          <p:nvPr/>
        </p:nvSpPr>
        <p:spPr bwMode="auto">
          <a:xfrm>
            <a:off x="1438275" y="5240338"/>
            <a:ext cx="7969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q * (</a:t>
            </a:r>
          </a:p>
        </p:txBody>
      </p:sp>
      <p:sp>
        <p:nvSpPr>
          <p:cNvPr id="715807" name="Text Box 31"/>
          <p:cNvSpPr txBox="1">
            <a:spLocks noChangeArrowheads="1"/>
          </p:cNvSpPr>
          <p:nvPr/>
        </p:nvSpPr>
        <p:spPr bwMode="auto">
          <a:xfrm>
            <a:off x="3336925" y="5226050"/>
            <a:ext cx="2952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15782"/>
                                        </p:tgtEl>
                                        <p:attrNameLst>
                                          <p:attrName>style.visibility</p:attrName>
                                        </p:attrNameLst>
                                      </p:cBhvr>
                                      <p:to>
                                        <p:strVal val="visible"/>
                                      </p:to>
                                    </p:set>
                                    <p:anim calcmode="lin" valueType="num">
                                      <p:cBhvr additive="base">
                                        <p:cTn id="7" dur="500" fill="hold"/>
                                        <p:tgtEl>
                                          <p:spTgt spid="715782"/>
                                        </p:tgtEl>
                                        <p:attrNameLst>
                                          <p:attrName>ppt_x</p:attrName>
                                        </p:attrNameLst>
                                      </p:cBhvr>
                                      <p:tavLst>
                                        <p:tav tm="0">
                                          <p:val>
                                            <p:strVal val="0-#ppt_w/2"/>
                                          </p:val>
                                        </p:tav>
                                        <p:tav tm="100000">
                                          <p:val>
                                            <p:strVal val="#ppt_x"/>
                                          </p:val>
                                        </p:tav>
                                      </p:tavLst>
                                    </p:anim>
                                    <p:anim calcmode="lin" valueType="num">
                                      <p:cBhvr additive="base">
                                        <p:cTn id="8" dur="500" fill="hold"/>
                                        <p:tgtEl>
                                          <p:spTgt spid="71578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1578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15785"/>
                                        </p:tgtEl>
                                        <p:attrNameLst>
                                          <p:attrName>style.visibility</p:attrName>
                                        </p:attrNameLst>
                                      </p:cBhvr>
                                      <p:to>
                                        <p:strVal val="visible"/>
                                      </p:to>
                                    </p:set>
                                  </p:childTnLst>
                                </p:cTn>
                              </p:par>
                              <p:par>
                                <p:cTn id="17" presetID="2" presetClass="entr" presetSubtype="2" fill="hold" grpId="0" nodeType="withEffect">
                                  <p:stCondLst>
                                    <p:cond delay="0"/>
                                  </p:stCondLst>
                                  <p:childTnLst>
                                    <p:set>
                                      <p:cBhvr>
                                        <p:cTn id="18" dur="1" fill="hold">
                                          <p:stCondLst>
                                            <p:cond delay="0"/>
                                          </p:stCondLst>
                                        </p:cTn>
                                        <p:tgtEl>
                                          <p:spTgt spid="715792"/>
                                        </p:tgtEl>
                                        <p:attrNameLst>
                                          <p:attrName>style.visibility</p:attrName>
                                        </p:attrNameLst>
                                      </p:cBhvr>
                                      <p:to>
                                        <p:strVal val="visible"/>
                                      </p:to>
                                    </p:set>
                                    <p:anim calcmode="lin" valueType="num">
                                      <p:cBhvr additive="base">
                                        <p:cTn id="19" dur="500" fill="hold"/>
                                        <p:tgtEl>
                                          <p:spTgt spid="715792"/>
                                        </p:tgtEl>
                                        <p:attrNameLst>
                                          <p:attrName>ppt_x</p:attrName>
                                        </p:attrNameLst>
                                      </p:cBhvr>
                                      <p:tavLst>
                                        <p:tav tm="0">
                                          <p:val>
                                            <p:strVal val="1+#ppt_w/2"/>
                                          </p:val>
                                        </p:tav>
                                        <p:tav tm="100000">
                                          <p:val>
                                            <p:strVal val="#ppt_x"/>
                                          </p:val>
                                        </p:tav>
                                      </p:tavLst>
                                    </p:anim>
                                    <p:anim calcmode="lin" valueType="num">
                                      <p:cBhvr additive="base">
                                        <p:cTn id="20" dur="500" fill="hold"/>
                                        <p:tgtEl>
                                          <p:spTgt spid="715792"/>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715791"/>
                                        </p:tgtEl>
                                        <p:attrNameLst>
                                          <p:attrName>style.visibility</p:attrName>
                                        </p:attrNameLst>
                                      </p:cBhvr>
                                      <p:to>
                                        <p:strVal val="visible"/>
                                      </p:to>
                                    </p:set>
                                    <p:animEffect transition="in" filter="wipe(down)">
                                      <p:cBhvr>
                                        <p:cTn id="25" dur="500"/>
                                        <p:tgtEl>
                                          <p:spTgt spid="71579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715791"/>
                                        </p:tgtEl>
                                        <p:attrNameLst>
                                          <p:attrName>style.visibility</p:attrName>
                                        </p:attrNameLst>
                                      </p:cBhvr>
                                      <p:to>
                                        <p:strVal val="hidden"/>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715788"/>
                                        </p:tgtEl>
                                        <p:attrNameLst>
                                          <p:attrName>style.visibility</p:attrName>
                                        </p:attrNameLst>
                                      </p:cBhvr>
                                      <p:to>
                                        <p:strVal val="visible"/>
                                      </p:to>
                                    </p:set>
                                    <p:animEffect transition="in" filter="wipe(down)">
                                      <p:cBhvr>
                                        <p:cTn id="34" dur="500"/>
                                        <p:tgtEl>
                                          <p:spTgt spid="715788"/>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15795"/>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715806"/>
                                        </p:tgtEl>
                                        <p:attrNameLst>
                                          <p:attrName>style.visibility</p:attrName>
                                        </p:attrNameLst>
                                      </p:cBhvr>
                                      <p:to>
                                        <p:strVal val="visible"/>
                                      </p:to>
                                    </p:set>
                                    <p:animEffect transition="in" filter="wipe(left)">
                                      <p:cBhvr>
                                        <p:cTn id="43" dur="500"/>
                                        <p:tgtEl>
                                          <p:spTgt spid="715806"/>
                                        </p:tgtEl>
                                      </p:cBhvr>
                                    </p:animEffect>
                                  </p:childTnLst>
                                </p:cTn>
                              </p:par>
                            </p:childTnLst>
                          </p:cTn>
                        </p:par>
                        <p:par>
                          <p:cTn id="44" fill="hold" nodeType="afterGroup">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715807"/>
                                        </p:tgtEl>
                                        <p:attrNameLst>
                                          <p:attrName>style.visibility</p:attrName>
                                        </p:attrNameLst>
                                      </p:cBhvr>
                                      <p:to>
                                        <p:strVal val="visible"/>
                                      </p:to>
                                    </p:set>
                                    <p:animEffect transition="in" filter="wipe(left)">
                                      <p:cBhvr>
                                        <p:cTn id="47" dur="500"/>
                                        <p:tgtEl>
                                          <p:spTgt spid="71580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715788"/>
                                        </p:tgtEl>
                                        <p:attrNameLst>
                                          <p:attrName>style.visibility</p:attrName>
                                        </p:attrNameLst>
                                      </p:cBhvr>
                                      <p:to>
                                        <p:strVal val="hidden"/>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715789"/>
                                        </p:tgtEl>
                                        <p:attrNameLst>
                                          <p:attrName>style.visibility</p:attrName>
                                        </p:attrNameLst>
                                      </p:cBhvr>
                                      <p:to>
                                        <p:strVal val="visible"/>
                                      </p:to>
                                    </p:set>
                                    <p:animEffect transition="in" filter="wipe(down)">
                                      <p:cBhvr>
                                        <p:cTn id="56" dur="500"/>
                                        <p:tgtEl>
                                          <p:spTgt spid="715789"/>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715803"/>
                                        </p:tgtEl>
                                        <p:attrNameLst>
                                          <p:attrName>style.visibility</p:attrName>
                                        </p:attrNameLst>
                                      </p:cBhvr>
                                      <p:to>
                                        <p:strVal val="visible"/>
                                      </p:to>
                                    </p:set>
                                    <p:animEffect transition="in" filter="wipe(left)">
                                      <p:cBhvr>
                                        <p:cTn id="59" dur="500"/>
                                        <p:tgtEl>
                                          <p:spTgt spid="715803"/>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715796"/>
                                        </p:tgtEl>
                                        <p:attrNameLst>
                                          <p:attrName>style.visibility</p:attrName>
                                        </p:attrNameLst>
                                      </p:cBhvr>
                                      <p:to>
                                        <p:strVal val="visible"/>
                                      </p:to>
                                    </p:set>
                                    <p:animEffect transition="in" filter="wipe(left)">
                                      <p:cBhvr>
                                        <p:cTn id="64" dur="500"/>
                                        <p:tgtEl>
                                          <p:spTgt spid="715796"/>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715803"/>
                                        </p:tgtEl>
                                        <p:attrNameLst>
                                          <p:attrName>style.visibility</p:attrName>
                                        </p:attrNameLst>
                                      </p:cBhvr>
                                      <p:to>
                                        <p:strVal val="hidden"/>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715789"/>
                                        </p:tgtEl>
                                        <p:attrNameLst>
                                          <p:attrName>style.visibility</p:attrName>
                                        </p:attrNameLst>
                                      </p:cBhvr>
                                      <p:to>
                                        <p:strVal val="hidden"/>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715794"/>
                                        </p:tgtEl>
                                        <p:attrNameLst>
                                          <p:attrName>style.visibility</p:attrName>
                                        </p:attrNameLst>
                                      </p:cBhvr>
                                      <p:to>
                                        <p:strVal val="visible"/>
                                      </p:to>
                                    </p:set>
                                    <p:animEffect transition="in" filter="wipe(down)">
                                      <p:cBhvr>
                                        <p:cTn id="77" dur="500"/>
                                        <p:tgtEl>
                                          <p:spTgt spid="715794"/>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715804"/>
                                        </p:tgtEl>
                                        <p:attrNameLst>
                                          <p:attrName>style.visibility</p:attrName>
                                        </p:attrNameLst>
                                      </p:cBhvr>
                                      <p:to>
                                        <p:strVal val="visible"/>
                                      </p:to>
                                    </p:set>
                                    <p:animEffect transition="in" filter="wipe(left)">
                                      <p:cBhvr>
                                        <p:cTn id="80" dur="500"/>
                                        <p:tgtEl>
                                          <p:spTgt spid="715804"/>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715797"/>
                                        </p:tgtEl>
                                        <p:attrNameLst>
                                          <p:attrName>style.visibility</p:attrName>
                                        </p:attrNameLst>
                                      </p:cBhvr>
                                      <p:to>
                                        <p:strVal val="visible"/>
                                      </p:to>
                                    </p:set>
                                    <p:animEffect transition="in" filter="wipe(left)">
                                      <p:cBhvr>
                                        <p:cTn id="85" dur="500"/>
                                        <p:tgtEl>
                                          <p:spTgt spid="715797"/>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715804"/>
                                        </p:tgtEl>
                                        <p:attrNameLst>
                                          <p:attrName>style.visibility</p:attrName>
                                        </p:attrNameLst>
                                      </p:cBhvr>
                                      <p:to>
                                        <p:strVal val="hidden"/>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1" presetClass="exit" presetSubtype="0" fill="hold" grpId="1" nodeType="clickEffect">
                                  <p:stCondLst>
                                    <p:cond delay="0"/>
                                  </p:stCondLst>
                                  <p:childTnLst>
                                    <p:set>
                                      <p:cBhvr>
                                        <p:cTn id="93" dur="1" fill="hold">
                                          <p:stCondLst>
                                            <p:cond delay="0"/>
                                          </p:stCondLst>
                                        </p:cTn>
                                        <p:tgtEl>
                                          <p:spTgt spid="715794"/>
                                        </p:tgtEl>
                                        <p:attrNameLst>
                                          <p:attrName>style.visibility</p:attrName>
                                        </p:attrNameLst>
                                      </p:cBhvr>
                                      <p:to>
                                        <p:strVal val="hidden"/>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4" fill="hold" nodeType="clickEffect">
                                  <p:stCondLst>
                                    <p:cond delay="0"/>
                                  </p:stCondLst>
                                  <p:childTnLst>
                                    <p:set>
                                      <p:cBhvr>
                                        <p:cTn id="97" dur="1" fill="hold">
                                          <p:stCondLst>
                                            <p:cond delay="0"/>
                                          </p:stCondLst>
                                        </p:cTn>
                                        <p:tgtEl>
                                          <p:spTgt spid="715798"/>
                                        </p:tgtEl>
                                        <p:attrNameLst>
                                          <p:attrName>style.visibility</p:attrName>
                                        </p:attrNameLst>
                                      </p:cBhvr>
                                      <p:to>
                                        <p:strVal val="visible"/>
                                      </p:to>
                                    </p:set>
                                    <p:animEffect transition="in" filter="wipe(down)">
                                      <p:cBhvr>
                                        <p:cTn id="98" dur="500"/>
                                        <p:tgtEl>
                                          <p:spTgt spid="715798"/>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715805"/>
                                        </p:tgtEl>
                                        <p:attrNameLst>
                                          <p:attrName>style.visibility</p:attrName>
                                        </p:attrNameLst>
                                      </p:cBhvr>
                                      <p:to>
                                        <p:strVal val="visible"/>
                                      </p:to>
                                    </p:set>
                                    <p:animEffect transition="in" filter="wipe(left)">
                                      <p:cBhvr>
                                        <p:cTn id="101" dur="500"/>
                                        <p:tgtEl>
                                          <p:spTgt spid="715805"/>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715799"/>
                                        </p:tgtEl>
                                        <p:attrNameLst>
                                          <p:attrName>style.visibility</p:attrName>
                                        </p:attrNameLst>
                                      </p:cBhvr>
                                      <p:to>
                                        <p:strVal val="visible"/>
                                      </p:to>
                                    </p:set>
                                    <p:animEffect transition="in" filter="wipe(left)">
                                      <p:cBhvr>
                                        <p:cTn id="106" dur="500"/>
                                        <p:tgtEl>
                                          <p:spTgt spid="715799"/>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715805"/>
                                        </p:tgtEl>
                                        <p:attrNameLst>
                                          <p:attrName>style.visibility</p:attrName>
                                        </p:attrNameLst>
                                      </p:cBhvr>
                                      <p:to>
                                        <p:strVal val="hidden"/>
                                      </p:to>
                                    </p:se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 presetClass="exit" presetSubtype="0" fill="hold" nodeType="clickEffect">
                                  <p:stCondLst>
                                    <p:cond delay="0"/>
                                  </p:stCondLst>
                                  <p:childTnLst>
                                    <p:set>
                                      <p:cBhvr>
                                        <p:cTn id="114" dur="1" fill="hold">
                                          <p:stCondLst>
                                            <p:cond delay="0"/>
                                          </p:stCondLst>
                                        </p:cTn>
                                        <p:tgtEl>
                                          <p:spTgt spid="715798"/>
                                        </p:tgtEl>
                                        <p:attrNameLst>
                                          <p:attrName>style.visibility</p:attrName>
                                        </p:attrNameLst>
                                      </p:cBhvr>
                                      <p:to>
                                        <p:strVal val="hidden"/>
                                      </p:to>
                                    </p:se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715800"/>
                                        </p:tgtEl>
                                        <p:attrNameLst>
                                          <p:attrName>style.visibility</p:attrName>
                                        </p:attrNameLst>
                                      </p:cBhvr>
                                      <p:to>
                                        <p:strVal val="visible"/>
                                      </p:to>
                                    </p:se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715802"/>
                                        </p:tgtEl>
                                        <p:attrNameLst>
                                          <p:attrName>style.visibility</p:attrName>
                                        </p:attrNameLst>
                                      </p:cBhvr>
                                      <p:to>
                                        <p:strVal val="visible"/>
                                      </p:to>
                                    </p:set>
                                    <p:animEffect transition="in" filter="wipe(left)">
                                      <p:cBhvr>
                                        <p:cTn id="123" dur="500"/>
                                        <p:tgtEl>
                                          <p:spTgt spid="7158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5782" grpId="0" animBg="1"/>
      <p:bldP spid="715785" grpId="0"/>
      <p:bldP spid="715787" grpId="0"/>
      <p:bldP spid="715788" grpId="0" animBg="1"/>
      <p:bldP spid="715788" grpId="1" animBg="1"/>
      <p:bldP spid="715789" grpId="0" animBg="1"/>
      <p:bldP spid="715789" grpId="1" animBg="1"/>
      <p:bldP spid="715791" grpId="0" animBg="1"/>
      <p:bldP spid="715791" grpId="1" animBg="1"/>
      <p:bldP spid="715792" grpId="0" animBg="1"/>
      <p:bldP spid="715794" grpId="0" animBg="1"/>
      <p:bldP spid="715794" grpId="1" animBg="1"/>
      <p:bldP spid="715795" grpId="0"/>
      <p:bldP spid="715796" grpId="0"/>
      <p:bldP spid="715797" grpId="0"/>
      <p:bldP spid="715799" grpId="0"/>
      <p:bldP spid="715800" grpId="0"/>
      <p:bldP spid="715802" grpId="0"/>
      <p:bldP spid="715803" grpId="0" animBg="1"/>
      <p:bldP spid="715803" grpId="1" animBg="1"/>
      <p:bldP spid="715804" grpId="0" animBg="1"/>
      <p:bldP spid="715804" grpId="1" animBg="1"/>
      <p:bldP spid="715805" grpId="0" animBg="1"/>
      <p:bldP spid="715805" grpId="1" animBg="1"/>
      <p:bldP spid="715806" grpId="0"/>
      <p:bldP spid="71580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p:txBody>
          <a:bodyPr/>
          <a:lstStyle/>
          <a:p>
            <a:fld id="{AFB00394-5180-4873-99B7-26158303842A}" type="slidenum">
              <a:rPr lang="en-US"/>
              <a:pPr/>
              <a:t>34</a:t>
            </a:fld>
            <a:endParaRPr lang="en-US"/>
          </a:p>
        </p:txBody>
      </p:sp>
      <p:sp>
        <p:nvSpPr>
          <p:cNvPr id="719874" name="Rectangle 2"/>
          <p:cNvSpPr>
            <a:spLocks noGrp="1" noChangeArrowheads="1"/>
          </p:cNvSpPr>
          <p:nvPr>
            <p:ph type="title"/>
          </p:nvPr>
        </p:nvSpPr>
        <p:spPr/>
        <p:txBody>
          <a:bodyPr/>
          <a:lstStyle/>
          <a:p>
            <a:r>
              <a:rPr lang="en-US"/>
              <a:t>STL and Big Oh Cheat Sheet</a:t>
            </a:r>
          </a:p>
        </p:txBody>
      </p:sp>
      <p:sp>
        <p:nvSpPr>
          <p:cNvPr id="719875" name="Text Box 3"/>
          <p:cNvSpPr txBox="1">
            <a:spLocks noChangeArrowheads="1"/>
          </p:cNvSpPr>
          <p:nvPr/>
        </p:nvSpPr>
        <p:spPr bwMode="auto">
          <a:xfrm>
            <a:off x="1614488" y="3465513"/>
            <a:ext cx="5883275" cy="2286000"/>
          </a:xfrm>
          <a:prstGeom prst="rect">
            <a:avLst/>
          </a:prstGeom>
          <a:solidFill>
            <a:srgbClr val="FFCC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chemeClr val="accent2"/>
                </a:solidFill>
              </a:rPr>
              <a:t>Name:     </a:t>
            </a:r>
            <a:r>
              <a:rPr lang="en-US" sz="2400">
                <a:solidFill>
                  <a:srgbClr val="008080"/>
                </a:solidFill>
              </a:rPr>
              <a:t>set</a:t>
            </a:r>
          </a:p>
          <a:p>
            <a:r>
              <a:rPr lang="en-US" sz="2400">
                <a:solidFill>
                  <a:schemeClr val="accent2"/>
                </a:solidFill>
              </a:rPr>
              <a:t>Purpose:</a:t>
            </a:r>
            <a:r>
              <a:rPr lang="en-US" sz="2400"/>
              <a:t> Maintains a set of unique items</a:t>
            </a:r>
          </a:p>
          <a:p>
            <a:r>
              <a:rPr lang="en-US" sz="2400">
                <a:solidFill>
                  <a:schemeClr val="accent2"/>
                </a:solidFill>
              </a:rPr>
              <a:t>Usage:</a:t>
            </a:r>
            <a:r>
              <a:rPr lang="en-US" sz="2400"/>
              <a:t>    set&lt;string&gt; s; s.insert(“Ack!”);</a:t>
            </a:r>
          </a:p>
          <a:p>
            <a:r>
              <a:rPr lang="en-US" sz="2400">
                <a:solidFill>
                  <a:schemeClr val="accent2"/>
                </a:solidFill>
              </a:rPr>
              <a:t>Inserting a new item:</a:t>
            </a:r>
            <a:r>
              <a:rPr lang="en-US" sz="2400"/>
              <a:t> </a:t>
            </a:r>
            <a:r>
              <a:rPr lang="en-US" sz="2400">
                <a:solidFill>
                  <a:srgbClr val="FF0000"/>
                </a:solidFill>
              </a:rPr>
              <a:t>O(log</a:t>
            </a:r>
            <a:r>
              <a:rPr lang="en-US" sz="2400" baseline="-25000">
                <a:solidFill>
                  <a:srgbClr val="FF0000"/>
                </a:solidFill>
              </a:rPr>
              <a:t>2</a:t>
            </a:r>
            <a:r>
              <a:rPr lang="en-US" sz="2400">
                <a:solidFill>
                  <a:srgbClr val="FF0000"/>
                </a:solidFill>
              </a:rPr>
              <a:t>n)</a:t>
            </a:r>
          </a:p>
          <a:p>
            <a:r>
              <a:rPr lang="en-US" sz="2400">
                <a:solidFill>
                  <a:schemeClr val="accent2"/>
                </a:solidFill>
              </a:rPr>
              <a:t>Finding an item:</a:t>
            </a:r>
            <a:r>
              <a:rPr lang="en-US" sz="2400"/>
              <a:t>          </a:t>
            </a:r>
            <a:r>
              <a:rPr lang="en-US" sz="2400">
                <a:solidFill>
                  <a:srgbClr val="FF0000"/>
                </a:solidFill>
              </a:rPr>
              <a:t>O(log</a:t>
            </a:r>
            <a:r>
              <a:rPr lang="en-US" sz="2400" baseline="-25000">
                <a:solidFill>
                  <a:srgbClr val="FF0000"/>
                </a:solidFill>
              </a:rPr>
              <a:t>2</a:t>
            </a:r>
            <a:r>
              <a:rPr lang="en-US" sz="2400">
                <a:solidFill>
                  <a:srgbClr val="FF0000"/>
                </a:solidFill>
              </a:rPr>
              <a:t>n)</a:t>
            </a:r>
          </a:p>
          <a:p>
            <a:r>
              <a:rPr lang="en-US" sz="2400">
                <a:solidFill>
                  <a:schemeClr val="accent2"/>
                </a:solidFill>
              </a:rPr>
              <a:t>Deleting an item:</a:t>
            </a:r>
            <a:r>
              <a:rPr lang="en-US" sz="2400"/>
              <a:t> 	    </a:t>
            </a:r>
            <a:r>
              <a:rPr lang="en-US" sz="2400">
                <a:solidFill>
                  <a:srgbClr val="FF0000"/>
                </a:solidFill>
              </a:rPr>
              <a:t>O(log</a:t>
            </a:r>
            <a:r>
              <a:rPr lang="en-US" sz="2400" baseline="-25000">
                <a:solidFill>
                  <a:srgbClr val="FF0000"/>
                </a:solidFill>
              </a:rPr>
              <a:t>2</a:t>
            </a:r>
            <a:r>
              <a:rPr lang="en-US" sz="2400">
                <a:solidFill>
                  <a:srgbClr val="FF0000"/>
                </a:solidFill>
              </a:rPr>
              <a:t>n)</a:t>
            </a:r>
          </a:p>
        </p:txBody>
      </p:sp>
      <p:sp>
        <p:nvSpPr>
          <p:cNvPr id="719876" name="Text Box 4"/>
          <p:cNvSpPr txBox="1">
            <a:spLocks noChangeArrowheads="1"/>
          </p:cNvSpPr>
          <p:nvPr/>
        </p:nvSpPr>
        <p:spPr bwMode="auto">
          <a:xfrm>
            <a:off x="1739900" y="3670300"/>
            <a:ext cx="6010275" cy="2286000"/>
          </a:xfrm>
          <a:prstGeom prst="rect">
            <a:avLst/>
          </a:prstGeom>
          <a:solidFill>
            <a:srgbClr val="FFCC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chemeClr val="accent2"/>
                </a:solidFill>
              </a:rPr>
              <a:t>Name:     </a:t>
            </a:r>
            <a:r>
              <a:rPr lang="en-US" sz="2400">
                <a:solidFill>
                  <a:srgbClr val="008080"/>
                </a:solidFill>
              </a:rPr>
              <a:t>map</a:t>
            </a:r>
          </a:p>
          <a:p>
            <a:r>
              <a:rPr lang="en-US" sz="2400">
                <a:solidFill>
                  <a:schemeClr val="accent2"/>
                </a:solidFill>
              </a:rPr>
              <a:t>Purpose:</a:t>
            </a:r>
            <a:r>
              <a:rPr lang="en-US" sz="2400"/>
              <a:t> Maps one item to another</a:t>
            </a:r>
          </a:p>
          <a:p>
            <a:r>
              <a:rPr lang="en-US" sz="2400">
                <a:solidFill>
                  <a:schemeClr val="accent2"/>
                </a:solidFill>
              </a:rPr>
              <a:t>Usage:</a:t>
            </a:r>
            <a:r>
              <a:rPr lang="en-US" sz="2400"/>
              <a:t>    map&lt;int,string&gt; m; m[10] = “Bill”;</a:t>
            </a:r>
          </a:p>
          <a:p>
            <a:r>
              <a:rPr lang="en-US" sz="2400">
                <a:solidFill>
                  <a:schemeClr val="accent2"/>
                </a:solidFill>
              </a:rPr>
              <a:t>Inserting a new item:</a:t>
            </a:r>
            <a:r>
              <a:rPr lang="en-US" sz="2400"/>
              <a:t> </a:t>
            </a:r>
            <a:r>
              <a:rPr lang="en-US" sz="2400">
                <a:solidFill>
                  <a:srgbClr val="FF0000"/>
                </a:solidFill>
              </a:rPr>
              <a:t>O(log</a:t>
            </a:r>
            <a:r>
              <a:rPr lang="en-US" sz="2400" baseline="-25000">
                <a:solidFill>
                  <a:srgbClr val="FF0000"/>
                </a:solidFill>
              </a:rPr>
              <a:t>2</a:t>
            </a:r>
            <a:r>
              <a:rPr lang="en-US" sz="2400">
                <a:solidFill>
                  <a:srgbClr val="FF0000"/>
                </a:solidFill>
              </a:rPr>
              <a:t>n)</a:t>
            </a:r>
          </a:p>
          <a:p>
            <a:r>
              <a:rPr lang="en-US" sz="2400">
                <a:solidFill>
                  <a:schemeClr val="accent2"/>
                </a:solidFill>
              </a:rPr>
              <a:t>Finding an item:</a:t>
            </a:r>
            <a:r>
              <a:rPr lang="en-US" sz="2400"/>
              <a:t>          </a:t>
            </a:r>
            <a:r>
              <a:rPr lang="en-US" sz="2400">
                <a:solidFill>
                  <a:srgbClr val="FF0000"/>
                </a:solidFill>
              </a:rPr>
              <a:t>O(log</a:t>
            </a:r>
            <a:r>
              <a:rPr lang="en-US" sz="2400" baseline="-25000">
                <a:solidFill>
                  <a:srgbClr val="FF0000"/>
                </a:solidFill>
              </a:rPr>
              <a:t>2</a:t>
            </a:r>
            <a:r>
              <a:rPr lang="en-US" sz="2400">
                <a:solidFill>
                  <a:srgbClr val="FF0000"/>
                </a:solidFill>
              </a:rPr>
              <a:t>n)</a:t>
            </a:r>
          </a:p>
          <a:p>
            <a:r>
              <a:rPr lang="en-US" sz="2400">
                <a:solidFill>
                  <a:schemeClr val="accent2"/>
                </a:solidFill>
              </a:rPr>
              <a:t>Deleting an item:</a:t>
            </a:r>
            <a:r>
              <a:rPr lang="en-US" sz="2400"/>
              <a:t> 	    </a:t>
            </a:r>
            <a:r>
              <a:rPr lang="en-US" sz="2400">
                <a:solidFill>
                  <a:srgbClr val="FF0000"/>
                </a:solidFill>
              </a:rPr>
              <a:t>O(log</a:t>
            </a:r>
            <a:r>
              <a:rPr lang="en-US" sz="2400" baseline="-25000">
                <a:solidFill>
                  <a:srgbClr val="FF0000"/>
                </a:solidFill>
              </a:rPr>
              <a:t>2</a:t>
            </a:r>
            <a:r>
              <a:rPr lang="en-US" sz="2400">
                <a:solidFill>
                  <a:srgbClr val="FF0000"/>
                </a:solidFill>
              </a:rPr>
              <a:t>n)</a:t>
            </a:r>
          </a:p>
        </p:txBody>
      </p:sp>
      <p:sp>
        <p:nvSpPr>
          <p:cNvPr id="719877" name="Text Box 5"/>
          <p:cNvSpPr txBox="1">
            <a:spLocks noChangeArrowheads="1"/>
          </p:cNvSpPr>
          <p:nvPr/>
        </p:nvSpPr>
        <p:spPr bwMode="auto">
          <a:xfrm>
            <a:off x="2290763" y="3559175"/>
            <a:ext cx="4913312" cy="2286000"/>
          </a:xfrm>
          <a:prstGeom prst="rect">
            <a:avLst/>
          </a:prstGeom>
          <a:solidFill>
            <a:srgbClr val="FFCC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chemeClr val="accent2"/>
                </a:solidFill>
              </a:rPr>
              <a:t>Name:     </a:t>
            </a:r>
            <a:r>
              <a:rPr lang="en-US" sz="2400">
                <a:solidFill>
                  <a:srgbClr val="008080"/>
                </a:solidFill>
              </a:rPr>
              <a:t>queue </a:t>
            </a:r>
            <a:r>
              <a:rPr lang="en-US" sz="2400">
                <a:solidFill>
                  <a:schemeClr val="tx1"/>
                </a:solidFill>
              </a:rPr>
              <a:t>and </a:t>
            </a:r>
            <a:r>
              <a:rPr lang="en-US" sz="2400">
                <a:solidFill>
                  <a:srgbClr val="008080"/>
                </a:solidFill>
              </a:rPr>
              <a:t>stack</a:t>
            </a:r>
          </a:p>
          <a:p>
            <a:r>
              <a:rPr lang="en-US" sz="2400">
                <a:solidFill>
                  <a:schemeClr val="accent2"/>
                </a:solidFill>
              </a:rPr>
              <a:t>Purpose:</a:t>
            </a:r>
            <a:r>
              <a:rPr lang="en-US" sz="2400"/>
              <a:t> Classic stack/queue</a:t>
            </a:r>
          </a:p>
          <a:p>
            <a:r>
              <a:rPr lang="en-US" sz="2400">
                <a:solidFill>
                  <a:schemeClr val="accent2"/>
                </a:solidFill>
              </a:rPr>
              <a:t>Usage:</a:t>
            </a:r>
            <a:r>
              <a:rPr lang="en-US" sz="2400"/>
              <a:t>    queue&lt;long&gt; q; q.push(5);</a:t>
            </a:r>
          </a:p>
          <a:p>
            <a:r>
              <a:rPr lang="en-US" sz="2400">
                <a:solidFill>
                  <a:schemeClr val="accent2"/>
                </a:solidFill>
              </a:rPr>
              <a:t>Inserting a new item:</a:t>
            </a:r>
            <a:r>
              <a:rPr lang="en-US" sz="2400"/>
              <a:t> </a:t>
            </a:r>
            <a:r>
              <a:rPr lang="en-US" sz="2400">
                <a:solidFill>
                  <a:srgbClr val="FF0000"/>
                </a:solidFill>
              </a:rPr>
              <a:t>O(1)</a:t>
            </a:r>
          </a:p>
          <a:p>
            <a:r>
              <a:rPr lang="en-US" sz="2400">
                <a:solidFill>
                  <a:schemeClr val="accent2"/>
                </a:solidFill>
              </a:rPr>
              <a:t>Popping an item:</a:t>
            </a:r>
            <a:r>
              <a:rPr lang="en-US" sz="2400"/>
              <a:t> 	    </a:t>
            </a:r>
            <a:r>
              <a:rPr lang="en-US" sz="2400">
                <a:solidFill>
                  <a:srgbClr val="FF0000"/>
                </a:solidFill>
              </a:rPr>
              <a:t>O(1)</a:t>
            </a:r>
          </a:p>
          <a:p>
            <a:r>
              <a:rPr lang="en-US" sz="2400">
                <a:solidFill>
                  <a:schemeClr val="accent2"/>
                </a:solidFill>
              </a:rPr>
              <a:t>Examining the top:</a:t>
            </a:r>
            <a:r>
              <a:rPr lang="en-US" sz="2400"/>
              <a:t> 	    </a:t>
            </a:r>
            <a:r>
              <a:rPr lang="en-US" sz="2400">
                <a:solidFill>
                  <a:srgbClr val="FF0000"/>
                </a:solidFill>
              </a:rPr>
              <a:t>O(1)</a:t>
            </a:r>
          </a:p>
        </p:txBody>
      </p:sp>
      <p:sp>
        <p:nvSpPr>
          <p:cNvPr id="719878" name="Text Box 6"/>
          <p:cNvSpPr txBox="1">
            <a:spLocks noChangeArrowheads="1"/>
          </p:cNvSpPr>
          <p:nvPr/>
        </p:nvSpPr>
        <p:spPr bwMode="auto">
          <a:xfrm>
            <a:off x="1846263" y="3051175"/>
            <a:ext cx="5962650" cy="3381375"/>
          </a:xfrm>
          <a:prstGeom prst="rect">
            <a:avLst/>
          </a:prstGeom>
          <a:solidFill>
            <a:srgbClr val="FFCC99">
              <a:alpha val="94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chemeClr val="accent2"/>
                </a:solidFill>
              </a:rPr>
              <a:t>Name:     </a:t>
            </a:r>
            <a:r>
              <a:rPr lang="en-US" sz="2400">
                <a:solidFill>
                  <a:srgbClr val="008080"/>
                </a:solidFill>
              </a:rPr>
              <a:t>vector</a:t>
            </a:r>
          </a:p>
          <a:p>
            <a:r>
              <a:rPr lang="en-US" sz="2400">
                <a:solidFill>
                  <a:schemeClr val="accent2"/>
                </a:solidFill>
              </a:rPr>
              <a:t>Purpose:</a:t>
            </a:r>
            <a:r>
              <a:rPr lang="en-US" sz="2400"/>
              <a:t> A resizable array</a:t>
            </a:r>
          </a:p>
          <a:p>
            <a:r>
              <a:rPr lang="en-US" sz="2400">
                <a:solidFill>
                  <a:schemeClr val="accent2"/>
                </a:solidFill>
              </a:rPr>
              <a:t>Usage:</a:t>
            </a:r>
            <a:r>
              <a:rPr lang="en-US" sz="2400"/>
              <a:t>    vector&lt;int&gt; v; v.push_back(42);</a:t>
            </a:r>
          </a:p>
          <a:p>
            <a:r>
              <a:rPr lang="en-US" sz="2000">
                <a:solidFill>
                  <a:schemeClr val="accent2"/>
                </a:solidFill>
              </a:rPr>
              <a:t>Inserting an item (top, or middle): </a:t>
            </a:r>
            <a:r>
              <a:rPr lang="en-US" sz="2400"/>
              <a:t>           </a:t>
            </a:r>
            <a:r>
              <a:rPr lang="en-US" sz="2400">
                <a:solidFill>
                  <a:srgbClr val="FF0000"/>
                </a:solidFill>
              </a:rPr>
              <a:t>O(n)</a:t>
            </a:r>
          </a:p>
          <a:p>
            <a:r>
              <a:rPr lang="en-US" sz="2000">
                <a:solidFill>
                  <a:schemeClr val="accent2"/>
                </a:solidFill>
              </a:rPr>
              <a:t>Inserting an item (bottom):                         </a:t>
            </a:r>
            <a:r>
              <a:rPr lang="en-US" sz="2400">
                <a:solidFill>
                  <a:srgbClr val="FF0000"/>
                </a:solidFill>
              </a:rPr>
              <a:t>O(1)</a:t>
            </a:r>
          </a:p>
          <a:p>
            <a:r>
              <a:rPr lang="en-US" sz="2000">
                <a:solidFill>
                  <a:schemeClr val="accent2"/>
                </a:solidFill>
              </a:rPr>
              <a:t>Deleting an item (top, or middle): </a:t>
            </a:r>
            <a:r>
              <a:rPr lang="en-US" sz="2400"/>
              <a:t>            </a:t>
            </a:r>
            <a:r>
              <a:rPr lang="en-US" sz="2400">
                <a:solidFill>
                  <a:srgbClr val="FF0000"/>
                </a:solidFill>
              </a:rPr>
              <a:t>O(n)</a:t>
            </a:r>
          </a:p>
          <a:p>
            <a:r>
              <a:rPr lang="en-US" sz="2000">
                <a:solidFill>
                  <a:schemeClr val="accent2"/>
                </a:solidFill>
              </a:rPr>
              <a:t>Deleting an item (bottom):</a:t>
            </a:r>
            <a:r>
              <a:rPr lang="en-US" sz="2400">
                <a:solidFill>
                  <a:schemeClr val="accent2"/>
                </a:solidFill>
              </a:rPr>
              <a:t>                      </a:t>
            </a:r>
            <a:r>
              <a:rPr lang="en-US" sz="2400">
                <a:solidFill>
                  <a:srgbClr val="FF0000"/>
                </a:solidFill>
              </a:rPr>
              <a:t>O(1)</a:t>
            </a:r>
          </a:p>
          <a:p>
            <a:r>
              <a:rPr lang="en-US" sz="2000">
                <a:solidFill>
                  <a:schemeClr val="accent2"/>
                </a:solidFill>
              </a:rPr>
              <a:t>Accessing an item (top, middle, or bottom): </a:t>
            </a:r>
            <a:r>
              <a:rPr lang="en-US" sz="2400">
                <a:solidFill>
                  <a:srgbClr val="FF0000"/>
                </a:solidFill>
              </a:rPr>
              <a:t>O(1)</a:t>
            </a:r>
          </a:p>
          <a:p>
            <a:r>
              <a:rPr lang="en-US" sz="2000">
                <a:solidFill>
                  <a:schemeClr val="accent2"/>
                </a:solidFill>
              </a:rPr>
              <a:t>Finding an item: </a:t>
            </a:r>
            <a:r>
              <a:rPr lang="en-US" sz="2000"/>
              <a:t>                                          </a:t>
            </a:r>
            <a:r>
              <a:rPr lang="en-US" sz="2400">
                <a:solidFill>
                  <a:srgbClr val="FF0000"/>
                </a:solidFill>
              </a:rPr>
              <a:t>O(n)</a:t>
            </a:r>
          </a:p>
        </p:txBody>
      </p:sp>
      <p:sp>
        <p:nvSpPr>
          <p:cNvPr id="719879" name="Text Box 7"/>
          <p:cNvSpPr txBox="1">
            <a:spLocks noChangeArrowheads="1"/>
          </p:cNvSpPr>
          <p:nvPr/>
        </p:nvSpPr>
        <p:spPr bwMode="auto">
          <a:xfrm>
            <a:off x="1541463" y="2879725"/>
            <a:ext cx="6186309" cy="3662541"/>
          </a:xfrm>
          <a:prstGeom prst="rect">
            <a:avLst/>
          </a:prstGeom>
          <a:solidFill>
            <a:srgbClr val="FFCC99">
              <a:alpha val="94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solidFill>
                  <a:schemeClr val="accent2"/>
                </a:solidFill>
              </a:rPr>
              <a:t>Name:     </a:t>
            </a:r>
            <a:r>
              <a:rPr lang="en-US" sz="2400" dirty="0">
                <a:solidFill>
                  <a:srgbClr val="008080"/>
                </a:solidFill>
              </a:rPr>
              <a:t>list</a:t>
            </a:r>
          </a:p>
          <a:p>
            <a:r>
              <a:rPr lang="en-US" sz="2400" dirty="0">
                <a:solidFill>
                  <a:schemeClr val="accent2"/>
                </a:solidFill>
              </a:rPr>
              <a:t>Purpose:</a:t>
            </a:r>
            <a:r>
              <a:rPr lang="en-US" sz="2400" dirty="0"/>
              <a:t> Linked list</a:t>
            </a:r>
          </a:p>
          <a:p>
            <a:r>
              <a:rPr lang="en-US" sz="2400" dirty="0">
                <a:solidFill>
                  <a:schemeClr val="accent2"/>
                </a:solidFill>
              </a:rPr>
              <a:t>Usage:</a:t>
            </a:r>
            <a:r>
              <a:rPr lang="en-US" sz="2400" dirty="0"/>
              <a:t>    list&lt;</a:t>
            </a:r>
            <a:r>
              <a:rPr lang="en-US" sz="2400" dirty="0" err="1"/>
              <a:t>int</a:t>
            </a:r>
            <a:r>
              <a:rPr lang="en-US" sz="2400" dirty="0"/>
              <a:t>&gt; x; </a:t>
            </a:r>
            <a:r>
              <a:rPr lang="en-US" sz="2400" dirty="0" err="1"/>
              <a:t>x.push_back</a:t>
            </a:r>
            <a:r>
              <a:rPr lang="en-US" sz="2400" dirty="0"/>
              <a:t>(5);</a:t>
            </a:r>
          </a:p>
          <a:p>
            <a:r>
              <a:rPr lang="en-US" sz="2000" dirty="0">
                <a:solidFill>
                  <a:schemeClr val="accent2"/>
                </a:solidFill>
              </a:rPr>
              <a:t>Inserting an item (top, middle*, or bottom): </a:t>
            </a:r>
            <a:r>
              <a:rPr lang="en-US" sz="2400" dirty="0"/>
              <a:t> </a:t>
            </a:r>
            <a:r>
              <a:rPr lang="en-US" sz="2400" dirty="0">
                <a:solidFill>
                  <a:srgbClr val="FF0000"/>
                </a:solidFill>
              </a:rPr>
              <a:t>O(1)</a:t>
            </a:r>
          </a:p>
          <a:p>
            <a:r>
              <a:rPr lang="en-US" sz="2000" dirty="0">
                <a:solidFill>
                  <a:schemeClr val="accent2"/>
                </a:solidFill>
              </a:rPr>
              <a:t>Deleting an item (top, middle*, or bottom):</a:t>
            </a:r>
            <a:r>
              <a:rPr lang="en-US" sz="2400" dirty="0"/>
              <a:t>   </a:t>
            </a:r>
            <a:r>
              <a:rPr lang="en-US" sz="2400" dirty="0">
                <a:solidFill>
                  <a:srgbClr val="FF0000"/>
                </a:solidFill>
              </a:rPr>
              <a:t>O(1)</a:t>
            </a:r>
          </a:p>
          <a:p>
            <a:r>
              <a:rPr lang="en-US" sz="2000" dirty="0">
                <a:solidFill>
                  <a:schemeClr val="accent2"/>
                </a:solidFill>
              </a:rPr>
              <a:t>Accessing an item (top or bottom):                </a:t>
            </a:r>
            <a:r>
              <a:rPr lang="en-US" sz="2400" dirty="0">
                <a:solidFill>
                  <a:srgbClr val="FF0000"/>
                </a:solidFill>
              </a:rPr>
              <a:t>O(1)</a:t>
            </a:r>
          </a:p>
          <a:p>
            <a:r>
              <a:rPr lang="en-US" sz="2000" dirty="0">
                <a:solidFill>
                  <a:schemeClr val="accent2"/>
                </a:solidFill>
              </a:rPr>
              <a:t>Accessing an item (middle):                           </a:t>
            </a:r>
            <a:r>
              <a:rPr lang="en-US" sz="2400" dirty="0">
                <a:solidFill>
                  <a:srgbClr val="FF0000"/>
                </a:solidFill>
              </a:rPr>
              <a:t>O(n)</a:t>
            </a:r>
          </a:p>
          <a:p>
            <a:r>
              <a:rPr lang="en-US" sz="2000" dirty="0">
                <a:solidFill>
                  <a:schemeClr val="accent2"/>
                </a:solidFill>
              </a:rPr>
              <a:t>Finding an item: </a:t>
            </a:r>
            <a:r>
              <a:rPr lang="en-US" sz="2000" dirty="0"/>
              <a:t>                                            </a:t>
            </a:r>
            <a:r>
              <a:rPr lang="en-US" sz="2400" dirty="0">
                <a:solidFill>
                  <a:srgbClr val="FF0000"/>
                </a:solidFill>
              </a:rPr>
              <a:t>O(n)</a:t>
            </a:r>
          </a:p>
          <a:p>
            <a:r>
              <a:rPr lang="en-US" sz="2000" dirty="0"/>
              <a:t> </a:t>
            </a:r>
            <a:r>
              <a:rPr lang="en-US" sz="2000" dirty="0">
                <a:solidFill>
                  <a:srgbClr val="006666"/>
                </a:solidFill>
              </a:rPr>
              <a:t>*But to get to the middle, you may have to</a:t>
            </a:r>
          </a:p>
          <a:p>
            <a:r>
              <a:rPr lang="en-US" sz="2000" dirty="0">
                <a:solidFill>
                  <a:srgbClr val="006666"/>
                </a:solidFill>
              </a:rPr>
              <a:t>  first iterate through X items, at cost </a:t>
            </a:r>
            <a:r>
              <a:rPr lang="en-US" sz="2000" dirty="0">
                <a:solidFill>
                  <a:srgbClr val="CC0000"/>
                </a:solidFill>
              </a:rPr>
              <a:t>O(X)</a:t>
            </a:r>
          </a:p>
        </p:txBody>
      </p:sp>
      <p:sp>
        <p:nvSpPr>
          <p:cNvPr id="719880" name="Text Box 8"/>
          <p:cNvSpPr txBox="1">
            <a:spLocks noChangeArrowheads="1"/>
          </p:cNvSpPr>
          <p:nvPr/>
        </p:nvSpPr>
        <p:spPr bwMode="auto">
          <a:xfrm>
            <a:off x="320675" y="1144588"/>
            <a:ext cx="8594725"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When describing the Big-O of each </a:t>
            </a:r>
            <a:r>
              <a:rPr lang="en-US" sz="2400">
                <a:solidFill>
                  <a:srgbClr val="6600CC"/>
                </a:solidFill>
              </a:rPr>
              <a:t>operation</a:t>
            </a:r>
            <a:r>
              <a:rPr lang="en-US" sz="2400"/>
              <a:t> (e.g. </a:t>
            </a:r>
            <a:r>
              <a:rPr lang="en-US" sz="2400">
                <a:solidFill>
                  <a:srgbClr val="FF0000"/>
                </a:solidFill>
              </a:rPr>
              <a:t>insert</a:t>
            </a:r>
            <a:r>
              <a:rPr lang="en-US" sz="2400"/>
              <a:t>) on a </a:t>
            </a:r>
            <a:r>
              <a:rPr lang="en-US" sz="2400">
                <a:solidFill>
                  <a:srgbClr val="6600CC"/>
                </a:solidFill>
              </a:rPr>
              <a:t>container</a:t>
            </a:r>
            <a:r>
              <a:rPr lang="en-US" sz="2400"/>
              <a:t> (e.g., a </a:t>
            </a:r>
            <a:r>
              <a:rPr lang="en-US" sz="2400">
                <a:solidFill>
                  <a:srgbClr val="FF0000"/>
                </a:solidFill>
              </a:rPr>
              <a:t>vector</a:t>
            </a:r>
            <a:r>
              <a:rPr lang="en-US" sz="2400"/>
              <a:t>) below, we assume that the container holds </a:t>
            </a:r>
            <a:r>
              <a:rPr lang="en-US" sz="2400">
                <a:solidFill>
                  <a:srgbClr val="FF0000"/>
                </a:solidFill>
              </a:rPr>
              <a:t>n items</a:t>
            </a:r>
            <a:r>
              <a:rPr lang="en-US" sz="2400"/>
              <a:t> when the operation is performed.</a:t>
            </a:r>
          </a:p>
        </p:txBody>
      </p:sp>
      <p:sp>
        <p:nvSpPr>
          <p:cNvPr id="719883" name="Text Box 11"/>
          <p:cNvSpPr txBox="1">
            <a:spLocks noChangeArrowheads="1"/>
          </p:cNvSpPr>
          <p:nvPr/>
        </p:nvSpPr>
        <p:spPr bwMode="auto">
          <a:xfrm>
            <a:off x="188913" y="5875338"/>
            <a:ext cx="859472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t>If instead of holding </a:t>
            </a:r>
            <a:r>
              <a:rPr lang="en-US" sz="2400" dirty="0">
                <a:solidFill>
                  <a:srgbClr val="FF0000"/>
                </a:solidFill>
              </a:rPr>
              <a:t>n</a:t>
            </a:r>
            <a:r>
              <a:rPr lang="en-US" sz="2400" dirty="0"/>
              <a:t> items, a container holds </a:t>
            </a:r>
            <a:r>
              <a:rPr lang="en-US" sz="2400" dirty="0">
                <a:solidFill>
                  <a:srgbClr val="FF0000"/>
                </a:solidFill>
              </a:rPr>
              <a:t>p</a:t>
            </a:r>
            <a:r>
              <a:rPr lang="en-US" sz="2400" dirty="0"/>
              <a:t> items, then just replace </a:t>
            </a:r>
            <a:r>
              <a:rPr lang="en-US" sz="2400" dirty="0">
                <a:solidFill>
                  <a:srgbClr val="FF0000"/>
                </a:solidFill>
              </a:rPr>
              <a:t>“n”</a:t>
            </a:r>
            <a:r>
              <a:rPr lang="en-US" sz="2400" dirty="0"/>
              <a:t> with </a:t>
            </a:r>
            <a:r>
              <a:rPr lang="en-US" sz="2400" dirty="0">
                <a:solidFill>
                  <a:srgbClr val="FF0000"/>
                </a:solidFill>
              </a:rPr>
              <a:t>“p”</a:t>
            </a:r>
            <a:r>
              <a:rPr lang="en-US" sz="2400" dirty="0"/>
              <a:t> when you do your analysis.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98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19875"/>
                                        </p:tgtEl>
                                        <p:attrNameLst>
                                          <p:attrName>style.visibility</p:attrName>
                                        </p:attrNameLst>
                                      </p:cBhvr>
                                      <p:to>
                                        <p:strVal val="visible"/>
                                      </p:to>
                                    </p:set>
                                    <p:anim calcmode="lin" valueType="num">
                                      <p:cBhvr additive="base">
                                        <p:cTn id="11" dur="500" fill="hold"/>
                                        <p:tgtEl>
                                          <p:spTgt spid="719875"/>
                                        </p:tgtEl>
                                        <p:attrNameLst>
                                          <p:attrName>ppt_x</p:attrName>
                                        </p:attrNameLst>
                                      </p:cBhvr>
                                      <p:tavLst>
                                        <p:tav tm="0">
                                          <p:val>
                                            <p:strVal val="#ppt_x"/>
                                          </p:val>
                                        </p:tav>
                                        <p:tav tm="100000">
                                          <p:val>
                                            <p:strVal val="#ppt_x"/>
                                          </p:val>
                                        </p:tav>
                                      </p:tavLst>
                                    </p:anim>
                                    <p:anim calcmode="lin" valueType="num">
                                      <p:cBhvr additive="base">
                                        <p:cTn id="12" dur="500" fill="hold"/>
                                        <p:tgtEl>
                                          <p:spTgt spid="719875"/>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6" presetClass="emph" presetSubtype="0" fill="hold" grpId="1" nodeType="clickEffect">
                                  <p:stCondLst>
                                    <p:cond delay="0"/>
                                  </p:stCondLst>
                                  <p:childTnLst>
                                    <p:animScale>
                                      <p:cBhvr>
                                        <p:cTn id="16" dur="2000" fill="hold"/>
                                        <p:tgtEl>
                                          <p:spTgt spid="719875"/>
                                        </p:tgtEl>
                                      </p:cBhvr>
                                      <p:by x="40000" y="40000"/>
                                    </p:animScale>
                                  </p:childTnLst>
                                </p:cTn>
                              </p:par>
                              <p:par>
                                <p:cTn id="17" presetID="64" presetClass="path" presetSubtype="0" accel="50000" decel="50000" fill="hold" grpId="2" nodeType="withEffect">
                                  <p:stCondLst>
                                    <p:cond delay="0"/>
                                  </p:stCondLst>
                                  <p:childTnLst>
                                    <p:animMotion origin="layout" path="M -3.88889E-6 8.97317E-7 L -0.32413 -0.21577 " pathEditMode="relative" rAng="0" ptsTypes="AA">
                                      <p:cBhvr>
                                        <p:cTn id="18" dur="2000" fill="hold"/>
                                        <p:tgtEl>
                                          <p:spTgt spid="719875"/>
                                        </p:tgtEl>
                                        <p:attrNameLst>
                                          <p:attrName>ppt_x</p:attrName>
                                          <p:attrName>ppt_y</p:attrName>
                                        </p:attrNameLst>
                                      </p:cBhvr>
                                      <p:rCtr x="-16215" y="-10800"/>
                                    </p:animMotion>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19876"/>
                                        </p:tgtEl>
                                        <p:attrNameLst>
                                          <p:attrName>style.visibility</p:attrName>
                                        </p:attrNameLst>
                                      </p:cBhvr>
                                      <p:to>
                                        <p:strVal val="visible"/>
                                      </p:to>
                                    </p:set>
                                    <p:anim calcmode="lin" valueType="num">
                                      <p:cBhvr additive="base">
                                        <p:cTn id="23" dur="500" fill="hold"/>
                                        <p:tgtEl>
                                          <p:spTgt spid="719876"/>
                                        </p:tgtEl>
                                        <p:attrNameLst>
                                          <p:attrName>ppt_x</p:attrName>
                                        </p:attrNameLst>
                                      </p:cBhvr>
                                      <p:tavLst>
                                        <p:tav tm="0">
                                          <p:val>
                                            <p:strVal val="#ppt_x"/>
                                          </p:val>
                                        </p:tav>
                                        <p:tav tm="100000">
                                          <p:val>
                                            <p:strVal val="#ppt_x"/>
                                          </p:val>
                                        </p:tav>
                                      </p:tavLst>
                                    </p:anim>
                                    <p:anim calcmode="lin" valueType="num">
                                      <p:cBhvr additive="base">
                                        <p:cTn id="24" dur="500" fill="hold"/>
                                        <p:tgtEl>
                                          <p:spTgt spid="719876"/>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6" presetClass="emph" presetSubtype="0" fill="hold" grpId="1" nodeType="clickEffect">
                                  <p:stCondLst>
                                    <p:cond delay="0"/>
                                  </p:stCondLst>
                                  <p:childTnLst>
                                    <p:animScale>
                                      <p:cBhvr>
                                        <p:cTn id="28" dur="2000" fill="hold"/>
                                        <p:tgtEl>
                                          <p:spTgt spid="719876"/>
                                        </p:tgtEl>
                                      </p:cBhvr>
                                      <p:by x="40000" y="40000"/>
                                    </p:animScale>
                                  </p:childTnLst>
                                </p:cTn>
                              </p:par>
                              <p:par>
                                <p:cTn id="29" presetID="64" presetClass="path" presetSubtype="0" accel="50000" decel="50000" fill="hold" grpId="2" nodeType="withEffect">
                                  <p:stCondLst>
                                    <p:cond delay="0"/>
                                  </p:stCondLst>
                                  <p:childTnLst>
                                    <p:animMotion origin="layout" path="M -3.61111E-6 -2.59019E-6 L 0.29549 -0.24514 " pathEditMode="relative" rAng="0" ptsTypes="AA">
                                      <p:cBhvr>
                                        <p:cTn id="30" dur="2000" fill="hold"/>
                                        <p:tgtEl>
                                          <p:spTgt spid="719876"/>
                                        </p:tgtEl>
                                        <p:attrNameLst>
                                          <p:attrName>ppt_x</p:attrName>
                                          <p:attrName>ppt_y</p:attrName>
                                        </p:attrNameLst>
                                      </p:cBhvr>
                                      <p:rCtr x="14774" y="-12257"/>
                                    </p:animMotion>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719877"/>
                                        </p:tgtEl>
                                        <p:attrNameLst>
                                          <p:attrName>style.visibility</p:attrName>
                                        </p:attrNameLst>
                                      </p:cBhvr>
                                      <p:to>
                                        <p:strVal val="visible"/>
                                      </p:to>
                                    </p:set>
                                    <p:anim calcmode="lin" valueType="num">
                                      <p:cBhvr additive="base">
                                        <p:cTn id="35" dur="500" fill="hold"/>
                                        <p:tgtEl>
                                          <p:spTgt spid="719877"/>
                                        </p:tgtEl>
                                        <p:attrNameLst>
                                          <p:attrName>ppt_x</p:attrName>
                                        </p:attrNameLst>
                                      </p:cBhvr>
                                      <p:tavLst>
                                        <p:tav tm="0">
                                          <p:val>
                                            <p:strVal val="#ppt_x"/>
                                          </p:val>
                                        </p:tav>
                                        <p:tav tm="100000">
                                          <p:val>
                                            <p:strVal val="#ppt_x"/>
                                          </p:val>
                                        </p:tav>
                                      </p:tavLst>
                                    </p:anim>
                                    <p:anim calcmode="lin" valueType="num">
                                      <p:cBhvr additive="base">
                                        <p:cTn id="36" dur="500" fill="hold"/>
                                        <p:tgtEl>
                                          <p:spTgt spid="719877"/>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6" presetClass="emph" presetSubtype="0" fill="hold" grpId="1" nodeType="clickEffect">
                                  <p:stCondLst>
                                    <p:cond delay="0"/>
                                  </p:stCondLst>
                                  <p:childTnLst>
                                    <p:animScale>
                                      <p:cBhvr>
                                        <p:cTn id="40" dur="2000" fill="hold"/>
                                        <p:tgtEl>
                                          <p:spTgt spid="719877"/>
                                        </p:tgtEl>
                                      </p:cBhvr>
                                      <p:by x="40000" y="40000"/>
                                    </p:animScale>
                                  </p:childTnLst>
                                </p:cTn>
                              </p:par>
                              <p:par>
                                <p:cTn id="41" presetID="64" presetClass="path" presetSubtype="0" accel="50000" decel="50000" fill="hold" grpId="2" nodeType="withEffect">
                                  <p:stCondLst>
                                    <p:cond delay="0"/>
                                  </p:stCondLst>
                                  <p:childTnLst>
                                    <p:animMotion origin="layout" path="M 2.77778E-6 -3.87604E-6 L -0.01962 -0.21947 " pathEditMode="relative" rAng="0" ptsTypes="AA">
                                      <p:cBhvr>
                                        <p:cTn id="42" dur="2000" fill="hold"/>
                                        <p:tgtEl>
                                          <p:spTgt spid="719877"/>
                                        </p:tgtEl>
                                        <p:attrNameLst>
                                          <p:attrName>ppt_x</p:attrName>
                                          <p:attrName>ppt_y</p:attrName>
                                        </p:attrNameLst>
                                      </p:cBhvr>
                                      <p:rCtr x="-990" y="-10985"/>
                                    </p:animMotion>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719878"/>
                                        </p:tgtEl>
                                        <p:attrNameLst>
                                          <p:attrName>style.visibility</p:attrName>
                                        </p:attrNameLst>
                                      </p:cBhvr>
                                      <p:to>
                                        <p:strVal val="visible"/>
                                      </p:to>
                                    </p:set>
                                    <p:anim calcmode="lin" valueType="num">
                                      <p:cBhvr additive="base">
                                        <p:cTn id="47" dur="500" fill="hold"/>
                                        <p:tgtEl>
                                          <p:spTgt spid="719878"/>
                                        </p:tgtEl>
                                        <p:attrNameLst>
                                          <p:attrName>ppt_x</p:attrName>
                                        </p:attrNameLst>
                                      </p:cBhvr>
                                      <p:tavLst>
                                        <p:tav tm="0">
                                          <p:val>
                                            <p:strVal val="#ppt_x"/>
                                          </p:val>
                                        </p:tav>
                                        <p:tav tm="100000">
                                          <p:val>
                                            <p:strVal val="#ppt_x"/>
                                          </p:val>
                                        </p:tav>
                                      </p:tavLst>
                                    </p:anim>
                                    <p:anim calcmode="lin" valueType="num">
                                      <p:cBhvr additive="base">
                                        <p:cTn id="48" dur="500" fill="hold"/>
                                        <p:tgtEl>
                                          <p:spTgt spid="719878"/>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6" presetClass="emph" presetSubtype="0" fill="hold" grpId="1" nodeType="clickEffect">
                                  <p:stCondLst>
                                    <p:cond delay="0"/>
                                  </p:stCondLst>
                                  <p:childTnLst>
                                    <p:animScale>
                                      <p:cBhvr>
                                        <p:cTn id="52" dur="2000" fill="hold"/>
                                        <p:tgtEl>
                                          <p:spTgt spid="719878"/>
                                        </p:tgtEl>
                                      </p:cBhvr>
                                      <p:by x="40000" y="40000"/>
                                    </p:animScale>
                                  </p:childTnLst>
                                </p:cTn>
                              </p:par>
                              <p:par>
                                <p:cTn id="53" presetID="64" presetClass="path" presetSubtype="0" accel="50000" decel="50000" fill="hold" grpId="2" nodeType="withEffect">
                                  <p:stCondLst>
                                    <p:cond delay="0"/>
                                  </p:stCondLst>
                                  <p:childTnLst>
                                    <p:animMotion origin="layout" path="M -1.38889E-6 4.44033E-6 L -0.28142 -0.00139 " pathEditMode="relative" rAng="0" ptsTypes="AA">
                                      <p:cBhvr>
                                        <p:cTn id="54" dur="2000" fill="hold"/>
                                        <p:tgtEl>
                                          <p:spTgt spid="719878"/>
                                        </p:tgtEl>
                                        <p:attrNameLst>
                                          <p:attrName>ppt_x</p:attrName>
                                          <p:attrName>ppt_y</p:attrName>
                                        </p:attrNameLst>
                                      </p:cBhvr>
                                      <p:rCtr x="-14080" y="-69"/>
                                    </p:animMotion>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719879"/>
                                        </p:tgtEl>
                                        <p:attrNameLst>
                                          <p:attrName>style.visibility</p:attrName>
                                        </p:attrNameLst>
                                      </p:cBhvr>
                                      <p:to>
                                        <p:strVal val="visible"/>
                                      </p:to>
                                    </p:set>
                                    <p:anim calcmode="lin" valueType="num">
                                      <p:cBhvr additive="base">
                                        <p:cTn id="59" dur="500" fill="hold"/>
                                        <p:tgtEl>
                                          <p:spTgt spid="719879"/>
                                        </p:tgtEl>
                                        <p:attrNameLst>
                                          <p:attrName>ppt_x</p:attrName>
                                        </p:attrNameLst>
                                      </p:cBhvr>
                                      <p:tavLst>
                                        <p:tav tm="0">
                                          <p:val>
                                            <p:strVal val="#ppt_x"/>
                                          </p:val>
                                        </p:tav>
                                        <p:tav tm="100000">
                                          <p:val>
                                            <p:strVal val="#ppt_x"/>
                                          </p:val>
                                        </p:tav>
                                      </p:tavLst>
                                    </p:anim>
                                    <p:anim calcmode="lin" valueType="num">
                                      <p:cBhvr additive="base">
                                        <p:cTn id="60" dur="500" fill="hold"/>
                                        <p:tgtEl>
                                          <p:spTgt spid="719879"/>
                                        </p:tgtEl>
                                        <p:attrNameLst>
                                          <p:attrName>ppt_y</p:attrName>
                                        </p:attrNameLst>
                                      </p:cBhvr>
                                      <p:tavLst>
                                        <p:tav tm="0">
                                          <p:val>
                                            <p:strVal val="1+#ppt_h/2"/>
                                          </p:val>
                                        </p:tav>
                                        <p:tav tm="100000">
                                          <p:val>
                                            <p:strVal val="#ppt_y"/>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6" presetClass="emph" presetSubtype="0" fill="hold" grpId="1" nodeType="clickEffect">
                                  <p:stCondLst>
                                    <p:cond delay="0"/>
                                  </p:stCondLst>
                                  <p:childTnLst>
                                    <p:animScale>
                                      <p:cBhvr>
                                        <p:cTn id="64" dur="2000" fill="hold"/>
                                        <p:tgtEl>
                                          <p:spTgt spid="719879"/>
                                        </p:tgtEl>
                                      </p:cBhvr>
                                      <p:by x="40000" y="40000"/>
                                    </p:animScale>
                                  </p:childTnLst>
                                </p:cTn>
                              </p:par>
                              <p:par>
                                <p:cTn id="65" presetID="64" presetClass="path" presetSubtype="0" accel="50000" decel="50000" fill="hold" grpId="2" nodeType="withEffect">
                                  <p:stCondLst>
                                    <p:cond delay="0"/>
                                  </p:stCondLst>
                                  <p:childTnLst>
                                    <p:animMotion origin="layout" path="M 3.88889E-6 2.95097E-6 L 0.23993 0.01087 " pathEditMode="relative" rAng="0" ptsTypes="AA">
                                      <p:cBhvr>
                                        <p:cTn id="66" dur="2000" fill="hold"/>
                                        <p:tgtEl>
                                          <p:spTgt spid="719879"/>
                                        </p:tgtEl>
                                        <p:attrNameLst>
                                          <p:attrName>ppt_x</p:attrName>
                                          <p:attrName>ppt_y</p:attrName>
                                        </p:attrNameLst>
                                      </p:cBhvr>
                                      <p:rCtr x="11997" y="532"/>
                                    </p:animMotion>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7198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9875" grpId="0" animBg="1"/>
      <p:bldP spid="719875" grpId="1" animBg="1"/>
      <p:bldP spid="719875" grpId="2" animBg="1"/>
      <p:bldP spid="719876" grpId="0" animBg="1"/>
      <p:bldP spid="719876" grpId="1" animBg="1"/>
      <p:bldP spid="719876" grpId="2" animBg="1"/>
      <p:bldP spid="719877" grpId="0" animBg="1"/>
      <p:bldP spid="719877" grpId="1" animBg="1"/>
      <p:bldP spid="719877" grpId="2" animBg="1"/>
      <p:bldP spid="719878" grpId="0" animBg="1"/>
      <p:bldP spid="719878" grpId="1" animBg="1"/>
      <p:bldP spid="719878" grpId="2" animBg="1"/>
      <p:bldP spid="719879" grpId="0" animBg="1"/>
      <p:bldP spid="719879" grpId="1" animBg="1"/>
      <p:bldP spid="719879" grpId="2" animBg="1"/>
      <p:bldP spid="719880" grpId="0"/>
      <p:bldP spid="71988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5"/>
          <p:cNvSpPr>
            <a:spLocks noGrp="1"/>
          </p:cNvSpPr>
          <p:nvPr>
            <p:ph type="sldNum" sz="quarter" idx="12"/>
          </p:nvPr>
        </p:nvSpPr>
        <p:spPr/>
        <p:txBody>
          <a:bodyPr/>
          <a:lstStyle/>
          <a:p>
            <a:fld id="{27CB535F-3276-4B9D-9190-909AC2BE1175}" type="slidenum">
              <a:rPr lang="en-US"/>
              <a:pPr/>
              <a:t>35</a:t>
            </a:fld>
            <a:endParaRPr lang="en-US"/>
          </a:p>
        </p:txBody>
      </p:sp>
      <p:sp>
        <p:nvSpPr>
          <p:cNvPr id="701442" name="Rectangle 2"/>
          <p:cNvSpPr>
            <a:spLocks noGrp="1" noChangeArrowheads="1"/>
          </p:cNvSpPr>
          <p:nvPr>
            <p:ph type="title"/>
          </p:nvPr>
        </p:nvSpPr>
        <p:spPr>
          <a:xfrm>
            <a:off x="74613" y="-142875"/>
            <a:ext cx="8912225" cy="1143000"/>
          </a:xfrm>
        </p:spPr>
        <p:txBody>
          <a:bodyPr/>
          <a:lstStyle/>
          <a:p>
            <a:r>
              <a:rPr lang="en-US" sz="2800"/>
              <a:t>Computing the Big-O of Algorithms that use STL</a:t>
            </a:r>
          </a:p>
        </p:txBody>
      </p:sp>
      <p:sp>
        <p:nvSpPr>
          <p:cNvPr id="701445" name="Text Box 5"/>
          <p:cNvSpPr txBox="1">
            <a:spLocks noChangeArrowheads="1"/>
          </p:cNvSpPr>
          <p:nvPr/>
        </p:nvSpPr>
        <p:spPr bwMode="auto">
          <a:xfrm>
            <a:off x="1463675" y="3071813"/>
            <a:ext cx="6611938" cy="192405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a:t>int main( )</a:t>
            </a:r>
          </a:p>
          <a:p>
            <a:r>
              <a:rPr lang="en-US" sz="2000" b="1"/>
              <a:t>{</a:t>
            </a:r>
          </a:p>
          <a:p>
            <a:r>
              <a:rPr lang="en-US" sz="2000"/>
              <a:t>    </a:t>
            </a:r>
            <a:r>
              <a:rPr lang="en-US" sz="2000">
                <a:solidFill>
                  <a:srgbClr val="6600CC"/>
                </a:solidFill>
              </a:rPr>
              <a:t>set</a:t>
            </a:r>
            <a:r>
              <a:rPr lang="en-US" sz="2000"/>
              <a:t>&lt; int &gt; nums;</a:t>
            </a:r>
          </a:p>
          <a:p>
            <a:r>
              <a:rPr lang="en-US" sz="2000"/>
              <a:t>    for (int i=0; i &lt; </a:t>
            </a:r>
            <a:r>
              <a:rPr lang="en-US" sz="2000">
                <a:solidFill>
                  <a:srgbClr val="FF0000"/>
                </a:solidFill>
              </a:rPr>
              <a:t>q</a:t>
            </a:r>
            <a:r>
              <a:rPr lang="en-US" sz="2000"/>
              <a:t> ; i ++)</a:t>
            </a:r>
          </a:p>
          <a:p>
            <a:r>
              <a:rPr lang="en-US" sz="2000"/>
              <a:t>       nums.insert( i );	</a:t>
            </a:r>
          </a:p>
          <a:p>
            <a:r>
              <a:rPr lang="en-US" sz="2000" b="1"/>
              <a:t>}</a:t>
            </a:r>
          </a:p>
        </p:txBody>
      </p:sp>
      <p:sp>
        <p:nvSpPr>
          <p:cNvPr id="701454" name="AutoShape 14"/>
          <p:cNvSpPr>
            <a:spLocks noChangeArrowheads="1"/>
          </p:cNvSpPr>
          <p:nvPr/>
        </p:nvSpPr>
        <p:spPr bwMode="auto">
          <a:xfrm>
            <a:off x="1719263" y="1909763"/>
            <a:ext cx="3198812" cy="1096962"/>
          </a:xfrm>
          <a:prstGeom prst="wedgeRoundRectCallout">
            <a:avLst>
              <a:gd name="adj1" fmla="val 13426"/>
              <a:gd name="adj2" fmla="val 150870"/>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Well, our loop runs through</a:t>
            </a:r>
            <a:r>
              <a:rPr lang="en-US" sz="2000">
                <a:solidFill>
                  <a:srgbClr val="FF0000"/>
                </a:solidFill>
              </a:rPr>
              <a:t> q</a:t>
            </a:r>
            <a:r>
              <a:rPr lang="en-US" sz="2000">
                <a:solidFill>
                  <a:schemeClr val="tx1"/>
                </a:solidFill>
              </a:rPr>
              <a:t> iterations…</a:t>
            </a:r>
            <a:br>
              <a:rPr lang="en-US" sz="2000">
                <a:solidFill>
                  <a:schemeClr val="tx1"/>
                </a:solidFill>
              </a:rPr>
            </a:br>
            <a:endParaRPr lang="en-US" sz="2000">
              <a:solidFill>
                <a:schemeClr val="tx1"/>
              </a:solidFill>
            </a:endParaRPr>
          </a:p>
        </p:txBody>
      </p:sp>
      <p:sp>
        <p:nvSpPr>
          <p:cNvPr id="701455" name="Text Box 15"/>
          <p:cNvSpPr txBox="1">
            <a:spLocks noChangeArrowheads="1"/>
          </p:cNvSpPr>
          <p:nvPr/>
        </p:nvSpPr>
        <p:spPr bwMode="auto">
          <a:xfrm>
            <a:off x="4813300" y="5664200"/>
            <a:ext cx="4330700" cy="1193800"/>
          </a:xfrm>
          <a:prstGeom prst="rect">
            <a:avLst/>
          </a:prstGeom>
          <a:solidFill>
            <a:srgbClr val="FFCC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rgbClr val="008080"/>
                </a:solidFill>
              </a:rPr>
              <a:t>                    The STL set</a:t>
            </a:r>
          </a:p>
          <a:p>
            <a:r>
              <a:rPr lang="en-US">
                <a:solidFill>
                  <a:schemeClr val="accent2"/>
                </a:solidFill>
              </a:rPr>
              <a:t>Inserting a new item:</a:t>
            </a:r>
            <a:r>
              <a:rPr lang="en-US"/>
              <a:t>  	       O(log</a:t>
            </a:r>
            <a:r>
              <a:rPr lang="en-US" baseline="-25000"/>
              <a:t>2</a:t>
            </a:r>
            <a:r>
              <a:rPr lang="en-US"/>
              <a:t>n)</a:t>
            </a:r>
          </a:p>
          <a:p>
            <a:r>
              <a:rPr lang="en-US">
                <a:solidFill>
                  <a:schemeClr val="accent2"/>
                </a:solidFill>
              </a:rPr>
              <a:t>Finding an item:</a:t>
            </a:r>
            <a:r>
              <a:rPr lang="en-US"/>
              <a:t>          	       O(log</a:t>
            </a:r>
            <a:r>
              <a:rPr lang="en-US" baseline="-25000"/>
              <a:t>2</a:t>
            </a:r>
            <a:r>
              <a:rPr lang="en-US"/>
              <a:t>n)</a:t>
            </a:r>
          </a:p>
          <a:p>
            <a:r>
              <a:rPr lang="en-US">
                <a:solidFill>
                  <a:schemeClr val="accent2"/>
                </a:solidFill>
              </a:rPr>
              <a:t>Deleting an item:</a:t>
            </a:r>
            <a:r>
              <a:rPr lang="en-US"/>
              <a:t> 	       O(log</a:t>
            </a:r>
            <a:r>
              <a:rPr lang="en-US" baseline="-25000"/>
              <a:t>2</a:t>
            </a:r>
            <a:r>
              <a:rPr lang="en-US"/>
              <a:t>n)</a:t>
            </a:r>
          </a:p>
        </p:txBody>
      </p:sp>
      <p:sp>
        <p:nvSpPr>
          <p:cNvPr id="701456" name="AutoShape 16"/>
          <p:cNvSpPr>
            <a:spLocks noChangeArrowheads="1"/>
          </p:cNvSpPr>
          <p:nvPr/>
        </p:nvSpPr>
        <p:spPr bwMode="auto">
          <a:xfrm>
            <a:off x="3741738" y="720725"/>
            <a:ext cx="3148012" cy="1522413"/>
          </a:xfrm>
          <a:prstGeom prst="wedgeRoundRectCallout">
            <a:avLst>
              <a:gd name="adj1" fmla="val -78394"/>
              <a:gd name="adj2" fmla="val 116528"/>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So what’s the Big-O of this function?</a:t>
            </a:r>
          </a:p>
        </p:txBody>
      </p:sp>
      <p:sp>
        <p:nvSpPr>
          <p:cNvPr id="701448" name="AutoShape 8"/>
          <p:cNvSpPr>
            <a:spLocks noChangeArrowheads="1"/>
          </p:cNvSpPr>
          <p:nvPr/>
        </p:nvSpPr>
        <p:spPr bwMode="auto">
          <a:xfrm>
            <a:off x="4794250" y="2841625"/>
            <a:ext cx="4349750" cy="2081213"/>
          </a:xfrm>
          <a:prstGeom prst="wedgeRoundRectCallout">
            <a:avLst>
              <a:gd name="adj1" fmla="val -69162"/>
              <a:gd name="adj2" fmla="val 27727"/>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And during each iteration, we insert a number into our </a:t>
            </a:r>
            <a:r>
              <a:rPr lang="en-US" sz="2000">
                <a:solidFill>
                  <a:srgbClr val="6600CC"/>
                </a:solidFill>
              </a:rPr>
              <a:t>set</a:t>
            </a:r>
            <a:r>
              <a:rPr lang="en-US" sz="2000">
                <a:solidFill>
                  <a:schemeClr val="tx1"/>
                </a:solidFill>
              </a:rPr>
              <a:t>.</a:t>
            </a:r>
          </a:p>
          <a:p>
            <a:pPr algn="ctr"/>
            <a:endParaRPr lang="en-US" sz="2000">
              <a:solidFill>
                <a:schemeClr val="tx1"/>
              </a:solidFill>
            </a:endParaRPr>
          </a:p>
          <a:p>
            <a:pPr algn="ctr"/>
            <a:r>
              <a:rPr lang="en-US" sz="2000">
                <a:solidFill>
                  <a:schemeClr val="tx1"/>
                </a:solidFill>
              </a:rPr>
              <a:t>As we see below, inserting a number into a set with</a:t>
            </a:r>
            <a:r>
              <a:rPr lang="en-US" sz="2000">
                <a:solidFill>
                  <a:srgbClr val="FF0000"/>
                </a:solidFill>
              </a:rPr>
              <a:t> n</a:t>
            </a:r>
            <a:r>
              <a:rPr lang="en-US" sz="2000">
                <a:solidFill>
                  <a:schemeClr val="tx1"/>
                </a:solidFill>
              </a:rPr>
              <a:t> items takes </a:t>
            </a:r>
            <a:r>
              <a:rPr lang="en-US" sz="2000">
                <a:solidFill>
                  <a:srgbClr val="FF0000"/>
                </a:solidFill>
              </a:rPr>
              <a:t>log</a:t>
            </a:r>
            <a:r>
              <a:rPr lang="en-US" sz="2000" b="1" baseline="-25000">
                <a:solidFill>
                  <a:srgbClr val="FF0000"/>
                </a:solidFill>
              </a:rPr>
              <a:t>2</a:t>
            </a:r>
            <a:r>
              <a:rPr lang="en-US" sz="2000">
                <a:solidFill>
                  <a:srgbClr val="FF0000"/>
                </a:solidFill>
              </a:rPr>
              <a:t>(n)</a:t>
            </a:r>
            <a:r>
              <a:rPr lang="en-US" sz="2000">
                <a:solidFill>
                  <a:schemeClr val="tx1"/>
                </a:solidFill>
              </a:rPr>
              <a:t> steps.</a:t>
            </a:r>
            <a:endParaRPr lang="en-US" sz="2000"/>
          </a:p>
        </p:txBody>
      </p:sp>
      <p:sp>
        <p:nvSpPr>
          <p:cNvPr id="701461" name="AutoShape 21"/>
          <p:cNvSpPr>
            <a:spLocks noChangeArrowheads="1"/>
          </p:cNvSpPr>
          <p:nvPr/>
        </p:nvSpPr>
        <p:spPr bwMode="auto">
          <a:xfrm>
            <a:off x="1970088" y="976313"/>
            <a:ext cx="3803650" cy="1195387"/>
          </a:xfrm>
          <a:prstGeom prst="wedgeRoundRectCallout">
            <a:avLst>
              <a:gd name="adj1" fmla="val -17611"/>
              <a:gd name="adj2" fmla="val 182403"/>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But wait, our </a:t>
            </a:r>
            <a:r>
              <a:rPr lang="en-US" sz="2000">
                <a:solidFill>
                  <a:srgbClr val="6600CC"/>
                </a:solidFill>
              </a:rPr>
              <a:t>set</a:t>
            </a:r>
            <a:r>
              <a:rPr lang="en-US" sz="2000">
                <a:solidFill>
                  <a:schemeClr val="tx1"/>
                </a:solidFill>
              </a:rPr>
              <a:t> doesn’t start with </a:t>
            </a:r>
            <a:r>
              <a:rPr lang="en-US" sz="2000">
                <a:solidFill>
                  <a:srgbClr val="FF0000"/>
                </a:solidFill>
              </a:rPr>
              <a:t>n</a:t>
            </a:r>
            <a:r>
              <a:rPr lang="en-US" sz="2000">
                <a:solidFill>
                  <a:schemeClr val="tx1"/>
                </a:solidFill>
              </a:rPr>
              <a:t> items… It starts with </a:t>
            </a:r>
            <a:r>
              <a:rPr lang="en-US" sz="2000">
                <a:solidFill>
                  <a:srgbClr val="FF0000"/>
                </a:solidFill>
              </a:rPr>
              <a:t>zero</a:t>
            </a:r>
            <a:r>
              <a:rPr lang="en-US" sz="2000">
                <a:solidFill>
                  <a:schemeClr val="tx1"/>
                </a:solidFill>
              </a:rPr>
              <a:t> items!</a:t>
            </a:r>
            <a:endParaRPr lang="en-US" sz="2000"/>
          </a:p>
        </p:txBody>
      </p:sp>
      <p:sp>
        <p:nvSpPr>
          <p:cNvPr id="701467" name="Rectangle 27"/>
          <p:cNvSpPr>
            <a:spLocks noChangeArrowheads="1"/>
          </p:cNvSpPr>
          <p:nvPr/>
        </p:nvSpPr>
        <p:spPr bwMode="auto">
          <a:xfrm>
            <a:off x="4816475" y="5997575"/>
            <a:ext cx="4298950" cy="27305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1462" name="AutoShape 22"/>
          <p:cNvSpPr>
            <a:spLocks noChangeArrowheads="1"/>
          </p:cNvSpPr>
          <p:nvPr/>
        </p:nvSpPr>
        <p:spPr bwMode="auto">
          <a:xfrm>
            <a:off x="3797300" y="4951413"/>
            <a:ext cx="4895850" cy="1470025"/>
          </a:xfrm>
          <a:prstGeom prst="wedgeRoundRectCallout">
            <a:avLst>
              <a:gd name="adj1" fmla="val -46208"/>
              <a:gd name="adj2" fmla="val -74944"/>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And in fact, our </a:t>
            </a:r>
            <a:r>
              <a:rPr lang="en-US" sz="2000">
                <a:solidFill>
                  <a:srgbClr val="6600CC"/>
                </a:solidFill>
              </a:rPr>
              <a:t>set</a:t>
            </a:r>
            <a:r>
              <a:rPr lang="en-US" sz="2000">
                <a:solidFill>
                  <a:schemeClr val="tx1"/>
                </a:solidFill>
              </a:rPr>
              <a:t> will have a </a:t>
            </a:r>
            <a:r>
              <a:rPr lang="en-US" sz="2000">
                <a:solidFill>
                  <a:srgbClr val="FF0000"/>
                </a:solidFill>
              </a:rPr>
              <a:t>different number</a:t>
            </a:r>
            <a:r>
              <a:rPr lang="en-US" sz="2000">
                <a:solidFill>
                  <a:schemeClr val="tx1"/>
                </a:solidFill>
              </a:rPr>
              <a:t> of items during each iteration of the loop!</a:t>
            </a:r>
            <a:endParaRPr lang="en-US" sz="2000"/>
          </a:p>
        </p:txBody>
      </p:sp>
      <p:sp>
        <p:nvSpPr>
          <p:cNvPr id="701463" name="AutoShape 23"/>
          <p:cNvSpPr>
            <a:spLocks noChangeArrowheads="1"/>
          </p:cNvSpPr>
          <p:nvPr/>
        </p:nvSpPr>
        <p:spPr bwMode="auto">
          <a:xfrm>
            <a:off x="5149850" y="3038475"/>
            <a:ext cx="3803650" cy="1066800"/>
          </a:xfrm>
          <a:prstGeom prst="wedgeRoundRectCallout">
            <a:avLst>
              <a:gd name="adj1" fmla="val -79759"/>
              <a:gd name="adj2" fmla="val 83778"/>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So what should we use as the cost of inserting an item into the </a:t>
            </a:r>
            <a:r>
              <a:rPr lang="en-US" sz="2000">
                <a:solidFill>
                  <a:srgbClr val="6600CC"/>
                </a:solidFill>
              </a:rPr>
              <a:t>set</a:t>
            </a:r>
            <a:r>
              <a:rPr lang="en-US" sz="2000">
                <a:solidFill>
                  <a:schemeClr val="tx1"/>
                </a:solidFill>
              </a:rPr>
              <a:t>?</a:t>
            </a:r>
            <a:endParaRPr lang="en-US" sz="2000"/>
          </a:p>
        </p:txBody>
      </p:sp>
      <p:sp>
        <p:nvSpPr>
          <p:cNvPr id="701449" name="Text Box 9"/>
          <p:cNvSpPr txBox="1">
            <a:spLocks noChangeArrowheads="1"/>
          </p:cNvSpPr>
          <p:nvPr/>
        </p:nvSpPr>
        <p:spPr bwMode="auto">
          <a:xfrm>
            <a:off x="452438" y="2049463"/>
            <a:ext cx="8535987"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t>Then do your Big-O analysis under the assumption that each container always holds exactly this number of items.</a:t>
            </a:r>
          </a:p>
        </p:txBody>
      </p:sp>
      <p:sp>
        <p:nvSpPr>
          <p:cNvPr id="701444" name="Text Box 4"/>
          <p:cNvSpPr txBox="1">
            <a:spLocks noChangeArrowheads="1"/>
          </p:cNvSpPr>
          <p:nvPr/>
        </p:nvSpPr>
        <p:spPr bwMode="auto">
          <a:xfrm>
            <a:off x="168275" y="987425"/>
            <a:ext cx="8832850" cy="83099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t>When evaluating STL-based algorithms, first determine the maximum # of items each container could possibly hold.</a:t>
            </a:r>
          </a:p>
        </p:txBody>
      </p:sp>
      <p:sp>
        <p:nvSpPr>
          <p:cNvPr id="701464" name="AutoShape 24"/>
          <p:cNvSpPr>
            <a:spLocks noChangeArrowheads="1"/>
          </p:cNvSpPr>
          <p:nvPr/>
        </p:nvSpPr>
        <p:spPr bwMode="auto">
          <a:xfrm>
            <a:off x="3273425" y="827088"/>
            <a:ext cx="3603625" cy="2132012"/>
          </a:xfrm>
          <a:prstGeom prst="wedgeRoundRectCallout">
            <a:avLst>
              <a:gd name="adj1" fmla="val -39208"/>
              <a:gd name="adj2" fmla="val 103463"/>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Ok. Well, after the loop finishes, our </a:t>
            </a:r>
            <a:r>
              <a:rPr lang="en-US" sz="2000">
                <a:solidFill>
                  <a:srgbClr val="6600CC"/>
                </a:solidFill>
              </a:rPr>
              <a:t>set</a:t>
            </a:r>
            <a:r>
              <a:rPr lang="en-US" sz="2000">
                <a:solidFill>
                  <a:schemeClr val="tx1"/>
                </a:solidFill>
              </a:rPr>
              <a:t> will hold </a:t>
            </a:r>
            <a:r>
              <a:rPr lang="en-US" sz="2000">
                <a:solidFill>
                  <a:srgbClr val="FF0000"/>
                </a:solidFill>
              </a:rPr>
              <a:t>q</a:t>
            </a:r>
            <a:r>
              <a:rPr lang="en-US" sz="2000">
                <a:solidFill>
                  <a:schemeClr val="tx1"/>
                </a:solidFill>
              </a:rPr>
              <a:t> values…</a:t>
            </a:r>
          </a:p>
          <a:p>
            <a:pPr algn="ctr"/>
            <a:endParaRPr lang="en-US" sz="1000">
              <a:solidFill>
                <a:schemeClr val="tx1"/>
              </a:solidFill>
            </a:endParaRPr>
          </a:p>
          <a:p>
            <a:pPr algn="ctr"/>
            <a:r>
              <a:rPr lang="en-US" sz="2000">
                <a:solidFill>
                  <a:schemeClr val="tx1"/>
                </a:solidFill>
              </a:rPr>
              <a:t>This is the maximum # of values it can hold.</a:t>
            </a:r>
          </a:p>
        </p:txBody>
      </p:sp>
      <p:sp>
        <p:nvSpPr>
          <p:cNvPr id="701453" name="AutoShape 13"/>
          <p:cNvSpPr>
            <a:spLocks noChangeArrowheads="1"/>
          </p:cNvSpPr>
          <p:nvPr/>
        </p:nvSpPr>
        <p:spPr bwMode="auto">
          <a:xfrm>
            <a:off x="5327650" y="334963"/>
            <a:ext cx="3816350" cy="2757487"/>
          </a:xfrm>
          <a:prstGeom prst="wedgeRoundRectCallout">
            <a:avLst>
              <a:gd name="adj1" fmla="val -87273"/>
              <a:gd name="adj2" fmla="val 102157"/>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Ok, I’ll assume that our set always has </a:t>
            </a:r>
            <a:r>
              <a:rPr lang="en-US" sz="2000">
                <a:solidFill>
                  <a:srgbClr val="FF0000"/>
                </a:solidFill>
              </a:rPr>
              <a:t>q</a:t>
            </a:r>
            <a:r>
              <a:rPr lang="en-US" sz="2000">
                <a:solidFill>
                  <a:schemeClr val="tx1"/>
                </a:solidFill>
              </a:rPr>
              <a:t> items in it.</a:t>
            </a:r>
          </a:p>
          <a:p>
            <a:pPr algn="ctr"/>
            <a:endParaRPr lang="en-US" sz="2000">
              <a:solidFill>
                <a:schemeClr val="tx1"/>
              </a:solidFill>
            </a:endParaRPr>
          </a:p>
          <a:p>
            <a:pPr algn="ctr"/>
            <a:r>
              <a:rPr lang="en-US" sz="2000">
                <a:solidFill>
                  <a:schemeClr val="tx1"/>
                </a:solidFill>
              </a:rPr>
              <a:t>That means that each time we insert an item into our set it takes </a:t>
            </a:r>
            <a:r>
              <a:rPr lang="en-US" sz="2000">
                <a:solidFill>
                  <a:srgbClr val="FF0000"/>
                </a:solidFill>
              </a:rPr>
              <a:t>log</a:t>
            </a:r>
            <a:r>
              <a:rPr lang="en-US" sz="2000" b="1" baseline="-25000">
                <a:solidFill>
                  <a:srgbClr val="FF0000"/>
                </a:solidFill>
              </a:rPr>
              <a:t>2</a:t>
            </a:r>
            <a:r>
              <a:rPr lang="en-US" sz="2000">
                <a:solidFill>
                  <a:srgbClr val="FF0000"/>
                </a:solidFill>
              </a:rPr>
              <a:t>(q) </a:t>
            </a:r>
            <a:r>
              <a:rPr lang="en-US" sz="2000">
                <a:solidFill>
                  <a:schemeClr val="tx1"/>
                </a:solidFill>
              </a:rPr>
              <a:t>steps</a:t>
            </a:r>
            <a:r>
              <a:rPr lang="en-US" sz="2000">
                <a:solidFill>
                  <a:srgbClr val="FF0000"/>
                </a:solidFill>
              </a:rPr>
              <a:t>.</a:t>
            </a:r>
          </a:p>
        </p:txBody>
      </p:sp>
      <p:sp>
        <p:nvSpPr>
          <p:cNvPr id="701465" name="AutoShape 25"/>
          <p:cNvSpPr>
            <a:spLocks noChangeArrowheads="1"/>
          </p:cNvSpPr>
          <p:nvPr/>
        </p:nvSpPr>
        <p:spPr bwMode="auto">
          <a:xfrm>
            <a:off x="361950" y="225425"/>
            <a:ext cx="4375150" cy="2757488"/>
          </a:xfrm>
          <a:prstGeom prst="wedgeRoundRectCallout">
            <a:avLst>
              <a:gd name="adj1" fmla="val 25796"/>
              <a:gd name="adj2" fmla="val 88398"/>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chemeClr val="tx1"/>
                </a:solidFill>
              </a:rPr>
              <a:t>So if our loop runs a total of </a:t>
            </a:r>
            <a:r>
              <a:rPr lang="en-US" sz="2000" dirty="0">
                <a:solidFill>
                  <a:srgbClr val="FF0000"/>
                </a:solidFill>
              </a:rPr>
              <a:t>q</a:t>
            </a:r>
            <a:r>
              <a:rPr lang="en-US" sz="2000" dirty="0">
                <a:solidFill>
                  <a:schemeClr val="tx1"/>
                </a:solidFill>
              </a:rPr>
              <a:t> iterations…</a:t>
            </a:r>
          </a:p>
          <a:p>
            <a:pPr algn="ctr"/>
            <a:endParaRPr lang="en-US" sz="2000" dirty="0">
              <a:solidFill>
                <a:schemeClr val="tx1"/>
              </a:solidFill>
            </a:endParaRPr>
          </a:p>
          <a:p>
            <a:pPr algn="ctr"/>
            <a:r>
              <a:rPr lang="en-US" sz="2000" dirty="0">
                <a:solidFill>
                  <a:schemeClr val="tx1"/>
                </a:solidFill>
              </a:rPr>
              <a:t> and each iteration we insert at a cost of </a:t>
            </a:r>
            <a:r>
              <a:rPr lang="en-US" sz="2000" dirty="0">
                <a:solidFill>
                  <a:srgbClr val="FF0000"/>
                </a:solidFill>
              </a:rPr>
              <a:t>log</a:t>
            </a:r>
            <a:r>
              <a:rPr lang="en-US" sz="2000" b="1" baseline="-25000" dirty="0">
                <a:solidFill>
                  <a:srgbClr val="FF0000"/>
                </a:solidFill>
              </a:rPr>
              <a:t>2</a:t>
            </a:r>
            <a:r>
              <a:rPr lang="en-US" sz="2000" dirty="0">
                <a:solidFill>
                  <a:srgbClr val="FF0000"/>
                </a:solidFill>
              </a:rPr>
              <a:t>(q) </a:t>
            </a:r>
            <a:r>
              <a:rPr lang="en-US" sz="2000" dirty="0">
                <a:solidFill>
                  <a:schemeClr val="tx1"/>
                </a:solidFill>
              </a:rPr>
              <a:t>into our set…</a:t>
            </a:r>
          </a:p>
          <a:p>
            <a:pPr algn="ctr"/>
            <a:endParaRPr lang="en-US" sz="2000" dirty="0">
              <a:solidFill>
                <a:schemeClr val="tx1"/>
              </a:solidFill>
            </a:endParaRPr>
          </a:p>
          <a:p>
            <a:pPr algn="ctr"/>
            <a:r>
              <a:rPr lang="en-US" sz="2000" dirty="0">
                <a:solidFill>
                  <a:schemeClr val="tx1"/>
                </a:solidFill>
              </a:rPr>
              <a:t>Then our total cost is </a:t>
            </a:r>
            <a:r>
              <a:rPr lang="en-US" sz="2000" dirty="0">
                <a:solidFill>
                  <a:srgbClr val="FF0000"/>
                </a:solidFill>
              </a:rPr>
              <a:t>q * log</a:t>
            </a:r>
            <a:r>
              <a:rPr lang="en-US" sz="2000" b="1" baseline="-25000" dirty="0">
                <a:solidFill>
                  <a:srgbClr val="FF0000"/>
                </a:solidFill>
              </a:rPr>
              <a:t>2</a:t>
            </a:r>
            <a:r>
              <a:rPr lang="en-US" sz="2000" dirty="0">
                <a:solidFill>
                  <a:srgbClr val="FF0000"/>
                </a:solidFill>
              </a:rPr>
              <a:t>(q)</a:t>
            </a:r>
          </a:p>
        </p:txBody>
      </p:sp>
      <p:sp>
        <p:nvSpPr>
          <p:cNvPr id="701466" name="Text Box 26"/>
          <p:cNvSpPr txBox="1">
            <a:spLocks noChangeArrowheads="1"/>
          </p:cNvSpPr>
          <p:nvPr/>
        </p:nvSpPr>
        <p:spPr bwMode="auto">
          <a:xfrm>
            <a:off x="490538" y="5400675"/>
            <a:ext cx="340042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400">
                <a:solidFill>
                  <a:srgbClr val="6600CC"/>
                </a:solidFill>
              </a:rPr>
              <a:t>And that’s the correct</a:t>
            </a:r>
            <a:br>
              <a:rPr lang="en-US" sz="2400">
                <a:solidFill>
                  <a:srgbClr val="6600CC"/>
                </a:solidFill>
              </a:rPr>
            </a:br>
            <a:r>
              <a:rPr lang="en-US" sz="2400">
                <a:solidFill>
                  <a:srgbClr val="6600CC"/>
                </a:solidFill>
              </a:rPr>
              <a:t>answer!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144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701456"/>
                                        </p:tgtEl>
                                        <p:attrNameLst>
                                          <p:attrName>style.visibility</p:attrName>
                                        </p:attrNameLst>
                                      </p:cBhvr>
                                      <p:to>
                                        <p:strVal val="visible"/>
                                      </p:to>
                                    </p:set>
                                    <p:animEffect transition="in" filter="wipe(down)">
                                      <p:cBhvr>
                                        <p:cTn id="11" dur="500"/>
                                        <p:tgtEl>
                                          <p:spTgt spid="70145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701456"/>
                                        </p:tgtEl>
                                        <p:attrNameLst>
                                          <p:attrName>style.visibility</p:attrName>
                                        </p:attrNameLst>
                                      </p:cBhvr>
                                      <p:to>
                                        <p:strVal val="hidden"/>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701454"/>
                                        </p:tgtEl>
                                        <p:attrNameLst>
                                          <p:attrName>style.visibility</p:attrName>
                                        </p:attrNameLst>
                                      </p:cBhvr>
                                      <p:to>
                                        <p:strVal val="visible"/>
                                      </p:to>
                                    </p:set>
                                    <p:animEffect transition="in" filter="wipe(down)">
                                      <p:cBhvr>
                                        <p:cTn id="20" dur="500"/>
                                        <p:tgtEl>
                                          <p:spTgt spid="70145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701454"/>
                                        </p:tgtEl>
                                        <p:attrNameLst>
                                          <p:attrName>style.visibility</p:attrName>
                                        </p:attrNameLst>
                                      </p:cBhvr>
                                      <p:to>
                                        <p:strVal val="hidden"/>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701448">
                                            <p:bg/>
                                          </p:spTgt>
                                        </p:tgtEl>
                                        <p:attrNameLst>
                                          <p:attrName>style.visibility</p:attrName>
                                        </p:attrNameLst>
                                      </p:cBhvr>
                                      <p:to>
                                        <p:strVal val="visible"/>
                                      </p:to>
                                    </p:set>
                                    <p:animEffect transition="in" filter="wipe(down)">
                                      <p:cBhvr>
                                        <p:cTn id="29" dur="500"/>
                                        <p:tgtEl>
                                          <p:spTgt spid="701448">
                                            <p:bg/>
                                          </p:spTgt>
                                        </p:tgtEl>
                                      </p:cBhvr>
                                    </p:animEffect>
                                  </p:childTnLst>
                                </p:cTn>
                              </p:par>
                            </p:childTnLst>
                          </p:cTn>
                        </p:par>
                        <p:par>
                          <p:cTn id="30" fill="hold" nodeType="afterGroup">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701448">
                                            <p:txEl>
                                              <p:pRg st="0" end="0"/>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01448">
                                            <p:txEl>
                                              <p:pRg st="2" end="2"/>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701455"/>
                                        </p:tgtEl>
                                        <p:attrNameLst>
                                          <p:attrName>style.visibility</p:attrName>
                                        </p:attrNameLst>
                                      </p:cBhvr>
                                      <p:to>
                                        <p:strVal val="visible"/>
                                      </p:to>
                                    </p:set>
                                    <p:anim calcmode="lin" valueType="num">
                                      <p:cBhvr additive="base">
                                        <p:cTn id="41" dur="500" fill="hold"/>
                                        <p:tgtEl>
                                          <p:spTgt spid="701455"/>
                                        </p:tgtEl>
                                        <p:attrNameLst>
                                          <p:attrName>ppt_x</p:attrName>
                                        </p:attrNameLst>
                                      </p:cBhvr>
                                      <p:tavLst>
                                        <p:tav tm="0">
                                          <p:val>
                                            <p:strVal val="1+#ppt_w/2"/>
                                          </p:val>
                                        </p:tav>
                                        <p:tav tm="100000">
                                          <p:val>
                                            <p:strVal val="#ppt_x"/>
                                          </p:val>
                                        </p:tav>
                                      </p:tavLst>
                                    </p:anim>
                                    <p:anim calcmode="lin" valueType="num">
                                      <p:cBhvr additive="base">
                                        <p:cTn id="42" dur="500" fill="hold"/>
                                        <p:tgtEl>
                                          <p:spTgt spid="701455"/>
                                        </p:tgtEl>
                                        <p:attrNameLst>
                                          <p:attrName>ppt_y</p:attrName>
                                        </p:attrNameLst>
                                      </p:cBhvr>
                                      <p:tavLst>
                                        <p:tav tm="0">
                                          <p:val>
                                            <p:strVal val="#ppt_y"/>
                                          </p:val>
                                        </p:tav>
                                        <p:tav tm="100000">
                                          <p:val>
                                            <p:strVal val="#ppt_y"/>
                                          </p:val>
                                        </p:tav>
                                      </p:tavLst>
                                    </p:anim>
                                  </p:childTnLst>
                                </p:cTn>
                              </p:par>
                            </p:childTnLst>
                          </p:cTn>
                        </p:par>
                        <p:par>
                          <p:cTn id="43" fill="hold" nodeType="afterGroup">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701467"/>
                                        </p:tgtEl>
                                        <p:attrNameLst>
                                          <p:attrName>style.visibility</p:attrName>
                                        </p:attrNameLst>
                                      </p:cBhvr>
                                      <p:to>
                                        <p:strVal val="visible"/>
                                      </p:to>
                                    </p:set>
                                    <p:animEffect transition="in" filter="wipe(left)">
                                      <p:cBhvr>
                                        <p:cTn id="46" dur="500"/>
                                        <p:tgtEl>
                                          <p:spTgt spid="701467"/>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701448">
                                            <p:txEl>
                                              <p:pRg st="0" end="0"/>
                                            </p:txEl>
                                          </p:spTgt>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701448">
                                            <p:txEl>
                                              <p:pRg st="2" end="2"/>
                                            </p:txEl>
                                          </p:spTgt>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701448">
                                            <p:bg/>
                                          </p:spTgt>
                                        </p:tgtEl>
                                        <p:attrNameLst>
                                          <p:attrName>style.visibility</p:attrName>
                                        </p:attrNameLst>
                                      </p:cBhvr>
                                      <p:to>
                                        <p:strVal val="hidden"/>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701461"/>
                                        </p:tgtEl>
                                        <p:attrNameLst>
                                          <p:attrName>style.visibility</p:attrName>
                                        </p:attrNameLst>
                                      </p:cBhvr>
                                      <p:to>
                                        <p:strVal val="visible"/>
                                      </p:to>
                                    </p:set>
                                    <p:animEffect transition="in" filter="wipe(down)">
                                      <p:cBhvr>
                                        <p:cTn id="59" dur="500"/>
                                        <p:tgtEl>
                                          <p:spTgt spid="701461"/>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701461"/>
                                        </p:tgtEl>
                                        <p:attrNameLst>
                                          <p:attrName>style.visibility</p:attrName>
                                        </p:attrNameLst>
                                      </p:cBhvr>
                                      <p:to>
                                        <p:strVal val="hidden"/>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701462"/>
                                        </p:tgtEl>
                                        <p:attrNameLst>
                                          <p:attrName>style.visibility</p:attrName>
                                        </p:attrNameLst>
                                      </p:cBhvr>
                                      <p:to>
                                        <p:strVal val="visible"/>
                                      </p:to>
                                    </p:set>
                                    <p:animEffect transition="in" filter="wipe(down)">
                                      <p:cBhvr>
                                        <p:cTn id="68" dur="500"/>
                                        <p:tgtEl>
                                          <p:spTgt spid="701462"/>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701462"/>
                                        </p:tgtEl>
                                        <p:attrNameLst>
                                          <p:attrName>style.visibility</p:attrName>
                                        </p:attrNameLst>
                                      </p:cBhvr>
                                      <p:to>
                                        <p:strVal val="hidden"/>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701463"/>
                                        </p:tgtEl>
                                        <p:attrNameLst>
                                          <p:attrName>style.visibility</p:attrName>
                                        </p:attrNameLst>
                                      </p:cBhvr>
                                      <p:to>
                                        <p:strVal val="visible"/>
                                      </p:to>
                                    </p:set>
                                    <p:animEffect transition="in" filter="wipe(down)">
                                      <p:cBhvr>
                                        <p:cTn id="77" dur="500"/>
                                        <p:tgtEl>
                                          <p:spTgt spid="701463"/>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 presetClass="exit" presetSubtype="0" fill="hold" grpId="1" nodeType="clickEffect">
                                  <p:stCondLst>
                                    <p:cond delay="0"/>
                                  </p:stCondLst>
                                  <p:childTnLst>
                                    <p:set>
                                      <p:cBhvr>
                                        <p:cTn id="81" dur="1" fill="hold">
                                          <p:stCondLst>
                                            <p:cond delay="0"/>
                                          </p:stCondLst>
                                        </p:cTn>
                                        <p:tgtEl>
                                          <p:spTgt spid="701463"/>
                                        </p:tgtEl>
                                        <p:attrNameLst>
                                          <p:attrName>style.visibility</p:attrName>
                                        </p:attrNameLst>
                                      </p:cBhvr>
                                      <p:to>
                                        <p:strVal val="hidden"/>
                                      </p:to>
                                    </p:set>
                                  </p:childTnLst>
                                </p:cTn>
                              </p:par>
                            </p:childTnLst>
                          </p:cTn>
                        </p:par>
                      </p:childTnLst>
                    </p:cTn>
                  </p:par>
                  <p:par>
                    <p:cTn id="82" fill="hold" nodeType="clickPar">
                      <p:stCondLst>
                        <p:cond delay="indefinite"/>
                      </p:stCondLst>
                      <p:childTnLst>
                        <p:par>
                          <p:cTn id="83" fill="hold" nodeType="withGroup">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701444"/>
                                        </p:tgtEl>
                                        <p:attrNameLst>
                                          <p:attrName>style.visibility</p:attrName>
                                        </p:attrNameLst>
                                      </p:cBhvr>
                                      <p:to>
                                        <p:strVal val="visible"/>
                                      </p:to>
                                    </p:se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701464"/>
                                        </p:tgtEl>
                                        <p:attrNameLst>
                                          <p:attrName>style.visibility</p:attrName>
                                        </p:attrNameLst>
                                      </p:cBhvr>
                                      <p:to>
                                        <p:strVal val="visible"/>
                                      </p:to>
                                    </p:set>
                                    <p:animEffect transition="in" filter="wipe(down)">
                                      <p:cBhvr>
                                        <p:cTn id="90" dur="500"/>
                                        <p:tgtEl>
                                          <p:spTgt spid="701464"/>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701464"/>
                                        </p:tgtEl>
                                        <p:attrNameLst>
                                          <p:attrName>style.visibility</p:attrName>
                                        </p:attrNameLst>
                                      </p:cBhvr>
                                      <p:to>
                                        <p:strVal val="hidden"/>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701449"/>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701453"/>
                                        </p:tgtEl>
                                        <p:attrNameLst>
                                          <p:attrName>style.visibility</p:attrName>
                                        </p:attrNameLst>
                                      </p:cBhvr>
                                      <p:to>
                                        <p:strVal val="visible"/>
                                      </p:to>
                                    </p:set>
                                    <p:animEffect transition="in" filter="wipe(down)">
                                      <p:cBhvr>
                                        <p:cTn id="103" dur="500"/>
                                        <p:tgtEl>
                                          <p:spTgt spid="701453"/>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4" fill="hold" grpId="0" nodeType="clickEffect">
                                  <p:stCondLst>
                                    <p:cond delay="0"/>
                                  </p:stCondLst>
                                  <p:childTnLst>
                                    <p:set>
                                      <p:cBhvr>
                                        <p:cTn id="107" dur="1" fill="hold">
                                          <p:stCondLst>
                                            <p:cond delay="0"/>
                                          </p:stCondLst>
                                        </p:cTn>
                                        <p:tgtEl>
                                          <p:spTgt spid="701465"/>
                                        </p:tgtEl>
                                        <p:attrNameLst>
                                          <p:attrName>style.visibility</p:attrName>
                                        </p:attrNameLst>
                                      </p:cBhvr>
                                      <p:to>
                                        <p:strVal val="visible"/>
                                      </p:to>
                                    </p:set>
                                    <p:animEffect transition="in" filter="wipe(down)">
                                      <p:cBhvr>
                                        <p:cTn id="108" dur="500"/>
                                        <p:tgtEl>
                                          <p:spTgt spid="701465"/>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701466"/>
                                        </p:tgtEl>
                                        <p:attrNameLst>
                                          <p:attrName>style.visibility</p:attrName>
                                        </p:attrNameLst>
                                      </p:cBhvr>
                                      <p:to>
                                        <p:strVal val="visible"/>
                                      </p:to>
                                    </p:set>
                                    <p:anim calcmode="lin" valueType="num">
                                      <p:cBhvr additive="base">
                                        <p:cTn id="113" dur="500" fill="hold"/>
                                        <p:tgtEl>
                                          <p:spTgt spid="701466"/>
                                        </p:tgtEl>
                                        <p:attrNameLst>
                                          <p:attrName>ppt_x</p:attrName>
                                        </p:attrNameLst>
                                      </p:cBhvr>
                                      <p:tavLst>
                                        <p:tav tm="0">
                                          <p:val>
                                            <p:strVal val="#ppt_x"/>
                                          </p:val>
                                        </p:tav>
                                        <p:tav tm="100000">
                                          <p:val>
                                            <p:strVal val="#ppt_x"/>
                                          </p:val>
                                        </p:tav>
                                      </p:tavLst>
                                    </p:anim>
                                    <p:anim calcmode="lin" valueType="num">
                                      <p:cBhvr additive="base">
                                        <p:cTn id="114" dur="500" fill="hold"/>
                                        <p:tgtEl>
                                          <p:spTgt spid="7014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1445" grpId="0" animBg="1"/>
      <p:bldP spid="701454" grpId="0" animBg="1"/>
      <p:bldP spid="701454" grpId="1" animBg="1"/>
      <p:bldP spid="701455" grpId="0" animBg="1"/>
      <p:bldP spid="701456" grpId="0" animBg="1"/>
      <p:bldP spid="701456" grpId="1" animBg="1"/>
      <p:bldP spid="701448" grpId="0" uiExpand="1" build="p" animBg="1"/>
      <p:bldP spid="701448" grpId="1" build="allAtOnce" animBg="1"/>
      <p:bldP spid="701461" grpId="0" animBg="1"/>
      <p:bldP spid="701461" grpId="1" animBg="1"/>
      <p:bldP spid="701467" grpId="0" animBg="1"/>
      <p:bldP spid="701462" grpId="0" animBg="1"/>
      <p:bldP spid="701462" grpId="1" animBg="1"/>
      <p:bldP spid="701463" grpId="0" animBg="1"/>
      <p:bldP spid="701463" grpId="1" animBg="1"/>
      <p:bldP spid="701449" grpId="0"/>
      <p:bldP spid="701444" grpId="0"/>
      <p:bldP spid="701464" grpId="0" animBg="1"/>
      <p:bldP spid="701464" grpId="1" animBg="1"/>
      <p:bldP spid="701453" grpId="0" animBg="1"/>
      <p:bldP spid="701465" grpId="0" animBg="1"/>
      <p:bldP spid="70146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p:txBody>
          <a:bodyPr/>
          <a:lstStyle/>
          <a:p>
            <a:fld id="{EF321408-7904-4DBE-846C-25B0CD80AB09}" type="slidenum">
              <a:rPr lang="en-US"/>
              <a:pPr/>
              <a:t>36</a:t>
            </a:fld>
            <a:endParaRPr lang="en-US"/>
          </a:p>
        </p:txBody>
      </p:sp>
      <p:sp>
        <p:nvSpPr>
          <p:cNvPr id="693259" name="Text Box 11"/>
          <p:cNvSpPr txBox="1">
            <a:spLocks noChangeArrowheads="1"/>
          </p:cNvSpPr>
          <p:nvPr/>
        </p:nvSpPr>
        <p:spPr bwMode="auto">
          <a:xfrm>
            <a:off x="117476" y="912257"/>
            <a:ext cx="8963146" cy="76944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200" dirty="0"/>
              <a:t>See if you can figure out the Big-O of these </a:t>
            </a:r>
            <a:br>
              <a:rPr lang="en-US" sz="2200" dirty="0"/>
            </a:br>
            <a:r>
              <a:rPr lang="en-US" sz="2200" dirty="0"/>
              <a:t>functions which use the STL!</a:t>
            </a:r>
          </a:p>
        </p:txBody>
      </p:sp>
      <p:sp>
        <p:nvSpPr>
          <p:cNvPr id="693260" name="Text Box 12"/>
          <p:cNvSpPr txBox="1">
            <a:spLocks noChangeArrowheads="1"/>
          </p:cNvSpPr>
          <p:nvPr/>
        </p:nvSpPr>
        <p:spPr bwMode="auto">
          <a:xfrm>
            <a:off x="2150331" y="1993360"/>
            <a:ext cx="4629150" cy="192405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dirty="0"/>
              <a:t>// Assume </a:t>
            </a:r>
            <a:r>
              <a:rPr lang="en-US" dirty="0">
                <a:solidFill>
                  <a:srgbClr val="FF0000"/>
                </a:solidFill>
              </a:rPr>
              <a:t>p</a:t>
            </a:r>
            <a:r>
              <a:rPr lang="en-US" dirty="0"/>
              <a:t> items in vector v</a:t>
            </a:r>
          </a:p>
          <a:p>
            <a:r>
              <a:rPr lang="en-US" dirty="0"/>
              <a:t>void </a:t>
            </a:r>
            <a:r>
              <a:rPr lang="en-US" dirty="0" err="1"/>
              <a:t>clearFromFront</a:t>
            </a:r>
            <a:r>
              <a:rPr lang="en-US" dirty="0"/>
              <a:t>(vector&lt;</a:t>
            </a:r>
            <a:r>
              <a:rPr lang="en-US" dirty="0" err="1"/>
              <a:t>int</a:t>
            </a:r>
            <a:r>
              <a:rPr lang="en-US" dirty="0"/>
              <a:t>&gt; &amp;v)</a:t>
            </a:r>
          </a:p>
          <a:p>
            <a:r>
              <a:rPr lang="en-US" sz="1200" b="1" dirty="0"/>
              <a:t>{</a:t>
            </a:r>
          </a:p>
          <a:p>
            <a:r>
              <a:rPr lang="en-US" dirty="0"/>
              <a:t>   while ( </a:t>
            </a:r>
            <a:r>
              <a:rPr lang="en-US" dirty="0" err="1"/>
              <a:t>v.size</a:t>
            </a:r>
            <a:r>
              <a:rPr lang="en-US" dirty="0"/>
              <a:t>() &gt; 0 )</a:t>
            </a:r>
          </a:p>
          <a:p>
            <a:r>
              <a:rPr lang="en-US" sz="1200" b="1" dirty="0"/>
              <a:t>   {</a:t>
            </a:r>
          </a:p>
          <a:p>
            <a:r>
              <a:rPr lang="en-US" dirty="0"/>
              <a:t>        </a:t>
            </a:r>
            <a:r>
              <a:rPr lang="en-US" dirty="0" err="1"/>
              <a:t>v.erase</a:t>
            </a:r>
            <a:r>
              <a:rPr lang="en-US" dirty="0"/>
              <a:t>( </a:t>
            </a:r>
            <a:r>
              <a:rPr lang="en-US" dirty="0" err="1"/>
              <a:t>v.begin</a:t>
            </a:r>
            <a:r>
              <a:rPr lang="en-US" dirty="0"/>
              <a:t>() ); // erase 1</a:t>
            </a:r>
            <a:r>
              <a:rPr lang="en-US" baseline="30000" dirty="0"/>
              <a:t>st</a:t>
            </a:r>
            <a:r>
              <a:rPr lang="en-US" dirty="0"/>
              <a:t> item</a:t>
            </a:r>
          </a:p>
          <a:p>
            <a:r>
              <a:rPr lang="en-US" sz="1200" b="1" dirty="0"/>
              <a:t>   }</a:t>
            </a:r>
          </a:p>
          <a:p>
            <a:r>
              <a:rPr lang="en-US" sz="1200" b="1" dirty="0"/>
              <a:t>}</a:t>
            </a:r>
          </a:p>
        </p:txBody>
      </p:sp>
      <p:sp>
        <p:nvSpPr>
          <p:cNvPr id="693261" name="Text Box 13"/>
          <p:cNvSpPr txBox="1">
            <a:spLocks noChangeArrowheads="1"/>
          </p:cNvSpPr>
          <p:nvPr/>
        </p:nvSpPr>
        <p:spPr bwMode="auto">
          <a:xfrm>
            <a:off x="139701" y="4749498"/>
            <a:ext cx="4314825" cy="2017713"/>
          </a:xfrm>
          <a:prstGeom prst="rect">
            <a:avLst/>
          </a:prstGeom>
          <a:solidFill>
            <a:srgbClr val="FFCC99">
              <a:alpha val="94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dirty="0">
                <a:solidFill>
                  <a:srgbClr val="006666"/>
                </a:solidFill>
              </a:rPr>
              <a:t>The STL </a:t>
            </a:r>
            <a:r>
              <a:rPr lang="en-US" dirty="0">
                <a:solidFill>
                  <a:srgbClr val="008080"/>
                </a:solidFill>
              </a:rPr>
              <a:t>vector</a:t>
            </a:r>
          </a:p>
          <a:p>
            <a:pPr algn="ctr"/>
            <a:r>
              <a:rPr lang="en-US" dirty="0">
                <a:solidFill>
                  <a:schemeClr val="accent2"/>
                </a:solidFill>
              </a:rPr>
              <a:t>Insert at the top/middle: </a:t>
            </a:r>
            <a:r>
              <a:rPr lang="en-US" dirty="0"/>
              <a:t>    	O(n)</a:t>
            </a:r>
          </a:p>
          <a:p>
            <a:pPr algn="ctr"/>
            <a:r>
              <a:rPr lang="en-US" dirty="0">
                <a:solidFill>
                  <a:schemeClr val="accent2"/>
                </a:solidFill>
              </a:rPr>
              <a:t>Insert an the end:                  	</a:t>
            </a:r>
            <a:r>
              <a:rPr lang="en-US" dirty="0"/>
              <a:t>O(1)</a:t>
            </a:r>
          </a:p>
          <a:p>
            <a:pPr algn="ctr"/>
            <a:r>
              <a:rPr lang="en-US" dirty="0">
                <a:solidFill>
                  <a:schemeClr val="accent2"/>
                </a:solidFill>
              </a:rPr>
              <a:t>Delete an item from top/middle:	</a:t>
            </a:r>
            <a:r>
              <a:rPr lang="en-US" dirty="0"/>
              <a:t>O(n)</a:t>
            </a:r>
          </a:p>
          <a:p>
            <a:pPr algn="ctr"/>
            <a:r>
              <a:rPr lang="en-US" dirty="0">
                <a:solidFill>
                  <a:schemeClr val="accent2"/>
                </a:solidFill>
              </a:rPr>
              <a:t>Delete an item from the end:   	</a:t>
            </a:r>
            <a:r>
              <a:rPr lang="en-US" dirty="0"/>
              <a:t>O(1)</a:t>
            </a:r>
          </a:p>
          <a:p>
            <a:pPr algn="ctr"/>
            <a:r>
              <a:rPr lang="en-US" dirty="0">
                <a:solidFill>
                  <a:schemeClr val="accent2"/>
                </a:solidFill>
              </a:rPr>
              <a:t>Access an item: 			</a:t>
            </a:r>
            <a:r>
              <a:rPr lang="en-US" dirty="0"/>
              <a:t>O(1)</a:t>
            </a:r>
          </a:p>
          <a:p>
            <a:pPr algn="ctr"/>
            <a:r>
              <a:rPr lang="en-US" dirty="0">
                <a:solidFill>
                  <a:schemeClr val="accent2"/>
                </a:solidFill>
              </a:rPr>
              <a:t>Finding an item: </a:t>
            </a:r>
            <a:r>
              <a:rPr lang="en-US" dirty="0"/>
              <a:t>                      	O(n)</a:t>
            </a:r>
          </a:p>
        </p:txBody>
      </p:sp>
      <p:sp>
        <p:nvSpPr>
          <p:cNvPr id="693264" name="Text Box 16"/>
          <p:cNvSpPr txBox="1">
            <a:spLocks noChangeArrowheads="1"/>
          </p:cNvSpPr>
          <p:nvPr/>
        </p:nvSpPr>
        <p:spPr bwMode="auto">
          <a:xfrm>
            <a:off x="4076761" y="4324478"/>
            <a:ext cx="10445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t>Hints:</a:t>
            </a:r>
          </a:p>
        </p:txBody>
      </p:sp>
      <p:sp>
        <p:nvSpPr>
          <p:cNvPr id="693267" name="Text Box 19"/>
          <p:cNvSpPr txBox="1">
            <a:spLocks noChangeArrowheads="1"/>
          </p:cNvSpPr>
          <p:nvPr/>
        </p:nvSpPr>
        <p:spPr bwMode="auto">
          <a:xfrm>
            <a:off x="4572000" y="4749497"/>
            <a:ext cx="4330700" cy="2017713"/>
          </a:xfrm>
          <a:prstGeom prst="rect">
            <a:avLst/>
          </a:prstGeom>
          <a:solidFill>
            <a:srgbClr val="FFCC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r>
              <a:rPr lang="en-US" dirty="0">
                <a:solidFill>
                  <a:srgbClr val="008080"/>
                </a:solidFill>
              </a:rPr>
              <a:t>                    The STL set</a:t>
            </a:r>
          </a:p>
          <a:p>
            <a:r>
              <a:rPr lang="en-US" dirty="0">
                <a:solidFill>
                  <a:schemeClr val="accent2"/>
                </a:solidFill>
              </a:rPr>
              <a:t>Inserting a new item:</a:t>
            </a:r>
            <a:r>
              <a:rPr lang="en-US" dirty="0"/>
              <a:t>  	       O(log</a:t>
            </a:r>
            <a:r>
              <a:rPr lang="en-US" baseline="-25000" dirty="0"/>
              <a:t>2</a:t>
            </a:r>
            <a:r>
              <a:rPr lang="en-US" dirty="0"/>
              <a:t>n)</a:t>
            </a:r>
          </a:p>
          <a:p>
            <a:r>
              <a:rPr lang="en-US" dirty="0">
                <a:solidFill>
                  <a:schemeClr val="accent2"/>
                </a:solidFill>
              </a:rPr>
              <a:t>Finding an item:</a:t>
            </a:r>
            <a:r>
              <a:rPr lang="en-US" dirty="0"/>
              <a:t>          	       O(log</a:t>
            </a:r>
            <a:r>
              <a:rPr lang="en-US" baseline="-25000" dirty="0"/>
              <a:t>2</a:t>
            </a:r>
            <a:r>
              <a:rPr lang="en-US" dirty="0"/>
              <a:t>n)</a:t>
            </a:r>
          </a:p>
          <a:p>
            <a:r>
              <a:rPr lang="en-US" dirty="0">
                <a:solidFill>
                  <a:schemeClr val="accent2"/>
                </a:solidFill>
              </a:rPr>
              <a:t>Deleting an item:</a:t>
            </a:r>
            <a:r>
              <a:rPr lang="en-US" dirty="0"/>
              <a:t> 	       O(log</a:t>
            </a:r>
            <a:r>
              <a:rPr lang="en-US" baseline="-25000" dirty="0"/>
              <a:t>2</a:t>
            </a:r>
            <a:r>
              <a:rPr lang="en-US" dirty="0"/>
              <a:t>n)</a:t>
            </a:r>
          </a:p>
        </p:txBody>
      </p:sp>
      <p:sp>
        <p:nvSpPr>
          <p:cNvPr id="693269" name="Rectangle 21"/>
          <p:cNvSpPr>
            <a:spLocks noGrp="1" noChangeArrowheads="1"/>
          </p:cNvSpPr>
          <p:nvPr>
            <p:ph type="title"/>
          </p:nvPr>
        </p:nvSpPr>
        <p:spPr>
          <a:noFill/>
          <a:ln/>
        </p:spPr>
        <p:txBody>
          <a:bodyPr/>
          <a:lstStyle/>
          <a:p>
            <a:r>
              <a:rPr lang="en-US" sz="3600"/>
              <a:t>Find the Big-O Challenge, Part 4</a:t>
            </a:r>
          </a:p>
        </p:txBody>
      </p:sp>
      <p:sp>
        <p:nvSpPr>
          <p:cNvPr id="4" name="Rectangle 3">
            <a:extLst>
              <a:ext uri="{FF2B5EF4-FFF2-40B4-BE49-F238E27FC236}">
                <a16:creationId xmlns:a16="http://schemas.microsoft.com/office/drawing/2014/main" id="{70F275B9-8C60-4509-A99C-F89AD7C5365D}"/>
              </a:ext>
            </a:extLst>
          </p:cNvPr>
          <p:cNvSpPr/>
          <p:nvPr/>
        </p:nvSpPr>
        <p:spPr bwMode="auto">
          <a:xfrm>
            <a:off x="239713" y="226337"/>
            <a:ext cx="8840909" cy="1686949"/>
          </a:xfrm>
          <a:prstGeom prst="rect">
            <a:avLst/>
          </a:prstGeom>
          <a:solidFill>
            <a:srgbClr val="FFFFFF">
              <a:alpha val="94902"/>
            </a:srgbClr>
          </a:solidFill>
          <a:ln w="3175"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2"/>
              </a:solidFill>
              <a:effectLst/>
              <a:latin typeface="Comic Sans MS" pitchFamily="66" charset="0"/>
              <a:cs typeface="Times New Roman" pitchFamily="18" charset="0"/>
            </a:endParaRPr>
          </a:p>
        </p:txBody>
      </p:sp>
      <p:sp>
        <p:nvSpPr>
          <p:cNvPr id="11" name="AutoShape 27">
            <a:extLst>
              <a:ext uri="{FF2B5EF4-FFF2-40B4-BE49-F238E27FC236}">
                <a16:creationId xmlns:a16="http://schemas.microsoft.com/office/drawing/2014/main" id="{3CDAD03C-CFDF-49C1-B42E-1626A47EA04D}"/>
              </a:ext>
            </a:extLst>
          </p:cNvPr>
          <p:cNvSpPr>
            <a:spLocks noChangeArrowheads="1"/>
          </p:cNvSpPr>
          <p:nvPr/>
        </p:nvSpPr>
        <p:spPr bwMode="auto">
          <a:xfrm>
            <a:off x="0" y="51507"/>
            <a:ext cx="3440317" cy="1832439"/>
          </a:xfrm>
          <a:prstGeom prst="wedgeRoundRectCallout">
            <a:avLst>
              <a:gd name="adj1" fmla="val 24538"/>
              <a:gd name="adj2" fmla="val 102488"/>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chemeClr val="tx1"/>
                </a:solidFill>
              </a:rPr>
              <a:t>Well, assuming our vector has </a:t>
            </a:r>
            <a:r>
              <a:rPr lang="en-US" sz="2000" dirty="0">
                <a:solidFill>
                  <a:srgbClr val="FF0000"/>
                </a:solidFill>
              </a:rPr>
              <a:t>p</a:t>
            </a:r>
            <a:r>
              <a:rPr lang="en-US" sz="2000" dirty="0">
                <a:solidFill>
                  <a:schemeClr val="tx1"/>
                </a:solidFill>
              </a:rPr>
              <a:t> items and we delete one item per iteration, our loop runs for </a:t>
            </a:r>
            <a:r>
              <a:rPr lang="en-US" sz="2000" dirty="0">
                <a:solidFill>
                  <a:srgbClr val="FF0000"/>
                </a:solidFill>
              </a:rPr>
              <a:t>p</a:t>
            </a:r>
            <a:r>
              <a:rPr lang="en-US" sz="2000" dirty="0">
                <a:solidFill>
                  <a:schemeClr val="tx1"/>
                </a:solidFill>
              </a:rPr>
              <a:t> steps.</a:t>
            </a:r>
            <a:endParaRPr lang="en-US" dirty="0">
              <a:solidFill>
                <a:srgbClr val="FF0000"/>
              </a:solidFill>
            </a:endParaRPr>
          </a:p>
        </p:txBody>
      </p:sp>
      <p:sp>
        <p:nvSpPr>
          <p:cNvPr id="12" name="AutoShape 27">
            <a:extLst>
              <a:ext uri="{FF2B5EF4-FFF2-40B4-BE49-F238E27FC236}">
                <a16:creationId xmlns:a16="http://schemas.microsoft.com/office/drawing/2014/main" id="{0398D8F1-43AD-48DA-ADE1-C8C869DC22ED}"/>
              </a:ext>
            </a:extLst>
          </p:cNvPr>
          <p:cNvSpPr>
            <a:spLocks noChangeArrowheads="1"/>
          </p:cNvSpPr>
          <p:nvPr/>
        </p:nvSpPr>
        <p:spPr bwMode="auto">
          <a:xfrm>
            <a:off x="4491037" y="4669501"/>
            <a:ext cx="4652963" cy="2113194"/>
          </a:xfrm>
          <a:prstGeom prst="wedgeRoundRectCallout">
            <a:avLst>
              <a:gd name="adj1" fmla="val -76480"/>
              <a:gd name="adj2" fmla="val -106255"/>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chemeClr val="tx1"/>
                </a:solidFill>
              </a:rPr>
              <a:t>During each step, we delete the vector’s first item. </a:t>
            </a:r>
            <a:br>
              <a:rPr lang="en-US" sz="2000" dirty="0">
                <a:solidFill>
                  <a:schemeClr val="tx1"/>
                </a:solidFill>
              </a:rPr>
            </a:b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1050" dirty="0">
              <a:solidFill>
                <a:schemeClr val="tx1"/>
              </a:solidFill>
            </a:endParaRPr>
          </a:p>
        </p:txBody>
      </p:sp>
      <p:sp>
        <p:nvSpPr>
          <p:cNvPr id="2" name="Rectangle 1">
            <a:extLst>
              <a:ext uri="{FF2B5EF4-FFF2-40B4-BE49-F238E27FC236}">
                <a16:creationId xmlns:a16="http://schemas.microsoft.com/office/drawing/2014/main" id="{A6B6110B-8C01-4829-A261-7E50FEA1C7C5}"/>
              </a:ext>
            </a:extLst>
          </p:cNvPr>
          <p:cNvSpPr/>
          <p:nvPr/>
        </p:nvSpPr>
        <p:spPr bwMode="auto">
          <a:xfrm>
            <a:off x="184966" y="5590339"/>
            <a:ext cx="4242695" cy="316871"/>
          </a:xfrm>
          <a:prstGeom prst="rect">
            <a:avLst/>
          </a:prstGeom>
          <a:noFill/>
          <a:ln w="38100" cap="flat" cmpd="sng" algn="ctr">
            <a:solidFill>
              <a:srgbClr val="FF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16" name="AutoShape 27">
            <a:extLst>
              <a:ext uri="{FF2B5EF4-FFF2-40B4-BE49-F238E27FC236}">
                <a16:creationId xmlns:a16="http://schemas.microsoft.com/office/drawing/2014/main" id="{3CD36FCE-AB3F-4374-96F3-36BE9CF43676}"/>
              </a:ext>
            </a:extLst>
          </p:cNvPr>
          <p:cNvSpPr>
            <a:spLocks noChangeArrowheads="1"/>
          </p:cNvSpPr>
          <p:nvPr/>
        </p:nvSpPr>
        <p:spPr bwMode="auto">
          <a:xfrm>
            <a:off x="5209479" y="120884"/>
            <a:ext cx="3934521" cy="1832439"/>
          </a:xfrm>
          <a:prstGeom prst="wedgeRoundRectCallout">
            <a:avLst>
              <a:gd name="adj1" fmla="val -40446"/>
              <a:gd name="adj2" fmla="val 69385"/>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chemeClr val="tx1"/>
                </a:solidFill>
              </a:rPr>
              <a:t>So there are </a:t>
            </a:r>
            <a:r>
              <a:rPr lang="en-US" sz="2000" dirty="0">
                <a:solidFill>
                  <a:srgbClr val="FF0000"/>
                </a:solidFill>
              </a:rPr>
              <a:t>p</a:t>
            </a:r>
            <a:r>
              <a:rPr lang="en-US" sz="2000" dirty="0">
                <a:solidFill>
                  <a:schemeClr val="tx1"/>
                </a:solidFill>
              </a:rPr>
              <a:t> total loop iterations, and during each iteration, we perform</a:t>
            </a:r>
            <a:r>
              <a:rPr lang="en-US" sz="2000" dirty="0">
                <a:solidFill>
                  <a:srgbClr val="FF0000"/>
                </a:solidFill>
              </a:rPr>
              <a:t> p </a:t>
            </a:r>
            <a:r>
              <a:rPr lang="en-US" sz="2000" dirty="0">
                <a:solidFill>
                  <a:schemeClr val="tx1"/>
                </a:solidFill>
              </a:rPr>
              <a:t>steps to delete the first item:</a:t>
            </a:r>
          </a:p>
          <a:p>
            <a:pPr algn="ctr"/>
            <a:r>
              <a:rPr lang="en-US" sz="2000" dirty="0">
                <a:solidFill>
                  <a:schemeClr val="tx1"/>
                </a:solidFill>
              </a:rPr>
              <a:t>O(</a:t>
            </a:r>
            <a:r>
              <a:rPr lang="en-US" sz="2000" dirty="0">
                <a:solidFill>
                  <a:srgbClr val="FF0000"/>
                </a:solidFill>
              </a:rPr>
              <a:t>p</a:t>
            </a:r>
            <a:r>
              <a:rPr lang="en-US" sz="2000" baseline="30000" dirty="0">
                <a:solidFill>
                  <a:srgbClr val="FF0000"/>
                </a:solidFill>
              </a:rPr>
              <a:t>2</a:t>
            </a:r>
            <a:r>
              <a:rPr lang="en-US" sz="2000" dirty="0">
                <a:solidFill>
                  <a:schemeClr val="tx1"/>
                </a:solidFill>
              </a:rPr>
              <a:t>)</a:t>
            </a:r>
            <a:endParaRPr lang="en-US" dirty="0">
              <a:solidFill>
                <a:srgbClr val="FF0000"/>
              </a:solidFill>
            </a:endParaRPr>
          </a:p>
        </p:txBody>
      </p:sp>
      <p:sp>
        <p:nvSpPr>
          <p:cNvPr id="5" name="Rectangle 4">
            <a:extLst>
              <a:ext uri="{FF2B5EF4-FFF2-40B4-BE49-F238E27FC236}">
                <a16:creationId xmlns:a16="http://schemas.microsoft.com/office/drawing/2014/main" id="{D36857D2-61D6-415C-8757-9929998EE318}"/>
              </a:ext>
            </a:extLst>
          </p:cNvPr>
          <p:cNvSpPr/>
          <p:nvPr/>
        </p:nvSpPr>
        <p:spPr>
          <a:xfrm>
            <a:off x="4860995" y="6373098"/>
            <a:ext cx="4046299" cy="400110"/>
          </a:xfrm>
          <a:prstGeom prst="rect">
            <a:avLst/>
          </a:prstGeom>
        </p:spPr>
        <p:txBody>
          <a:bodyPr wrap="none">
            <a:spAutoFit/>
          </a:bodyPr>
          <a:lstStyle/>
          <a:p>
            <a:pPr algn="ctr"/>
            <a:r>
              <a:rPr lang="en-US" sz="2000" dirty="0">
                <a:solidFill>
                  <a:schemeClr val="tx1"/>
                </a:solidFill>
              </a:rPr>
              <a:t>Cost of deleting first item: O(</a:t>
            </a:r>
            <a:r>
              <a:rPr lang="en-US" sz="2000" dirty="0">
                <a:solidFill>
                  <a:srgbClr val="FF0000"/>
                </a:solidFill>
              </a:rPr>
              <a:t>p</a:t>
            </a:r>
            <a:r>
              <a:rPr lang="en-US" sz="2000" dirty="0">
                <a:solidFill>
                  <a:schemeClr val="tx1"/>
                </a:solidFill>
              </a:rPr>
              <a:t>)</a:t>
            </a:r>
            <a:endParaRPr lang="en-US" sz="2000" dirty="0">
              <a:solidFill>
                <a:srgbClr val="FF0000"/>
              </a:solidFill>
            </a:endParaRPr>
          </a:p>
        </p:txBody>
      </p:sp>
      <p:sp>
        <p:nvSpPr>
          <p:cNvPr id="6" name="Rectangle 5">
            <a:extLst>
              <a:ext uri="{FF2B5EF4-FFF2-40B4-BE49-F238E27FC236}">
                <a16:creationId xmlns:a16="http://schemas.microsoft.com/office/drawing/2014/main" id="{B45EFFC7-5D36-45A4-B482-FFAA35EB5F31}"/>
              </a:ext>
            </a:extLst>
          </p:cNvPr>
          <p:cNvSpPr/>
          <p:nvPr/>
        </p:nvSpPr>
        <p:spPr>
          <a:xfrm>
            <a:off x="4518191" y="5498501"/>
            <a:ext cx="4572000" cy="707886"/>
          </a:xfrm>
          <a:prstGeom prst="rect">
            <a:avLst/>
          </a:prstGeom>
        </p:spPr>
        <p:txBody>
          <a:bodyPr>
            <a:spAutoFit/>
          </a:bodyPr>
          <a:lstStyle/>
          <a:p>
            <a:pPr algn="ctr"/>
            <a:r>
              <a:rPr lang="en-US" sz="2000" dirty="0">
                <a:solidFill>
                  <a:schemeClr val="tx1"/>
                </a:solidFill>
              </a:rPr>
              <a:t>Let’s assume the vector always has p items, no matter what.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32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3264"/>
                                        </p:tgtEl>
                                        <p:attrNameLst>
                                          <p:attrName>style.visibility</p:attrName>
                                        </p:attrNameLst>
                                      </p:cBhvr>
                                      <p:to>
                                        <p:strVal val="visible"/>
                                      </p:to>
                                    </p:set>
                                  </p:childTnLst>
                                </p:cTn>
                              </p:par>
                              <p:par>
                                <p:cTn id="11" presetID="2" presetClass="entr" presetSubtype="4" fill="hold" grpId="0" nodeType="withEffect">
                                  <p:stCondLst>
                                    <p:cond delay="0"/>
                                  </p:stCondLst>
                                  <p:childTnLst>
                                    <p:set>
                                      <p:cBhvr>
                                        <p:cTn id="12" dur="1" fill="hold">
                                          <p:stCondLst>
                                            <p:cond delay="0"/>
                                          </p:stCondLst>
                                        </p:cTn>
                                        <p:tgtEl>
                                          <p:spTgt spid="693261"/>
                                        </p:tgtEl>
                                        <p:attrNameLst>
                                          <p:attrName>style.visibility</p:attrName>
                                        </p:attrNameLst>
                                      </p:cBhvr>
                                      <p:to>
                                        <p:strVal val="visible"/>
                                      </p:to>
                                    </p:set>
                                    <p:anim calcmode="lin" valueType="num">
                                      <p:cBhvr additive="base">
                                        <p:cTn id="13" dur="500" fill="hold"/>
                                        <p:tgtEl>
                                          <p:spTgt spid="693261"/>
                                        </p:tgtEl>
                                        <p:attrNameLst>
                                          <p:attrName>ppt_x</p:attrName>
                                        </p:attrNameLst>
                                      </p:cBhvr>
                                      <p:tavLst>
                                        <p:tav tm="0">
                                          <p:val>
                                            <p:strVal val="#ppt_x"/>
                                          </p:val>
                                        </p:tav>
                                        <p:tav tm="100000">
                                          <p:val>
                                            <p:strVal val="#ppt_x"/>
                                          </p:val>
                                        </p:tav>
                                      </p:tavLst>
                                    </p:anim>
                                    <p:anim calcmode="lin" valueType="num">
                                      <p:cBhvr additive="base">
                                        <p:cTn id="14" dur="500" fill="hold"/>
                                        <p:tgtEl>
                                          <p:spTgt spid="693261"/>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93267"/>
                                        </p:tgtEl>
                                        <p:attrNameLst>
                                          <p:attrName>style.visibility</p:attrName>
                                        </p:attrNameLst>
                                      </p:cBhvr>
                                      <p:to>
                                        <p:strVal val="visible"/>
                                      </p:to>
                                    </p:set>
                                    <p:anim calcmode="lin" valueType="num">
                                      <p:cBhvr additive="base">
                                        <p:cTn id="17" dur="500" fill="hold"/>
                                        <p:tgtEl>
                                          <p:spTgt spid="693267"/>
                                        </p:tgtEl>
                                        <p:attrNameLst>
                                          <p:attrName>ppt_x</p:attrName>
                                        </p:attrNameLst>
                                      </p:cBhvr>
                                      <p:tavLst>
                                        <p:tav tm="0">
                                          <p:val>
                                            <p:strVal val="#ppt_x"/>
                                          </p:val>
                                        </p:tav>
                                        <p:tav tm="100000">
                                          <p:val>
                                            <p:strVal val="#ppt_x"/>
                                          </p:val>
                                        </p:tav>
                                      </p:tavLst>
                                    </p:anim>
                                    <p:anim calcmode="lin" valueType="num">
                                      <p:cBhvr additive="base">
                                        <p:cTn id="18" dur="500" fill="hold"/>
                                        <p:tgtEl>
                                          <p:spTgt spid="69326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wipe(left)">
                                      <p:cBhvr>
                                        <p:cTn id="40" dur="500"/>
                                        <p:tgtEl>
                                          <p:spTgt spid="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wipe(left)">
                                      <p:cBhvr>
                                        <p:cTn id="45" dur="500"/>
                                        <p:tgtEl>
                                          <p:spTgt spid="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down)">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693260"/>
                                        </p:tgtEl>
                                      </p:cBhvr>
                                    </p:animEffect>
                                    <p:set>
                                      <p:cBhvr>
                                        <p:cTn id="55" dur="1" fill="hold">
                                          <p:stCondLst>
                                            <p:cond delay="499"/>
                                          </p:stCondLst>
                                        </p:cTn>
                                        <p:tgtEl>
                                          <p:spTgt spid="693260"/>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4"/>
                                        </p:tgtEl>
                                      </p:cBhvr>
                                    </p:animEffect>
                                    <p:set>
                                      <p:cBhvr>
                                        <p:cTn id="58" dur="1" fill="hold">
                                          <p:stCondLst>
                                            <p:cond delay="499"/>
                                          </p:stCondLst>
                                        </p:cTn>
                                        <p:tgtEl>
                                          <p:spTgt spid="4"/>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16"/>
                                        </p:tgtEl>
                                      </p:cBhvr>
                                    </p:animEffect>
                                    <p:set>
                                      <p:cBhvr>
                                        <p:cTn id="61" dur="1" fill="hold">
                                          <p:stCondLst>
                                            <p:cond delay="499"/>
                                          </p:stCondLst>
                                        </p:cTn>
                                        <p:tgtEl>
                                          <p:spTgt spid="16"/>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2"/>
                                        </p:tgtEl>
                                      </p:cBhvr>
                                    </p:animEffect>
                                    <p:set>
                                      <p:cBhvr>
                                        <p:cTn id="64" dur="1" fill="hold">
                                          <p:stCondLst>
                                            <p:cond delay="499"/>
                                          </p:stCondLst>
                                        </p:cTn>
                                        <p:tgtEl>
                                          <p:spTgt spid="2"/>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11"/>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12"/>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3260" grpId="0" animBg="1"/>
      <p:bldP spid="693260" grpId="1" animBg="1"/>
      <p:bldP spid="693261" grpId="0" animBg="1"/>
      <p:bldP spid="693264" grpId="0"/>
      <p:bldP spid="693267" grpId="0" animBg="1"/>
      <p:bldP spid="4" grpId="0" animBg="1"/>
      <p:bldP spid="4" grpId="1" animBg="1"/>
      <p:bldP spid="2" grpId="0" animBg="1"/>
      <p:bldP spid="2" grpId="1" animBg="1"/>
      <p:bldP spid="16" grpId="0" animBg="1"/>
      <p:bldP spid="5" grpId="0"/>
      <p:bldP spid="5" grpId="1"/>
      <p:bldP spid="6" grpId="0"/>
      <p:bldP spid="6"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Box 11">
            <a:extLst>
              <a:ext uri="{FF2B5EF4-FFF2-40B4-BE49-F238E27FC236}">
                <a16:creationId xmlns:a16="http://schemas.microsoft.com/office/drawing/2014/main" id="{F8BEC45E-18AE-490B-9743-FEA927BA8527}"/>
              </a:ext>
            </a:extLst>
          </p:cNvPr>
          <p:cNvSpPr txBox="1">
            <a:spLocks noChangeArrowheads="1"/>
          </p:cNvSpPr>
          <p:nvPr/>
        </p:nvSpPr>
        <p:spPr bwMode="auto">
          <a:xfrm>
            <a:off x="117476" y="912257"/>
            <a:ext cx="8963146" cy="76944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200" dirty="0"/>
              <a:t>See if you can figure out the Big-O of these </a:t>
            </a:r>
            <a:br>
              <a:rPr lang="en-US" sz="2200" dirty="0"/>
            </a:br>
            <a:r>
              <a:rPr lang="en-US" sz="2200" dirty="0"/>
              <a:t>functions which use the STL!</a:t>
            </a:r>
          </a:p>
        </p:txBody>
      </p:sp>
      <p:grpSp>
        <p:nvGrpSpPr>
          <p:cNvPr id="5" name="Group 4">
            <a:extLst>
              <a:ext uri="{FF2B5EF4-FFF2-40B4-BE49-F238E27FC236}">
                <a16:creationId xmlns:a16="http://schemas.microsoft.com/office/drawing/2014/main" id="{8284046C-CE4D-43B1-9090-3FC05C07326F}"/>
              </a:ext>
            </a:extLst>
          </p:cNvPr>
          <p:cNvGrpSpPr/>
          <p:nvPr/>
        </p:nvGrpSpPr>
        <p:grpSpPr>
          <a:xfrm>
            <a:off x="139701" y="4324478"/>
            <a:ext cx="8762999" cy="2442733"/>
            <a:chOff x="139701" y="4324478"/>
            <a:chExt cx="8762999" cy="2442733"/>
          </a:xfrm>
        </p:grpSpPr>
        <p:sp>
          <p:nvSpPr>
            <p:cNvPr id="19" name="Text Box 13">
              <a:extLst>
                <a:ext uri="{FF2B5EF4-FFF2-40B4-BE49-F238E27FC236}">
                  <a16:creationId xmlns:a16="http://schemas.microsoft.com/office/drawing/2014/main" id="{9A48EBE0-4BB2-439C-8069-A0FE88BA220F}"/>
                </a:ext>
              </a:extLst>
            </p:cNvPr>
            <p:cNvSpPr txBox="1">
              <a:spLocks noChangeArrowheads="1"/>
            </p:cNvSpPr>
            <p:nvPr/>
          </p:nvSpPr>
          <p:spPr bwMode="auto">
            <a:xfrm>
              <a:off x="139701" y="4749498"/>
              <a:ext cx="4314825" cy="2017713"/>
            </a:xfrm>
            <a:prstGeom prst="rect">
              <a:avLst/>
            </a:prstGeom>
            <a:solidFill>
              <a:srgbClr val="FFCC99">
                <a:alpha val="94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dirty="0">
                  <a:solidFill>
                    <a:srgbClr val="006666"/>
                  </a:solidFill>
                </a:rPr>
                <a:t>The STL </a:t>
              </a:r>
              <a:r>
                <a:rPr lang="en-US" dirty="0">
                  <a:solidFill>
                    <a:srgbClr val="008080"/>
                  </a:solidFill>
                </a:rPr>
                <a:t>vector</a:t>
              </a:r>
            </a:p>
            <a:p>
              <a:pPr algn="ctr"/>
              <a:r>
                <a:rPr lang="en-US" dirty="0">
                  <a:solidFill>
                    <a:schemeClr val="accent2"/>
                  </a:solidFill>
                </a:rPr>
                <a:t>Insert at the top/middle: </a:t>
              </a:r>
              <a:r>
                <a:rPr lang="en-US" dirty="0"/>
                <a:t>    	O(n)</a:t>
              </a:r>
            </a:p>
            <a:p>
              <a:pPr algn="ctr"/>
              <a:r>
                <a:rPr lang="en-US" dirty="0">
                  <a:solidFill>
                    <a:schemeClr val="accent2"/>
                  </a:solidFill>
                </a:rPr>
                <a:t>Insert an the end:                  	</a:t>
              </a:r>
              <a:r>
                <a:rPr lang="en-US" dirty="0"/>
                <a:t>O(1)</a:t>
              </a:r>
            </a:p>
            <a:p>
              <a:pPr algn="ctr"/>
              <a:r>
                <a:rPr lang="en-US" dirty="0">
                  <a:solidFill>
                    <a:schemeClr val="accent2"/>
                  </a:solidFill>
                </a:rPr>
                <a:t>Delete an item from top/middle:	</a:t>
              </a:r>
              <a:r>
                <a:rPr lang="en-US" dirty="0"/>
                <a:t>O(n)</a:t>
              </a:r>
            </a:p>
            <a:p>
              <a:pPr algn="ctr"/>
              <a:r>
                <a:rPr lang="en-US" dirty="0">
                  <a:solidFill>
                    <a:schemeClr val="accent2"/>
                  </a:solidFill>
                </a:rPr>
                <a:t>Delete an item from the end:   	</a:t>
              </a:r>
              <a:r>
                <a:rPr lang="en-US" dirty="0"/>
                <a:t>O(1)</a:t>
              </a:r>
            </a:p>
            <a:p>
              <a:pPr algn="ctr"/>
              <a:r>
                <a:rPr lang="en-US" dirty="0">
                  <a:solidFill>
                    <a:schemeClr val="accent2"/>
                  </a:solidFill>
                </a:rPr>
                <a:t>Access an item: 			</a:t>
              </a:r>
              <a:r>
                <a:rPr lang="en-US" dirty="0"/>
                <a:t>O(1)</a:t>
              </a:r>
            </a:p>
            <a:p>
              <a:pPr algn="ctr"/>
              <a:r>
                <a:rPr lang="en-US" dirty="0">
                  <a:solidFill>
                    <a:schemeClr val="accent2"/>
                  </a:solidFill>
                </a:rPr>
                <a:t>Finding an item: </a:t>
              </a:r>
              <a:r>
                <a:rPr lang="en-US" dirty="0"/>
                <a:t>                      	O(n)</a:t>
              </a:r>
            </a:p>
          </p:txBody>
        </p:sp>
        <p:sp>
          <p:nvSpPr>
            <p:cNvPr id="20" name="Text Box 16">
              <a:extLst>
                <a:ext uri="{FF2B5EF4-FFF2-40B4-BE49-F238E27FC236}">
                  <a16:creationId xmlns:a16="http://schemas.microsoft.com/office/drawing/2014/main" id="{B0D3EABB-5B65-4C9A-8A7A-1FB62CCF4D62}"/>
                </a:ext>
              </a:extLst>
            </p:cNvPr>
            <p:cNvSpPr txBox="1">
              <a:spLocks noChangeArrowheads="1"/>
            </p:cNvSpPr>
            <p:nvPr/>
          </p:nvSpPr>
          <p:spPr bwMode="auto">
            <a:xfrm>
              <a:off x="4076761" y="4324478"/>
              <a:ext cx="10445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t>Hints:</a:t>
              </a:r>
            </a:p>
          </p:txBody>
        </p:sp>
        <p:sp>
          <p:nvSpPr>
            <p:cNvPr id="21" name="Text Box 19">
              <a:extLst>
                <a:ext uri="{FF2B5EF4-FFF2-40B4-BE49-F238E27FC236}">
                  <a16:creationId xmlns:a16="http://schemas.microsoft.com/office/drawing/2014/main" id="{175210E3-AC6E-4524-B8BF-47AB7F8A1FAD}"/>
                </a:ext>
              </a:extLst>
            </p:cNvPr>
            <p:cNvSpPr txBox="1">
              <a:spLocks noChangeArrowheads="1"/>
            </p:cNvSpPr>
            <p:nvPr/>
          </p:nvSpPr>
          <p:spPr bwMode="auto">
            <a:xfrm>
              <a:off x="4572000" y="4749497"/>
              <a:ext cx="4330700" cy="2017713"/>
            </a:xfrm>
            <a:prstGeom prst="rect">
              <a:avLst/>
            </a:prstGeom>
            <a:solidFill>
              <a:srgbClr val="FFCC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r>
                <a:rPr lang="en-US" dirty="0">
                  <a:solidFill>
                    <a:srgbClr val="008080"/>
                  </a:solidFill>
                </a:rPr>
                <a:t>                    The STL set</a:t>
              </a:r>
            </a:p>
            <a:p>
              <a:r>
                <a:rPr lang="en-US" dirty="0">
                  <a:solidFill>
                    <a:schemeClr val="accent2"/>
                  </a:solidFill>
                </a:rPr>
                <a:t>Inserting a new item:</a:t>
              </a:r>
              <a:r>
                <a:rPr lang="en-US" dirty="0"/>
                <a:t>  	       O(log</a:t>
              </a:r>
              <a:r>
                <a:rPr lang="en-US" baseline="-25000" dirty="0"/>
                <a:t>2</a:t>
              </a:r>
              <a:r>
                <a:rPr lang="en-US" dirty="0"/>
                <a:t>n)</a:t>
              </a:r>
            </a:p>
            <a:p>
              <a:r>
                <a:rPr lang="en-US" dirty="0">
                  <a:solidFill>
                    <a:schemeClr val="accent2"/>
                  </a:solidFill>
                </a:rPr>
                <a:t>Finding an item:</a:t>
              </a:r>
              <a:r>
                <a:rPr lang="en-US" dirty="0"/>
                <a:t>          	       O(log</a:t>
              </a:r>
              <a:r>
                <a:rPr lang="en-US" baseline="-25000" dirty="0"/>
                <a:t>2</a:t>
              </a:r>
              <a:r>
                <a:rPr lang="en-US" dirty="0"/>
                <a:t>n)</a:t>
              </a:r>
            </a:p>
            <a:p>
              <a:r>
                <a:rPr lang="en-US" dirty="0">
                  <a:solidFill>
                    <a:schemeClr val="accent2"/>
                  </a:solidFill>
                </a:rPr>
                <a:t>Deleting an item:</a:t>
              </a:r>
              <a:r>
                <a:rPr lang="en-US" dirty="0"/>
                <a:t> 	       O(log</a:t>
              </a:r>
              <a:r>
                <a:rPr lang="en-US" baseline="-25000" dirty="0"/>
                <a:t>2</a:t>
              </a:r>
              <a:r>
                <a:rPr lang="en-US" dirty="0"/>
                <a:t>n)</a:t>
              </a:r>
            </a:p>
          </p:txBody>
        </p:sp>
      </p:grpSp>
      <p:sp>
        <p:nvSpPr>
          <p:cNvPr id="18" name="Text Box 14">
            <a:extLst>
              <a:ext uri="{FF2B5EF4-FFF2-40B4-BE49-F238E27FC236}">
                <a16:creationId xmlns:a16="http://schemas.microsoft.com/office/drawing/2014/main" id="{8B14C2B0-EDB9-48E7-AE66-A7712CD57084}"/>
              </a:ext>
            </a:extLst>
          </p:cNvPr>
          <p:cNvSpPr txBox="1">
            <a:spLocks noChangeArrowheads="1"/>
          </p:cNvSpPr>
          <p:nvPr/>
        </p:nvSpPr>
        <p:spPr bwMode="auto">
          <a:xfrm>
            <a:off x="2166999" y="1969535"/>
            <a:ext cx="4595813" cy="2123658"/>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 Assume s starts out empty</a:t>
            </a:r>
          </a:p>
          <a:p>
            <a:r>
              <a:rPr lang="en-US" sz="2200" dirty="0"/>
              <a:t>void </a:t>
            </a:r>
            <a:r>
              <a:rPr lang="en-US" sz="2200" dirty="0" err="1"/>
              <a:t>addItems</a:t>
            </a:r>
            <a:r>
              <a:rPr lang="en-US" sz="2200" dirty="0"/>
              <a:t>(set&lt;</a:t>
            </a:r>
            <a:r>
              <a:rPr lang="en-US" sz="2200" dirty="0" err="1"/>
              <a:t>int</a:t>
            </a:r>
            <a:r>
              <a:rPr lang="en-US" sz="2200" dirty="0"/>
              <a:t>&gt; &amp;s, </a:t>
            </a:r>
            <a:r>
              <a:rPr lang="en-US" sz="2200" dirty="0" err="1"/>
              <a:t>int</a:t>
            </a:r>
            <a:r>
              <a:rPr lang="en-US" sz="2200" dirty="0"/>
              <a:t> </a:t>
            </a:r>
            <a:r>
              <a:rPr lang="en-US" sz="2200" dirty="0">
                <a:solidFill>
                  <a:srgbClr val="FF0000"/>
                </a:solidFill>
              </a:rPr>
              <a:t>q</a:t>
            </a:r>
            <a:r>
              <a:rPr lang="en-US" sz="2200" dirty="0"/>
              <a:t>)</a:t>
            </a:r>
          </a:p>
          <a:p>
            <a:r>
              <a:rPr lang="en-US" sz="2200" dirty="0"/>
              <a:t>{</a:t>
            </a:r>
          </a:p>
          <a:p>
            <a:r>
              <a:rPr lang="en-US" sz="2200" dirty="0"/>
              <a:t>    for (</a:t>
            </a:r>
            <a:r>
              <a:rPr lang="en-US" sz="2200" dirty="0" err="1"/>
              <a:t>int</a:t>
            </a:r>
            <a:r>
              <a:rPr lang="en-US" sz="2200" dirty="0"/>
              <a:t> </a:t>
            </a:r>
            <a:r>
              <a:rPr lang="en-US" sz="2200" dirty="0" err="1"/>
              <a:t>i</a:t>
            </a:r>
            <a:r>
              <a:rPr lang="en-US" sz="2200" dirty="0"/>
              <a:t>=0; </a:t>
            </a:r>
            <a:r>
              <a:rPr lang="en-US" sz="2200" dirty="0" err="1"/>
              <a:t>i</a:t>
            </a:r>
            <a:r>
              <a:rPr lang="en-US" sz="2200" dirty="0"/>
              <a:t> &lt; </a:t>
            </a:r>
            <a:r>
              <a:rPr lang="en-US" sz="2200" dirty="0">
                <a:solidFill>
                  <a:srgbClr val="FF0000"/>
                </a:solidFill>
              </a:rPr>
              <a:t>q</a:t>
            </a:r>
            <a:r>
              <a:rPr lang="en-US" sz="2200" dirty="0"/>
              <a:t>*</a:t>
            </a:r>
            <a:r>
              <a:rPr lang="en-US" sz="2200" dirty="0">
                <a:solidFill>
                  <a:srgbClr val="FF0000"/>
                </a:solidFill>
              </a:rPr>
              <a:t>q</a:t>
            </a:r>
            <a:r>
              <a:rPr lang="en-US" sz="2200" dirty="0"/>
              <a:t>; </a:t>
            </a:r>
            <a:r>
              <a:rPr lang="en-US" sz="2200" dirty="0" err="1"/>
              <a:t>i</a:t>
            </a:r>
            <a:r>
              <a:rPr lang="en-US" sz="2200" dirty="0"/>
              <a:t>++)</a:t>
            </a:r>
          </a:p>
          <a:p>
            <a:r>
              <a:rPr lang="en-US" sz="2200" dirty="0"/>
              <a:t>         </a:t>
            </a:r>
            <a:r>
              <a:rPr lang="en-US" sz="2200" dirty="0" err="1"/>
              <a:t>s.insert</a:t>
            </a:r>
            <a:r>
              <a:rPr lang="en-US" sz="2200" dirty="0"/>
              <a:t>(</a:t>
            </a:r>
            <a:r>
              <a:rPr lang="en-US" sz="2200" dirty="0" err="1"/>
              <a:t>i</a:t>
            </a:r>
            <a:r>
              <a:rPr lang="en-US" sz="2200" dirty="0"/>
              <a:t>);</a:t>
            </a:r>
          </a:p>
          <a:p>
            <a:r>
              <a:rPr lang="en-US" sz="2200" dirty="0"/>
              <a:t>}</a:t>
            </a:r>
          </a:p>
        </p:txBody>
      </p:sp>
      <p:sp>
        <p:nvSpPr>
          <p:cNvPr id="10" name="Slide Number Placeholder 5"/>
          <p:cNvSpPr>
            <a:spLocks noGrp="1"/>
          </p:cNvSpPr>
          <p:nvPr>
            <p:ph type="sldNum" sz="quarter" idx="12"/>
          </p:nvPr>
        </p:nvSpPr>
        <p:spPr/>
        <p:txBody>
          <a:bodyPr/>
          <a:lstStyle/>
          <a:p>
            <a:fld id="{EF321408-7904-4DBE-846C-25B0CD80AB09}" type="slidenum">
              <a:rPr lang="en-US"/>
              <a:pPr/>
              <a:t>37</a:t>
            </a:fld>
            <a:endParaRPr lang="en-US"/>
          </a:p>
        </p:txBody>
      </p:sp>
      <p:sp>
        <p:nvSpPr>
          <p:cNvPr id="693269" name="Rectangle 21"/>
          <p:cNvSpPr>
            <a:spLocks noGrp="1" noChangeArrowheads="1"/>
          </p:cNvSpPr>
          <p:nvPr>
            <p:ph type="title"/>
          </p:nvPr>
        </p:nvSpPr>
        <p:spPr>
          <a:noFill/>
          <a:ln/>
        </p:spPr>
        <p:txBody>
          <a:bodyPr/>
          <a:lstStyle/>
          <a:p>
            <a:r>
              <a:rPr lang="en-US" sz="3600"/>
              <a:t>Find the Big-O Challenge, Part 4</a:t>
            </a:r>
          </a:p>
        </p:txBody>
      </p:sp>
      <p:sp>
        <p:nvSpPr>
          <p:cNvPr id="4" name="Rectangle 3">
            <a:extLst>
              <a:ext uri="{FF2B5EF4-FFF2-40B4-BE49-F238E27FC236}">
                <a16:creationId xmlns:a16="http://schemas.microsoft.com/office/drawing/2014/main" id="{70F275B9-8C60-4509-A99C-F89AD7C5365D}"/>
              </a:ext>
            </a:extLst>
          </p:cNvPr>
          <p:cNvSpPr/>
          <p:nvPr/>
        </p:nvSpPr>
        <p:spPr bwMode="auto">
          <a:xfrm>
            <a:off x="239713" y="226337"/>
            <a:ext cx="8840909" cy="1673630"/>
          </a:xfrm>
          <a:prstGeom prst="rect">
            <a:avLst/>
          </a:prstGeom>
          <a:solidFill>
            <a:srgbClr val="FFFFFF">
              <a:alpha val="94902"/>
            </a:srgbClr>
          </a:solidFill>
          <a:ln w="3175"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2"/>
              </a:solidFill>
              <a:effectLst/>
              <a:latin typeface="Comic Sans MS" pitchFamily="66" charset="0"/>
              <a:cs typeface="Times New Roman" pitchFamily="18" charset="0"/>
            </a:endParaRPr>
          </a:p>
        </p:txBody>
      </p:sp>
      <p:sp>
        <p:nvSpPr>
          <p:cNvPr id="11" name="AutoShape 27">
            <a:extLst>
              <a:ext uri="{FF2B5EF4-FFF2-40B4-BE49-F238E27FC236}">
                <a16:creationId xmlns:a16="http://schemas.microsoft.com/office/drawing/2014/main" id="{3CDAD03C-CFDF-49C1-B42E-1626A47EA04D}"/>
              </a:ext>
            </a:extLst>
          </p:cNvPr>
          <p:cNvSpPr>
            <a:spLocks noChangeArrowheads="1"/>
          </p:cNvSpPr>
          <p:nvPr/>
        </p:nvSpPr>
        <p:spPr bwMode="auto">
          <a:xfrm>
            <a:off x="6681163" y="1751266"/>
            <a:ext cx="2426325" cy="1541463"/>
          </a:xfrm>
          <a:prstGeom prst="wedgeRoundRectCallout">
            <a:avLst>
              <a:gd name="adj1" fmla="val -124661"/>
              <a:gd name="adj2" fmla="val 36459"/>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chemeClr val="tx1"/>
                </a:solidFill>
              </a:rPr>
              <a:t>Ok, our loop runs through </a:t>
            </a:r>
            <a:r>
              <a:rPr lang="en-US" sz="2000" dirty="0">
                <a:solidFill>
                  <a:srgbClr val="FF0000"/>
                </a:solidFill>
              </a:rPr>
              <a:t>q</a:t>
            </a:r>
            <a:r>
              <a:rPr lang="en-US" sz="2000" baseline="30000" dirty="0">
                <a:solidFill>
                  <a:srgbClr val="FF0000"/>
                </a:solidFill>
              </a:rPr>
              <a:t>2</a:t>
            </a:r>
            <a:r>
              <a:rPr lang="en-US" sz="2000" dirty="0">
                <a:solidFill>
                  <a:srgbClr val="FF0000"/>
                </a:solidFill>
              </a:rPr>
              <a:t> </a:t>
            </a:r>
            <a:r>
              <a:rPr lang="en-US" sz="2000" dirty="0">
                <a:solidFill>
                  <a:schemeClr val="tx1"/>
                </a:solidFill>
              </a:rPr>
              <a:t>total iterations.</a:t>
            </a:r>
            <a:endParaRPr lang="en-US" dirty="0">
              <a:solidFill>
                <a:srgbClr val="FF0000"/>
              </a:solidFill>
            </a:endParaRPr>
          </a:p>
        </p:txBody>
      </p:sp>
      <p:sp>
        <p:nvSpPr>
          <p:cNvPr id="2" name="Rectangle 1">
            <a:extLst>
              <a:ext uri="{FF2B5EF4-FFF2-40B4-BE49-F238E27FC236}">
                <a16:creationId xmlns:a16="http://schemas.microsoft.com/office/drawing/2014/main" id="{A6B6110B-8C01-4829-A261-7E50FEA1C7C5}"/>
              </a:ext>
            </a:extLst>
          </p:cNvPr>
          <p:cNvSpPr/>
          <p:nvPr/>
        </p:nvSpPr>
        <p:spPr bwMode="auto">
          <a:xfrm>
            <a:off x="4572000" y="5034698"/>
            <a:ext cx="4242695" cy="334616"/>
          </a:xfrm>
          <a:prstGeom prst="rect">
            <a:avLst/>
          </a:prstGeom>
          <a:noFill/>
          <a:ln w="38100" cap="flat" cmpd="sng" algn="ctr">
            <a:solidFill>
              <a:srgbClr val="FF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16" name="AutoShape 27">
            <a:extLst>
              <a:ext uri="{FF2B5EF4-FFF2-40B4-BE49-F238E27FC236}">
                <a16:creationId xmlns:a16="http://schemas.microsoft.com/office/drawing/2014/main" id="{3CD36FCE-AB3F-4374-96F3-36BE9CF43676}"/>
              </a:ext>
            </a:extLst>
          </p:cNvPr>
          <p:cNvSpPr>
            <a:spLocks noChangeArrowheads="1"/>
          </p:cNvSpPr>
          <p:nvPr/>
        </p:nvSpPr>
        <p:spPr bwMode="auto">
          <a:xfrm>
            <a:off x="4880174" y="3524014"/>
            <a:ext cx="3934521" cy="1081087"/>
          </a:xfrm>
          <a:prstGeom prst="wedgeRoundRectCallout">
            <a:avLst>
              <a:gd name="adj1" fmla="val 40090"/>
              <a:gd name="adj2" fmla="val 100736"/>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chemeClr val="tx1"/>
                </a:solidFill>
              </a:rPr>
              <a:t>And the cost of adding a single item to a set with </a:t>
            </a:r>
            <a:r>
              <a:rPr lang="en-US" sz="2000" dirty="0">
                <a:solidFill>
                  <a:srgbClr val="FF0000"/>
                </a:solidFill>
              </a:rPr>
              <a:t>q</a:t>
            </a:r>
            <a:r>
              <a:rPr lang="en-US" sz="2000" baseline="30000" dirty="0">
                <a:solidFill>
                  <a:srgbClr val="FF0000"/>
                </a:solidFill>
              </a:rPr>
              <a:t>2</a:t>
            </a:r>
            <a:r>
              <a:rPr lang="en-US" sz="2000" dirty="0">
                <a:solidFill>
                  <a:schemeClr val="tx1"/>
                </a:solidFill>
              </a:rPr>
              <a:t> items is… O(</a:t>
            </a:r>
            <a:r>
              <a:rPr lang="en-US" sz="2000" dirty="0">
                <a:solidFill>
                  <a:srgbClr val="FF0000"/>
                </a:solidFill>
              </a:rPr>
              <a:t>log</a:t>
            </a:r>
            <a:r>
              <a:rPr lang="en-US" sz="2000" baseline="-25000" dirty="0">
                <a:solidFill>
                  <a:srgbClr val="FF0000"/>
                </a:solidFill>
              </a:rPr>
              <a:t>2</a:t>
            </a:r>
            <a:r>
              <a:rPr lang="en-US" sz="2000" dirty="0">
                <a:solidFill>
                  <a:srgbClr val="FF0000"/>
                </a:solidFill>
              </a:rPr>
              <a:t>(q</a:t>
            </a:r>
            <a:r>
              <a:rPr lang="en-US" sz="2000" baseline="30000" dirty="0">
                <a:solidFill>
                  <a:srgbClr val="FF0000"/>
                </a:solidFill>
              </a:rPr>
              <a:t>2</a:t>
            </a:r>
            <a:r>
              <a:rPr lang="en-US" sz="2000" dirty="0">
                <a:solidFill>
                  <a:srgbClr val="FF0000"/>
                </a:solidFill>
              </a:rPr>
              <a:t>)</a:t>
            </a:r>
            <a:r>
              <a:rPr lang="en-US" sz="2000" dirty="0">
                <a:solidFill>
                  <a:schemeClr val="tx1">
                    <a:lumMod val="95000"/>
                    <a:lumOff val="5000"/>
                  </a:schemeClr>
                </a:solidFill>
              </a:rPr>
              <a:t>)</a:t>
            </a:r>
            <a:endParaRPr lang="en-US" dirty="0">
              <a:solidFill>
                <a:schemeClr val="tx1">
                  <a:lumMod val="95000"/>
                  <a:lumOff val="5000"/>
                </a:schemeClr>
              </a:solidFill>
            </a:endParaRPr>
          </a:p>
        </p:txBody>
      </p:sp>
      <p:sp>
        <p:nvSpPr>
          <p:cNvPr id="17" name="AutoShape 27">
            <a:extLst>
              <a:ext uri="{FF2B5EF4-FFF2-40B4-BE49-F238E27FC236}">
                <a16:creationId xmlns:a16="http://schemas.microsoft.com/office/drawing/2014/main" id="{E4B4364B-B501-488A-8E28-AA1049F19318}"/>
              </a:ext>
            </a:extLst>
          </p:cNvPr>
          <p:cNvSpPr>
            <a:spLocks noChangeArrowheads="1"/>
          </p:cNvSpPr>
          <p:nvPr/>
        </p:nvSpPr>
        <p:spPr bwMode="auto">
          <a:xfrm>
            <a:off x="90610" y="21258"/>
            <a:ext cx="3934521" cy="1832439"/>
          </a:xfrm>
          <a:prstGeom prst="wedgeRoundRectCallout">
            <a:avLst>
              <a:gd name="adj1" fmla="val 55738"/>
              <a:gd name="adj2" fmla="val 62468"/>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chemeClr val="tx1"/>
                </a:solidFill>
              </a:rPr>
              <a:t>So we perform </a:t>
            </a:r>
            <a:r>
              <a:rPr lang="en-US" sz="2000" dirty="0">
                <a:solidFill>
                  <a:srgbClr val="FF0000"/>
                </a:solidFill>
              </a:rPr>
              <a:t>q</a:t>
            </a:r>
            <a:r>
              <a:rPr lang="en-US" sz="2000" baseline="30000" dirty="0">
                <a:solidFill>
                  <a:srgbClr val="FF0000"/>
                </a:solidFill>
              </a:rPr>
              <a:t>2</a:t>
            </a:r>
            <a:r>
              <a:rPr lang="en-US" sz="2000" dirty="0">
                <a:solidFill>
                  <a:schemeClr val="tx1"/>
                </a:solidFill>
              </a:rPr>
              <a:t> total loop iterations, and during each iteration, we perform </a:t>
            </a:r>
            <a:r>
              <a:rPr lang="en-US" sz="2000" dirty="0">
                <a:solidFill>
                  <a:srgbClr val="FF0000"/>
                </a:solidFill>
              </a:rPr>
              <a:t>log</a:t>
            </a:r>
            <a:r>
              <a:rPr lang="en-US" sz="2000" baseline="-25000" dirty="0">
                <a:solidFill>
                  <a:srgbClr val="FF0000"/>
                </a:solidFill>
              </a:rPr>
              <a:t>2</a:t>
            </a:r>
            <a:r>
              <a:rPr lang="en-US" sz="2000" dirty="0">
                <a:solidFill>
                  <a:srgbClr val="FF0000"/>
                </a:solidFill>
              </a:rPr>
              <a:t>(q</a:t>
            </a:r>
            <a:r>
              <a:rPr lang="en-US" sz="2000" baseline="30000" dirty="0">
                <a:solidFill>
                  <a:srgbClr val="FF0000"/>
                </a:solidFill>
              </a:rPr>
              <a:t>2</a:t>
            </a:r>
            <a:r>
              <a:rPr lang="en-US" sz="2000" dirty="0">
                <a:solidFill>
                  <a:srgbClr val="FF0000"/>
                </a:solidFill>
              </a:rPr>
              <a:t>) </a:t>
            </a:r>
            <a:r>
              <a:rPr lang="en-US" sz="2000" dirty="0">
                <a:solidFill>
                  <a:schemeClr val="tx1"/>
                </a:solidFill>
              </a:rPr>
              <a:t>steps to insert an item:</a:t>
            </a:r>
          </a:p>
          <a:p>
            <a:pPr algn="ctr"/>
            <a:r>
              <a:rPr lang="en-US" sz="2000" dirty="0">
                <a:solidFill>
                  <a:schemeClr val="tx1"/>
                </a:solidFill>
              </a:rPr>
              <a:t>O(</a:t>
            </a:r>
            <a:r>
              <a:rPr lang="en-US" sz="2000" dirty="0">
                <a:solidFill>
                  <a:srgbClr val="FF0000"/>
                </a:solidFill>
              </a:rPr>
              <a:t>q</a:t>
            </a:r>
            <a:r>
              <a:rPr lang="en-US" sz="2000" baseline="30000" dirty="0">
                <a:solidFill>
                  <a:srgbClr val="FF0000"/>
                </a:solidFill>
              </a:rPr>
              <a:t>2*</a:t>
            </a:r>
            <a:r>
              <a:rPr lang="en-US" sz="2000" dirty="0">
                <a:solidFill>
                  <a:srgbClr val="FF0000"/>
                </a:solidFill>
              </a:rPr>
              <a:t>log</a:t>
            </a:r>
            <a:r>
              <a:rPr lang="en-US" sz="2000" baseline="-25000" dirty="0">
                <a:solidFill>
                  <a:srgbClr val="FF0000"/>
                </a:solidFill>
              </a:rPr>
              <a:t>2</a:t>
            </a:r>
            <a:r>
              <a:rPr lang="en-US" sz="2000" dirty="0">
                <a:solidFill>
                  <a:srgbClr val="FF0000"/>
                </a:solidFill>
              </a:rPr>
              <a:t>(q</a:t>
            </a:r>
            <a:r>
              <a:rPr lang="en-US" sz="2000" baseline="30000" dirty="0">
                <a:solidFill>
                  <a:srgbClr val="FF0000"/>
                </a:solidFill>
              </a:rPr>
              <a:t>2</a:t>
            </a:r>
            <a:r>
              <a:rPr lang="en-US" sz="2000" dirty="0">
                <a:solidFill>
                  <a:srgbClr val="FF0000"/>
                </a:solidFill>
              </a:rPr>
              <a:t>)</a:t>
            </a:r>
            <a:r>
              <a:rPr lang="en-US" sz="2000" dirty="0">
                <a:solidFill>
                  <a:schemeClr val="tx1"/>
                </a:solidFill>
              </a:rPr>
              <a:t>)</a:t>
            </a:r>
            <a:endParaRPr lang="en-US" dirty="0">
              <a:solidFill>
                <a:srgbClr val="FF0000"/>
              </a:solidFill>
            </a:endParaRPr>
          </a:p>
        </p:txBody>
      </p:sp>
      <p:sp>
        <p:nvSpPr>
          <p:cNvPr id="12" name="AutoShape 27">
            <a:extLst>
              <a:ext uri="{FF2B5EF4-FFF2-40B4-BE49-F238E27FC236}">
                <a16:creationId xmlns:a16="http://schemas.microsoft.com/office/drawing/2014/main" id="{0398D8F1-43AD-48DA-ADE1-C8C869DC22ED}"/>
              </a:ext>
            </a:extLst>
          </p:cNvPr>
          <p:cNvSpPr>
            <a:spLocks noChangeArrowheads="1"/>
          </p:cNvSpPr>
          <p:nvPr/>
        </p:nvSpPr>
        <p:spPr bwMode="auto">
          <a:xfrm>
            <a:off x="-29369" y="4031128"/>
            <a:ext cx="4652963" cy="1873277"/>
          </a:xfrm>
          <a:prstGeom prst="wedgeRoundRectCallout">
            <a:avLst>
              <a:gd name="adj1" fmla="val 18278"/>
              <a:gd name="adj2" fmla="val -69073"/>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chemeClr val="tx1"/>
                </a:solidFill>
              </a:rPr>
              <a:t>As before, to compute the cost of an STL operation, we assume the set always holds its max # of items.</a:t>
            </a:r>
          </a:p>
          <a:p>
            <a:pPr algn="ctr"/>
            <a:br>
              <a:rPr lang="en-US" sz="2000" dirty="0">
                <a:solidFill>
                  <a:schemeClr val="tx1"/>
                </a:solidFill>
              </a:rPr>
            </a:br>
            <a:endParaRPr lang="en-US" sz="2000" dirty="0">
              <a:solidFill>
                <a:schemeClr val="tx1"/>
              </a:solidFill>
            </a:endParaRPr>
          </a:p>
          <a:p>
            <a:pPr algn="ctr"/>
            <a:endParaRPr lang="en-US" sz="2000" dirty="0">
              <a:solidFill>
                <a:schemeClr val="tx1"/>
              </a:solidFill>
            </a:endParaRPr>
          </a:p>
        </p:txBody>
      </p:sp>
      <p:sp>
        <p:nvSpPr>
          <p:cNvPr id="3" name="Rectangle 2">
            <a:extLst>
              <a:ext uri="{FF2B5EF4-FFF2-40B4-BE49-F238E27FC236}">
                <a16:creationId xmlns:a16="http://schemas.microsoft.com/office/drawing/2014/main" id="{98BB8798-1528-4106-A77F-09CE6F18677B}"/>
              </a:ext>
            </a:extLst>
          </p:cNvPr>
          <p:cNvSpPr/>
          <p:nvPr/>
        </p:nvSpPr>
        <p:spPr>
          <a:xfrm>
            <a:off x="57308" y="5069026"/>
            <a:ext cx="4572000" cy="707886"/>
          </a:xfrm>
          <a:prstGeom prst="rect">
            <a:avLst/>
          </a:prstGeom>
        </p:spPr>
        <p:txBody>
          <a:bodyPr>
            <a:spAutoFit/>
          </a:bodyPr>
          <a:lstStyle/>
          <a:p>
            <a:pPr algn="ctr"/>
            <a:r>
              <a:rPr lang="en-US" sz="2000" dirty="0">
                <a:solidFill>
                  <a:schemeClr val="tx1"/>
                </a:solidFill>
              </a:rPr>
              <a:t>In this case, the set will eventually hold </a:t>
            </a:r>
            <a:r>
              <a:rPr lang="en-US" sz="2000" dirty="0">
                <a:solidFill>
                  <a:srgbClr val="FF0000"/>
                </a:solidFill>
              </a:rPr>
              <a:t>q</a:t>
            </a:r>
            <a:r>
              <a:rPr lang="en-US" sz="2000" baseline="30000" dirty="0">
                <a:solidFill>
                  <a:srgbClr val="FF0000"/>
                </a:solidFill>
              </a:rPr>
              <a:t>2</a:t>
            </a:r>
            <a:r>
              <a:rPr lang="en-US" sz="2000" dirty="0">
                <a:solidFill>
                  <a:schemeClr val="tx1"/>
                </a:solidFill>
              </a:rPr>
              <a:t> items – that’s our max!</a:t>
            </a:r>
            <a:endParaRPr lang="en-US" sz="2000" dirty="0">
              <a:solidFill>
                <a:srgbClr val="FF0000"/>
              </a:solidFill>
            </a:endParaRPr>
          </a:p>
        </p:txBody>
      </p:sp>
    </p:spTree>
    <p:extLst>
      <p:ext uri="{BB962C8B-B14F-4D97-AF65-F5344CB8AC3E}">
        <p14:creationId xmlns:p14="http://schemas.microsoft.com/office/powerpoint/2010/main" val="2063722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500"/>
                                        <p:tgtEl>
                                          <p:spTgt spid="11"/>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left)">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down)">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down)">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18"/>
                                        </p:tgtEl>
                                      </p:cBhvr>
                                    </p:animEffect>
                                    <p:set>
                                      <p:cBhvr>
                                        <p:cTn id="43" dur="1" fill="hold">
                                          <p:stCondLst>
                                            <p:cond delay="499"/>
                                          </p:stCondLst>
                                        </p:cTn>
                                        <p:tgtEl>
                                          <p:spTgt spid="18"/>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11"/>
                                        </p:tgtEl>
                                      </p:cBhvr>
                                    </p:animEffect>
                                    <p:set>
                                      <p:cBhvr>
                                        <p:cTn id="46" dur="1" fill="hold">
                                          <p:stCondLst>
                                            <p:cond delay="499"/>
                                          </p:stCondLst>
                                        </p:cTn>
                                        <p:tgtEl>
                                          <p:spTgt spid="11"/>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12"/>
                                        </p:tgtEl>
                                      </p:cBhvr>
                                    </p:animEffect>
                                    <p:set>
                                      <p:cBhvr>
                                        <p:cTn id="49" dur="1" fill="hold">
                                          <p:stCondLst>
                                            <p:cond delay="499"/>
                                          </p:stCondLst>
                                        </p:cTn>
                                        <p:tgtEl>
                                          <p:spTgt spid="12"/>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3"/>
                                        </p:tgtEl>
                                      </p:cBhvr>
                                    </p:animEffect>
                                    <p:set>
                                      <p:cBhvr>
                                        <p:cTn id="52" dur="1" fill="hold">
                                          <p:stCondLst>
                                            <p:cond delay="499"/>
                                          </p:stCondLst>
                                        </p:cTn>
                                        <p:tgtEl>
                                          <p:spTgt spid="3"/>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2"/>
                                        </p:tgtEl>
                                      </p:cBhvr>
                                    </p:animEffect>
                                    <p:set>
                                      <p:cBhvr>
                                        <p:cTn id="55" dur="1" fill="hold">
                                          <p:stCondLst>
                                            <p:cond delay="499"/>
                                          </p:stCondLst>
                                        </p:cTn>
                                        <p:tgtEl>
                                          <p:spTgt spid="2"/>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16"/>
                                        </p:tgtEl>
                                      </p:cBhvr>
                                    </p:animEffect>
                                    <p:set>
                                      <p:cBhvr>
                                        <p:cTn id="58" dur="1" fill="hold">
                                          <p:stCondLst>
                                            <p:cond delay="499"/>
                                          </p:stCondLst>
                                        </p:cTn>
                                        <p:tgtEl>
                                          <p:spTgt spid="16"/>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17"/>
                                        </p:tgtEl>
                                      </p:cBhvr>
                                    </p:animEffect>
                                    <p:set>
                                      <p:cBhvr>
                                        <p:cTn id="61" dur="1" fill="hold">
                                          <p:stCondLst>
                                            <p:cond delay="499"/>
                                          </p:stCondLst>
                                        </p:cTn>
                                        <p:tgtEl>
                                          <p:spTgt spid="17"/>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4"/>
                                        </p:tgtEl>
                                      </p:cBhvr>
                                    </p:animEffect>
                                    <p:set>
                                      <p:cBhvr>
                                        <p:cTn id="64"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4" grpId="0" animBg="1"/>
      <p:bldP spid="4" grpId="1" animBg="1"/>
      <p:bldP spid="11" grpId="0" animBg="1"/>
      <p:bldP spid="2" grpId="0" animBg="1"/>
      <p:bldP spid="2" grpId="1" animBg="1"/>
      <p:bldP spid="16" grpId="0" animBg="1"/>
      <p:bldP spid="17" grpId="0" animBg="1"/>
      <p:bldP spid="12" grpId="0" animBg="1"/>
      <p:bldP spid="3" grpId="0"/>
      <p:bldP spid="3"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Box 15">
            <a:extLst>
              <a:ext uri="{FF2B5EF4-FFF2-40B4-BE49-F238E27FC236}">
                <a16:creationId xmlns:a16="http://schemas.microsoft.com/office/drawing/2014/main" id="{6CF68E57-7C5D-478B-9984-9F5593C1B784}"/>
              </a:ext>
            </a:extLst>
          </p:cNvPr>
          <p:cNvSpPr txBox="1">
            <a:spLocks noChangeArrowheads="1"/>
          </p:cNvSpPr>
          <p:nvPr/>
        </p:nvSpPr>
        <p:spPr bwMode="auto">
          <a:xfrm>
            <a:off x="2200274" y="1870651"/>
            <a:ext cx="4618038" cy="2431435"/>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900" dirty="0"/>
              <a:t>// Assume </a:t>
            </a:r>
            <a:r>
              <a:rPr lang="en-US" sz="1900" dirty="0">
                <a:solidFill>
                  <a:srgbClr val="FF0000"/>
                </a:solidFill>
              </a:rPr>
              <a:t>z</a:t>
            </a:r>
            <a:r>
              <a:rPr lang="en-US" sz="1900" dirty="0"/>
              <a:t> items in vector v</a:t>
            </a:r>
          </a:p>
          <a:p>
            <a:r>
              <a:rPr lang="en-US" sz="1900" dirty="0"/>
              <a:t>void </a:t>
            </a:r>
            <a:r>
              <a:rPr lang="en-US" sz="1900" dirty="0" err="1"/>
              <a:t>clearFromBack</a:t>
            </a:r>
            <a:r>
              <a:rPr lang="en-US" sz="1900" dirty="0"/>
              <a:t>(vector&lt;</a:t>
            </a:r>
            <a:r>
              <a:rPr lang="en-US" sz="1900" dirty="0" err="1"/>
              <a:t>int</a:t>
            </a:r>
            <a:r>
              <a:rPr lang="en-US" sz="1900" dirty="0"/>
              <a:t>&gt; &amp;v)</a:t>
            </a:r>
          </a:p>
          <a:p>
            <a:r>
              <a:rPr lang="en-US" sz="1900" dirty="0"/>
              <a:t>{</a:t>
            </a:r>
          </a:p>
          <a:p>
            <a:r>
              <a:rPr lang="en-US" sz="1900" dirty="0"/>
              <a:t>   while ( </a:t>
            </a:r>
            <a:r>
              <a:rPr lang="en-US" sz="1900" dirty="0" err="1"/>
              <a:t>v.size</a:t>
            </a:r>
            <a:r>
              <a:rPr lang="en-US" sz="1900" dirty="0"/>
              <a:t>() &gt; 0 )</a:t>
            </a:r>
          </a:p>
          <a:p>
            <a:r>
              <a:rPr lang="en-US" sz="1900" dirty="0"/>
              <a:t>   {</a:t>
            </a:r>
          </a:p>
          <a:p>
            <a:r>
              <a:rPr lang="en-US" sz="1900" dirty="0"/>
              <a:t>        </a:t>
            </a:r>
            <a:r>
              <a:rPr lang="en-US" sz="1900" dirty="0" err="1"/>
              <a:t>v.pop_back</a:t>
            </a:r>
            <a:r>
              <a:rPr lang="en-US" sz="1900" dirty="0"/>
              <a:t>(); // erase last item </a:t>
            </a:r>
          </a:p>
          <a:p>
            <a:r>
              <a:rPr lang="en-US" sz="1900" dirty="0"/>
              <a:t>   }</a:t>
            </a:r>
          </a:p>
          <a:p>
            <a:r>
              <a:rPr lang="en-US" sz="1900" dirty="0"/>
              <a:t>}</a:t>
            </a:r>
          </a:p>
        </p:txBody>
      </p:sp>
      <p:sp>
        <p:nvSpPr>
          <p:cNvPr id="23" name="Text Box 11">
            <a:extLst>
              <a:ext uri="{FF2B5EF4-FFF2-40B4-BE49-F238E27FC236}">
                <a16:creationId xmlns:a16="http://schemas.microsoft.com/office/drawing/2014/main" id="{F8BEC45E-18AE-490B-9743-FEA927BA8527}"/>
              </a:ext>
            </a:extLst>
          </p:cNvPr>
          <p:cNvSpPr txBox="1">
            <a:spLocks noChangeArrowheads="1"/>
          </p:cNvSpPr>
          <p:nvPr/>
        </p:nvSpPr>
        <p:spPr bwMode="auto">
          <a:xfrm>
            <a:off x="117476" y="912257"/>
            <a:ext cx="8963146" cy="76944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200" dirty="0"/>
              <a:t>See if you can figure out the Big-O of these </a:t>
            </a:r>
            <a:br>
              <a:rPr lang="en-US" sz="2200" dirty="0"/>
            </a:br>
            <a:r>
              <a:rPr lang="en-US" sz="2200" dirty="0"/>
              <a:t>functions which use the STL!</a:t>
            </a:r>
          </a:p>
        </p:txBody>
      </p:sp>
      <p:grpSp>
        <p:nvGrpSpPr>
          <p:cNvPr id="5" name="Group 4">
            <a:extLst>
              <a:ext uri="{FF2B5EF4-FFF2-40B4-BE49-F238E27FC236}">
                <a16:creationId xmlns:a16="http://schemas.microsoft.com/office/drawing/2014/main" id="{8284046C-CE4D-43B1-9090-3FC05C07326F}"/>
              </a:ext>
            </a:extLst>
          </p:cNvPr>
          <p:cNvGrpSpPr/>
          <p:nvPr/>
        </p:nvGrpSpPr>
        <p:grpSpPr>
          <a:xfrm>
            <a:off x="139701" y="4324478"/>
            <a:ext cx="8762999" cy="2442733"/>
            <a:chOff x="139701" y="4324478"/>
            <a:chExt cx="8762999" cy="2442733"/>
          </a:xfrm>
        </p:grpSpPr>
        <p:sp>
          <p:nvSpPr>
            <p:cNvPr id="19" name="Text Box 13">
              <a:extLst>
                <a:ext uri="{FF2B5EF4-FFF2-40B4-BE49-F238E27FC236}">
                  <a16:creationId xmlns:a16="http://schemas.microsoft.com/office/drawing/2014/main" id="{9A48EBE0-4BB2-439C-8069-A0FE88BA220F}"/>
                </a:ext>
              </a:extLst>
            </p:cNvPr>
            <p:cNvSpPr txBox="1">
              <a:spLocks noChangeArrowheads="1"/>
            </p:cNvSpPr>
            <p:nvPr/>
          </p:nvSpPr>
          <p:spPr bwMode="auto">
            <a:xfrm>
              <a:off x="139701" y="4749498"/>
              <a:ext cx="4314825" cy="2017713"/>
            </a:xfrm>
            <a:prstGeom prst="rect">
              <a:avLst/>
            </a:prstGeom>
            <a:solidFill>
              <a:srgbClr val="FFCC99">
                <a:alpha val="94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dirty="0">
                  <a:solidFill>
                    <a:srgbClr val="006666"/>
                  </a:solidFill>
                </a:rPr>
                <a:t>The STL </a:t>
              </a:r>
              <a:r>
                <a:rPr lang="en-US" dirty="0">
                  <a:solidFill>
                    <a:srgbClr val="008080"/>
                  </a:solidFill>
                </a:rPr>
                <a:t>vector</a:t>
              </a:r>
            </a:p>
            <a:p>
              <a:pPr algn="ctr"/>
              <a:r>
                <a:rPr lang="en-US" dirty="0">
                  <a:solidFill>
                    <a:schemeClr val="accent2"/>
                  </a:solidFill>
                </a:rPr>
                <a:t>Insert at the top/middle: </a:t>
              </a:r>
              <a:r>
                <a:rPr lang="en-US" dirty="0"/>
                <a:t>    	O(n)</a:t>
              </a:r>
            </a:p>
            <a:p>
              <a:pPr algn="ctr"/>
              <a:r>
                <a:rPr lang="en-US" dirty="0">
                  <a:solidFill>
                    <a:schemeClr val="accent2"/>
                  </a:solidFill>
                </a:rPr>
                <a:t>Insert an the end:                  	</a:t>
              </a:r>
              <a:r>
                <a:rPr lang="en-US" dirty="0"/>
                <a:t>O(1)</a:t>
              </a:r>
            </a:p>
            <a:p>
              <a:pPr algn="ctr"/>
              <a:r>
                <a:rPr lang="en-US" dirty="0">
                  <a:solidFill>
                    <a:schemeClr val="accent2"/>
                  </a:solidFill>
                </a:rPr>
                <a:t>Delete an item from top/middle:	</a:t>
              </a:r>
              <a:r>
                <a:rPr lang="en-US" dirty="0"/>
                <a:t>O(n)</a:t>
              </a:r>
            </a:p>
            <a:p>
              <a:pPr algn="ctr"/>
              <a:r>
                <a:rPr lang="en-US" dirty="0">
                  <a:solidFill>
                    <a:schemeClr val="accent2"/>
                  </a:solidFill>
                </a:rPr>
                <a:t>Delete an item from the end:   	</a:t>
              </a:r>
              <a:r>
                <a:rPr lang="en-US" dirty="0"/>
                <a:t>O(1)</a:t>
              </a:r>
            </a:p>
            <a:p>
              <a:pPr algn="ctr"/>
              <a:r>
                <a:rPr lang="en-US" dirty="0">
                  <a:solidFill>
                    <a:schemeClr val="accent2"/>
                  </a:solidFill>
                </a:rPr>
                <a:t>Access an item: 			</a:t>
              </a:r>
              <a:r>
                <a:rPr lang="en-US" dirty="0"/>
                <a:t>O(1)</a:t>
              </a:r>
            </a:p>
            <a:p>
              <a:pPr algn="ctr"/>
              <a:r>
                <a:rPr lang="en-US" dirty="0">
                  <a:solidFill>
                    <a:schemeClr val="accent2"/>
                  </a:solidFill>
                </a:rPr>
                <a:t>Finding an item: </a:t>
              </a:r>
              <a:r>
                <a:rPr lang="en-US" dirty="0"/>
                <a:t>                      	O(n)</a:t>
              </a:r>
            </a:p>
          </p:txBody>
        </p:sp>
        <p:sp>
          <p:nvSpPr>
            <p:cNvPr id="20" name="Text Box 16">
              <a:extLst>
                <a:ext uri="{FF2B5EF4-FFF2-40B4-BE49-F238E27FC236}">
                  <a16:creationId xmlns:a16="http://schemas.microsoft.com/office/drawing/2014/main" id="{B0D3EABB-5B65-4C9A-8A7A-1FB62CCF4D62}"/>
                </a:ext>
              </a:extLst>
            </p:cNvPr>
            <p:cNvSpPr txBox="1">
              <a:spLocks noChangeArrowheads="1"/>
            </p:cNvSpPr>
            <p:nvPr/>
          </p:nvSpPr>
          <p:spPr bwMode="auto">
            <a:xfrm>
              <a:off x="4076761" y="4324478"/>
              <a:ext cx="10445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t>Hints:</a:t>
              </a:r>
            </a:p>
          </p:txBody>
        </p:sp>
        <p:sp>
          <p:nvSpPr>
            <p:cNvPr id="21" name="Text Box 19">
              <a:extLst>
                <a:ext uri="{FF2B5EF4-FFF2-40B4-BE49-F238E27FC236}">
                  <a16:creationId xmlns:a16="http://schemas.microsoft.com/office/drawing/2014/main" id="{175210E3-AC6E-4524-B8BF-47AB7F8A1FAD}"/>
                </a:ext>
              </a:extLst>
            </p:cNvPr>
            <p:cNvSpPr txBox="1">
              <a:spLocks noChangeArrowheads="1"/>
            </p:cNvSpPr>
            <p:nvPr/>
          </p:nvSpPr>
          <p:spPr bwMode="auto">
            <a:xfrm>
              <a:off x="4572000" y="4749497"/>
              <a:ext cx="4330700" cy="2017713"/>
            </a:xfrm>
            <a:prstGeom prst="rect">
              <a:avLst/>
            </a:prstGeom>
            <a:solidFill>
              <a:srgbClr val="FFCC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r>
                <a:rPr lang="en-US" dirty="0">
                  <a:solidFill>
                    <a:srgbClr val="008080"/>
                  </a:solidFill>
                </a:rPr>
                <a:t>                    The STL set</a:t>
              </a:r>
            </a:p>
            <a:p>
              <a:r>
                <a:rPr lang="en-US" dirty="0">
                  <a:solidFill>
                    <a:schemeClr val="accent2"/>
                  </a:solidFill>
                </a:rPr>
                <a:t>Inserting a new item:</a:t>
              </a:r>
              <a:r>
                <a:rPr lang="en-US" dirty="0"/>
                <a:t>  	       O(log</a:t>
              </a:r>
              <a:r>
                <a:rPr lang="en-US" baseline="-25000" dirty="0"/>
                <a:t>2</a:t>
              </a:r>
              <a:r>
                <a:rPr lang="en-US" dirty="0"/>
                <a:t>n)</a:t>
              </a:r>
            </a:p>
            <a:p>
              <a:r>
                <a:rPr lang="en-US" dirty="0">
                  <a:solidFill>
                    <a:schemeClr val="accent2"/>
                  </a:solidFill>
                </a:rPr>
                <a:t>Finding an item:</a:t>
              </a:r>
              <a:r>
                <a:rPr lang="en-US" dirty="0"/>
                <a:t>          	       O(log</a:t>
              </a:r>
              <a:r>
                <a:rPr lang="en-US" baseline="-25000" dirty="0"/>
                <a:t>2</a:t>
              </a:r>
              <a:r>
                <a:rPr lang="en-US" dirty="0"/>
                <a:t>n)</a:t>
              </a:r>
            </a:p>
            <a:p>
              <a:r>
                <a:rPr lang="en-US" dirty="0">
                  <a:solidFill>
                    <a:schemeClr val="accent2"/>
                  </a:solidFill>
                </a:rPr>
                <a:t>Deleting an item:</a:t>
              </a:r>
              <a:r>
                <a:rPr lang="en-US" dirty="0"/>
                <a:t> 	       O(log</a:t>
              </a:r>
              <a:r>
                <a:rPr lang="en-US" baseline="-25000" dirty="0"/>
                <a:t>2</a:t>
              </a:r>
              <a:r>
                <a:rPr lang="en-US" dirty="0"/>
                <a:t>n)</a:t>
              </a:r>
            </a:p>
          </p:txBody>
        </p:sp>
      </p:grpSp>
      <p:sp>
        <p:nvSpPr>
          <p:cNvPr id="10" name="Slide Number Placeholder 5"/>
          <p:cNvSpPr>
            <a:spLocks noGrp="1"/>
          </p:cNvSpPr>
          <p:nvPr>
            <p:ph type="sldNum" sz="quarter" idx="12"/>
          </p:nvPr>
        </p:nvSpPr>
        <p:spPr/>
        <p:txBody>
          <a:bodyPr/>
          <a:lstStyle/>
          <a:p>
            <a:fld id="{EF321408-7904-4DBE-846C-25B0CD80AB09}" type="slidenum">
              <a:rPr lang="en-US"/>
              <a:pPr/>
              <a:t>38</a:t>
            </a:fld>
            <a:endParaRPr lang="en-US"/>
          </a:p>
        </p:txBody>
      </p:sp>
      <p:sp>
        <p:nvSpPr>
          <p:cNvPr id="693269" name="Rectangle 21"/>
          <p:cNvSpPr>
            <a:spLocks noGrp="1" noChangeArrowheads="1"/>
          </p:cNvSpPr>
          <p:nvPr>
            <p:ph type="title"/>
          </p:nvPr>
        </p:nvSpPr>
        <p:spPr>
          <a:noFill/>
          <a:ln/>
        </p:spPr>
        <p:txBody>
          <a:bodyPr/>
          <a:lstStyle/>
          <a:p>
            <a:r>
              <a:rPr lang="en-US" sz="3600"/>
              <a:t>Find the Big-O Challenge, Part 4</a:t>
            </a:r>
          </a:p>
        </p:txBody>
      </p:sp>
      <p:sp>
        <p:nvSpPr>
          <p:cNvPr id="4" name="Rectangle 3">
            <a:extLst>
              <a:ext uri="{FF2B5EF4-FFF2-40B4-BE49-F238E27FC236}">
                <a16:creationId xmlns:a16="http://schemas.microsoft.com/office/drawing/2014/main" id="{70F275B9-8C60-4509-A99C-F89AD7C5365D}"/>
              </a:ext>
            </a:extLst>
          </p:cNvPr>
          <p:cNvSpPr/>
          <p:nvPr/>
        </p:nvSpPr>
        <p:spPr bwMode="auto">
          <a:xfrm>
            <a:off x="239713" y="226337"/>
            <a:ext cx="8840909" cy="1597137"/>
          </a:xfrm>
          <a:prstGeom prst="rect">
            <a:avLst/>
          </a:prstGeom>
          <a:solidFill>
            <a:srgbClr val="FFFFFF">
              <a:alpha val="94902"/>
            </a:srgbClr>
          </a:solidFill>
          <a:ln w="3175"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2"/>
              </a:solidFill>
              <a:effectLst/>
              <a:latin typeface="Comic Sans MS" pitchFamily="66" charset="0"/>
              <a:cs typeface="Times New Roman" pitchFamily="18" charset="0"/>
            </a:endParaRPr>
          </a:p>
        </p:txBody>
      </p:sp>
      <p:sp>
        <p:nvSpPr>
          <p:cNvPr id="2" name="Rectangle 1">
            <a:extLst>
              <a:ext uri="{FF2B5EF4-FFF2-40B4-BE49-F238E27FC236}">
                <a16:creationId xmlns:a16="http://schemas.microsoft.com/office/drawing/2014/main" id="{A6B6110B-8C01-4829-A261-7E50FEA1C7C5}"/>
              </a:ext>
            </a:extLst>
          </p:cNvPr>
          <p:cNvSpPr/>
          <p:nvPr/>
        </p:nvSpPr>
        <p:spPr bwMode="auto">
          <a:xfrm>
            <a:off x="175765" y="5867617"/>
            <a:ext cx="4242695" cy="334616"/>
          </a:xfrm>
          <a:prstGeom prst="rect">
            <a:avLst/>
          </a:prstGeom>
          <a:noFill/>
          <a:ln w="38100" cap="flat" cmpd="sng" algn="ctr">
            <a:solidFill>
              <a:srgbClr val="FF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24" name="AutoShape 27">
            <a:extLst>
              <a:ext uri="{FF2B5EF4-FFF2-40B4-BE49-F238E27FC236}">
                <a16:creationId xmlns:a16="http://schemas.microsoft.com/office/drawing/2014/main" id="{D7A85647-4E2C-433B-A15B-A3BCF6F95826}"/>
              </a:ext>
            </a:extLst>
          </p:cNvPr>
          <p:cNvSpPr>
            <a:spLocks noChangeArrowheads="1"/>
          </p:cNvSpPr>
          <p:nvPr/>
        </p:nvSpPr>
        <p:spPr bwMode="auto">
          <a:xfrm>
            <a:off x="0" y="51507"/>
            <a:ext cx="3440317" cy="1832439"/>
          </a:xfrm>
          <a:prstGeom prst="wedgeRoundRectCallout">
            <a:avLst>
              <a:gd name="adj1" fmla="val 24538"/>
              <a:gd name="adj2" fmla="val 102488"/>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chemeClr val="tx1"/>
                </a:solidFill>
              </a:rPr>
              <a:t>Well, assuming our vector has </a:t>
            </a:r>
            <a:r>
              <a:rPr lang="en-US" sz="2000" dirty="0">
                <a:solidFill>
                  <a:srgbClr val="FF0000"/>
                </a:solidFill>
              </a:rPr>
              <a:t>z</a:t>
            </a:r>
            <a:r>
              <a:rPr lang="en-US" sz="2000" dirty="0">
                <a:solidFill>
                  <a:schemeClr val="tx1"/>
                </a:solidFill>
              </a:rPr>
              <a:t> items and we delete one item per iteration, our loop runs for </a:t>
            </a:r>
            <a:r>
              <a:rPr lang="en-US" sz="2000" dirty="0">
                <a:solidFill>
                  <a:srgbClr val="FF0000"/>
                </a:solidFill>
              </a:rPr>
              <a:t>z</a:t>
            </a:r>
            <a:r>
              <a:rPr lang="en-US" sz="2000" dirty="0">
                <a:solidFill>
                  <a:schemeClr val="tx1"/>
                </a:solidFill>
              </a:rPr>
              <a:t> steps.</a:t>
            </a:r>
            <a:endParaRPr lang="en-US" dirty="0">
              <a:solidFill>
                <a:srgbClr val="FF0000"/>
              </a:solidFill>
            </a:endParaRPr>
          </a:p>
        </p:txBody>
      </p:sp>
      <p:sp>
        <p:nvSpPr>
          <p:cNvPr id="25" name="AutoShape 27">
            <a:extLst>
              <a:ext uri="{FF2B5EF4-FFF2-40B4-BE49-F238E27FC236}">
                <a16:creationId xmlns:a16="http://schemas.microsoft.com/office/drawing/2014/main" id="{DB733099-0153-4FEF-8B6F-C0481199A7B7}"/>
              </a:ext>
            </a:extLst>
          </p:cNvPr>
          <p:cNvSpPr>
            <a:spLocks noChangeArrowheads="1"/>
          </p:cNvSpPr>
          <p:nvPr/>
        </p:nvSpPr>
        <p:spPr bwMode="auto">
          <a:xfrm>
            <a:off x="4491037" y="4669501"/>
            <a:ext cx="4652963" cy="2113194"/>
          </a:xfrm>
          <a:prstGeom prst="wedgeRoundRectCallout">
            <a:avLst>
              <a:gd name="adj1" fmla="val -75701"/>
              <a:gd name="adj2" fmla="val -96830"/>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chemeClr val="tx1"/>
                </a:solidFill>
              </a:rPr>
              <a:t>During each iteration, we delete the vector’s last item. </a:t>
            </a:r>
            <a:br>
              <a:rPr lang="en-US" sz="2000" dirty="0">
                <a:solidFill>
                  <a:schemeClr val="tx1"/>
                </a:solidFill>
              </a:rPr>
            </a:b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1050" dirty="0">
              <a:solidFill>
                <a:schemeClr val="tx1"/>
              </a:solidFill>
            </a:endParaRPr>
          </a:p>
        </p:txBody>
      </p:sp>
      <p:sp>
        <p:nvSpPr>
          <p:cNvPr id="26" name="Rectangle 25">
            <a:extLst>
              <a:ext uri="{FF2B5EF4-FFF2-40B4-BE49-F238E27FC236}">
                <a16:creationId xmlns:a16="http://schemas.microsoft.com/office/drawing/2014/main" id="{A13543AE-66DC-4415-A6D6-71796AC74F54}"/>
              </a:ext>
            </a:extLst>
          </p:cNvPr>
          <p:cNvSpPr/>
          <p:nvPr/>
        </p:nvSpPr>
        <p:spPr>
          <a:xfrm>
            <a:off x="4933932" y="6373098"/>
            <a:ext cx="3900427" cy="400110"/>
          </a:xfrm>
          <a:prstGeom prst="rect">
            <a:avLst/>
          </a:prstGeom>
        </p:spPr>
        <p:txBody>
          <a:bodyPr wrap="none">
            <a:spAutoFit/>
          </a:bodyPr>
          <a:lstStyle/>
          <a:p>
            <a:pPr algn="ctr"/>
            <a:r>
              <a:rPr lang="en-US" sz="2000" dirty="0">
                <a:solidFill>
                  <a:schemeClr val="tx1"/>
                </a:solidFill>
              </a:rPr>
              <a:t>Cost of deleting last item: O(</a:t>
            </a:r>
            <a:r>
              <a:rPr lang="en-US" sz="2000" dirty="0">
                <a:solidFill>
                  <a:srgbClr val="FF0000"/>
                </a:solidFill>
              </a:rPr>
              <a:t>1</a:t>
            </a:r>
            <a:r>
              <a:rPr lang="en-US" sz="2000" dirty="0">
                <a:solidFill>
                  <a:schemeClr val="tx1"/>
                </a:solidFill>
              </a:rPr>
              <a:t>)</a:t>
            </a:r>
            <a:endParaRPr lang="en-US" sz="2000" dirty="0">
              <a:solidFill>
                <a:srgbClr val="FF0000"/>
              </a:solidFill>
            </a:endParaRPr>
          </a:p>
        </p:txBody>
      </p:sp>
      <p:sp>
        <p:nvSpPr>
          <p:cNvPr id="27" name="Rectangle 26">
            <a:extLst>
              <a:ext uri="{FF2B5EF4-FFF2-40B4-BE49-F238E27FC236}">
                <a16:creationId xmlns:a16="http://schemas.microsoft.com/office/drawing/2014/main" id="{B079D0BA-C83F-43BE-BDBD-5EE78ACD63C2}"/>
              </a:ext>
            </a:extLst>
          </p:cNvPr>
          <p:cNvSpPr/>
          <p:nvPr/>
        </p:nvSpPr>
        <p:spPr>
          <a:xfrm>
            <a:off x="4518191" y="5498501"/>
            <a:ext cx="4572000" cy="707886"/>
          </a:xfrm>
          <a:prstGeom prst="rect">
            <a:avLst/>
          </a:prstGeom>
        </p:spPr>
        <p:txBody>
          <a:bodyPr>
            <a:spAutoFit/>
          </a:bodyPr>
          <a:lstStyle/>
          <a:p>
            <a:pPr algn="ctr"/>
            <a:r>
              <a:rPr lang="en-US" sz="2000" dirty="0">
                <a:solidFill>
                  <a:schemeClr val="tx1"/>
                </a:solidFill>
              </a:rPr>
              <a:t>Let’s assume the vector always has </a:t>
            </a:r>
            <a:r>
              <a:rPr lang="en-US" sz="2000" dirty="0">
                <a:solidFill>
                  <a:srgbClr val="FF0000"/>
                </a:solidFill>
              </a:rPr>
              <a:t>z</a:t>
            </a:r>
            <a:r>
              <a:rPr lang="en-US" sz="2000" dirty="0">
                <a:solidFill>
                  <a:schemeClr val="tx1"/>
                </a:solidFill>
              </a:rPr>
              <a:t> items, no matter what.</a:t>
            </a:r>
          </a:p>
        </p:txBody>
      </p:sp>
      <p:sp>
        <p:nvSpPr>
          <p:cNvPr id="28" name="AutoShape 27">
            <a:extLst>
              <a:ext uri="{FF2B5EF4-FFF2-40B4-BE49-F238E27FC236}">
                <a16:creationId xmlns:a16="http://schemas.microsoft.com/office/drawing/2014/main" id="{010D736C-9BDD-462A-BD9F-61DEAFFAB755}"/>
              </a:ext>
            </a:extLst>
          </p:cNvPr>
          <p:cNvSpPr>
            <a:spLocks noChangeArrowheads="1"/>
          </p:cNvSpPr>
          <p:nvPr/>
        </p:nvSpPr>
        <p:spPr bwMode="auto">
          <a:xfrm>
            <a:off x="5209479" y="120884"/>
            <a:ext cx="3934521" cy="1832439"/>
          </a:xfrm>
          <a:prstGeom prst="wedgeRoundRectCallout">
            <a:avLst>
              <a:gd name="adj1" fmla="val -40446"/>
              <a:gd name="adj2" fmla="val 69385"/>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chemeClr val="tx1"/>
                </a:solidFill>
              </a:rPr>
              <a:t>So there are </a:t>
            </a:r>
            <a:r>
              <a:rPr lang="en-US" sz="2000" dirty="0">
                <a:solidFill>
                  <a:srgbClr val="FF0000"/>
                </a:solidFill>
              </a:rPr>
              <a:t>z</a:t>
            </a:r>
            <a:r>
              <a:rPr lang="en-US" sz="2000" dirty="0">
                <a:solidFill>
                  <a:schemeClr val="tx1"/>
                </a:solidFill>
              </a:rPr>
              <a:t> total loop iterations, and during each iteration, we perform</a:t>
            </a:r>
            <a:r>
              <a:rPr lang="en-US" sz="2000" dirty="0">
                <a:solidFill>
                  <a:srgbClr val="FF0000"/>
                </a:solidFill>
              </a:rPr>
              <a:t> 1 </a:t>
            </a:r>
            <a:r>
              <a:rPr lang="en-US" sz="2000" dirty="0">
                <a:solidFill>
                  <a:schemeClr val="tx1"/>
                </a:solidFill>
              </a:rPr>
              <a:t>step to delete the last item:</a:t>
            </a:r>
          </a:p>
          <a:p>
            <a:pPr algn="ctr"/>
            <a:r>
              <a:rPr lang="en-US" sz="2000" dirty="0">
                <a:solidFill>
                  <a:schemeClr val="tx1"/>
                </a:solidFill>
              </a:rPr>
              <a:t>O(</a:t>
            </a:r>
            <a:r>
              <a:rPr lang="en-US" sz="2000" dirty="0">
                <a:solidFill>
                  <a:srgbClr val="FF0000"/>
                </a:solidFill>
              </a:rPr>
              <a:t>z</a:t>
            </a:r>
            <a:r>
              <a:rPr lang="en-US" sz="2000" dirty="0">
                <a:solidFill>
                  <a:schemeClr val="tx1"/>
                </a:solidFill>
              </a:rPr>
              <a:t>)</a:t>
            </a:r>
            <a:endParaRPr lang="en-US" dirty="0">
              <a:solidFill>
                <a:srgbClr val="FF0000"/>
              </a:solidFill>
            </a:endParaRPr>
          </a:p>
        </p:txBody>
      </p:sp>
    </p:spTree>
    <p:extLst>
      <p:ext uri="{BB962C8B-B14F-4D97-AF65-F5344CB8AC3E}">
        <p14:creationId xmlns:p14="http://schemas.microsoft.com/office/powerpoint/2010/main" val="206772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down)">
                                      <p:cBhvr>
                                        <p:cTn id="11" dur="500"/>
                                        <p:tgtEl>
                                          <p:spTgt spid="2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down)">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left)">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500"/>
                                        <p:tgtEl>
                                          <p:spTgt spid="2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wipe(down)">
                                      <p:cBhvr>
                                        <p:cTn id="3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4" grpId="0" animBg="1"/>
      <p:bldP spid="2" grpId="0" animBg="1"/>
      <p:bldP spid="26" grpId="0"/>
      <p:bldP spid="2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Number Placeholder 5"/>
          <p:cNvSpPr>
            <a:spLocks noGrp="1"/>
          </p:cNvSpPr>
          <p:nvPr>
            <p:ph type="sldNum" sz="quarter" idx="12"/>
          </p:nvPr>
        </p:nvSpPr>
        <p:spPr/>
        <p:txBody>
          <a:bodyPr/>
          <a:lstStyle/>
          <a:p>
            <a:fld id="{5F34FB6E-99CF-4E5A-AFDC-2FCCFF88BCE4}" type="slidenum">
              <a:rPr lang="en-US"/>
              <a:pPr/>
              <a:t>39</a:t>
            </a:fld>
            <a:endParaRPr lang="en-US"/>
          </a:p>
        </p:txBody>
      </p:sp>
      <p:sp>
        <p:nvSpPr>
          <p:cNvPr id="695300" name="Text Box 4"/>
          <p:cNvSpPr txBox="1">
            <a:spLocks noChangeArrowheads="1"/>
          </p:cNvSpPr>
          <p:nvPr/>
        </p:nvSpPr>
        <p:spPr bwMode="auto">
          <a:xfrm>
            <a:off x="990600" y="914400"/>
            <a:ext cx="7772400" cy="17367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t>I have a vector of sets of ints:</a:t>
            </a:r>
          </a:p>
          <a:p>
            <a:pPr algn="ctr"/>
            <a:endParaRPr lang="en-US" sz="1000"/>
          </a:p>
          <a:p>
            <a:pPr algn="ctr"/>
            <a:r>
              <a:rPr lang="en-US" sz="2200">
                <a:solidFill>
                  <a:srgbClr val="6600CC"/>
                </a:solidFill>
              </a:rPr>
              <a:t>vector</a:t>
            </a:r>
            <a:r>
              <a:rPr lang="en-US" sz="2200"/>
              <a:t>&lt; </a:t>
            </a:r>
            <a:r>
              <a:rPr lang="en-US" sz="2200">
                <a:solidFill>
                  <a:srgbClr val="006666"/>
                </a:solidFill>
              </a:rPr>
              <a:t>set</a:t>
            </a:r>
            <a:r>
              <a:rPr lang="en-US" sz="2200"/>
              <a:t>&lt;int&gt; &gt;   v;</a:t>
            </a:r>
          </a:p>
          <a:p>
            <a:pPr algn="ctr"/>
            <a:endParaRPr lang="en-US" sz="1000"/>
          </a:p>
          <a:p>
            <a:pPr algn="ctr"/>
            <a:r>
              <a:rPr lang="en-US" sz="2200"/>
              <a:t>You may assume vector </a:t>
            </a:r>
            <a:r>
              <a:rPr lang="en-US" sz="2200">
                <a:solidFill>
                  <a:srgbClr val="6600CC"/>
                </a:solidFill>
              </a:rPr>
              <a:t>v</a:t>
            </a:r>
            <a:r>
              <a:rPr lang="en-US" sz="2200"/>
              <a:t> has </a:t>
            </a:r>
            <a:r>
              <a:rPr lang="en-US" sz="2200">
                <a:solidFill>
                  <a:srgbClr val="6600CC"/>
                </a:solidFill>
              </a:rPr>
              <a:t>N</a:t>
            </a:r>
            <a:r>
              <a:rPr lang="en-US" sz="2200"/>
              <a:t> total sets in it.</a:t>
            </a:r>
          </a:p>
          <a:p>
            <a:pPr algn="ctr"/>
            <a:r>
              <a:rPr lang="en-US" sz="2200"/>
              <a:t>You may assume that each set has an avg of </a:t>
            </a:r>
            <a:r>
              <a:rPr lang="en-US" sz="2200">
                <a:solidFill>
                  <a:srgbClr val="006666"/>
                </a:solidFill>
              </a:rPr>
              <a:t>Q</a:t>
            </a:r>
            <a:r>
              <a:rPr lang="en-US" sz="2200"/>
              <a:t> items.</a:t>
            </a:r>
          </a:p>
        </p:txBody>
      </p:sp>
      <p:sp>
        <p:nvSpPr>
          <p:cNvPr id="695301" name="Text Box 5"/>
          <p:cNvSpPr txBox="1">
            <a:spLocks noChangeArrowheads="1"/>
          </p:cNvSpPr>
          <p:nvPr/>
        </p:nvSpPr>
        <p:spPr bwMode="auto">
          <a:xfrm>
            <a:off x="1828800" y="2743200"/>
            <a:ext cx="5105400" cy="4270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dirty="0">
                <a:solidFill>
                  <a:schemeClr val="accent2"/>
                </a:solidFill>
              </a:rPr>
              <a:t>Questions:</a:t>
            </a:r>
          </a:p>
        </p:txBody>
      </p:sp>
      <p:sp>
        <p:nvSpPr>
          <p:cNvPr id="695302" name="Text Box 6"/>
          <p:cNvSpPr txBox="1">
            <a:spLocks noChangeArrowheads="1"/>
          </p:cNvSpPr>
          <p:nvPr/>
        </p:nvSpPr>
        <p:spPr bwMode="auto">
          <a:xfrm>
            <a:off x="1371600" y="3200400"/>
            <a:ext cx="6172200"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solidFill>
                  <a:srgbClr val="6600CC"/>
                </a:solidFill>
              </a:rPr>
              <a:t>What is the Big-O of determining if the first set, v[0], contains the value 7?</a:t>
            </a:r>
          </a:p>
        </p:txBody>
      </p:sp>
      <p:sp>
        <p:nvSpPr>
          <p:cNvPr id="695303" name="Text Box 7"/>
          <p:cNvSpPr txBox="1">
            <a:spLocks noChangeArrowheads="1"/>
          </p:cNvSpPr>
          <p:nvPr/>
        </p:nvSpPr>
        <p:spPr bwMode="auto">
          <a:xfrm>
            <a:off x="1371600" y="4038600"/>
            <a:ext cx="6172200"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solidFill>
                  <a:srgbClr val="006666"/>
                </a:solidFill>
              </a:rPr>
              <a:t>What is the Big-O of determining if any set in v has a value of 7?</a:t>
            </a:r>
          </a:p>
        </p:txBody>
      </p:sp>
      <p:sp>
        <p:nvSpPr>
          <p:cNvPr id="695304" name="Text Box 8"/>
          <p:cNvSpPr txBox="1">
            <a:spLocks noChangeArrowheads="1"/>
          </p:cNvSpPr>
          <p:nvPr/>
        </p:nvSpPr>
        <p:spPr bwMode="auto">
          <a:xfrm>
            <a:off x="1371600" y="4876800"/>
            <a:ext cx="6172200"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solidFill>
                  <a:srgbClr val="A50021"/>
                </a:solidFill>
              </a:rPr>
              <a:t>What is the Big-O of determining the number of even values in all of v?</a:t>
            </a:r>
          </a:p>
        </p:txBody>
      </p:sp>
      <p:sp>
        <p:nvSpPr>
          <p:cNvPr id="695305" name="Text Box 9"/>
          <p:cNvSpPr txBox="1">
            <a:spLocks noChangeArrowheads="1"/>
          </p:cNvSpPr>
          <p:nvPr/>
        </p:nvSpPr>
        <p:spPr bwMode="auto">
          <a:xfrm>
            <a:off x="4813300" y="5664200"/>
            <a:ext cx="4330700" cy="1193800"/>
          </a:xfrm>
          <a:prstGeom prst="rect">
            <a:avLst/>
          </a:prstGeom>
          <a:solidFill>
            <a:srgbClr val="FFCC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rgbClr val="008080"/>
                </a:solidFill>
              </a:rPr>
              <a:t>                    The STL set</a:t>
            </a:r>
          </a:p>
          <a:p>
            <a:r>
              <a:rPr lang="en-US">
                <a:solidFill>
                  <a:schemeClr val="accent2"/>
                </a:solidFill>
              </a:rPr>
              <a:t>Inserting a new item:</a:t>
            </a:r>
            <a:r>
              <a:rPr lang="en-US"/>
              <a:t>  	       O(log</a:t>
            </a:r>
            <a:r>
              <a:rPr lang="en-US" baseline="-25000"/>
              <a:t>2</a:t>
            </a:r>
            <a:r>
              <a:rPr lang="en-US"/>
              <a:t>n)</a:t>
            </a:r>
          </a:p>
          <a:p>
            <a:r>
              <a:rPr lang="en-US">
                <a:solidFill>
                  <a:schemeClr val="accent2"/>
                </a:solidFill>
              </a:rPr>
              <a:t>Finding an item:</a:t>
            </a:r>
            <a:r>
              <a:rPr lang="en-US"/>
              <a:t>          	       O(log</a:t>
            </a:r>
            <a:r>
              <a:rPr lang="en-US" baseline="-25000"/>
              <a:t>2</a:t>
            </a:r>
            <a:r>
              <a:rPr lang="en-US"/>
              <a:t>n)</a:t>
            </a:r>
          </a:p>
          <a:p>
            <a:r>
              <a:rPr lang="en-US">
                <a:solidFill>
                  <a:schemeClr val="accent2"/>
                </a:solidFill>
              </a:rPr>
              <a:t>Deleting an item:</a:t>
            </a:r>
            <a:r>
              <a:rPr lang="en-US"/>
              <a:t> 	       O(log</a:t>
            </a:r>
            <a:r>
              <a:rPr lang="en-US" baseline="-25000"/>
              <a:t>2</a:t>
            </a:r>
            <a:r>
              <a:rPr lang="en-US"/>
              <a:t>n)</a:t>
            </a:r>
          </a:p>
        </p:txBody>
      </p:sp>
      <p:sp>
        <p:nvSpPr>
          <p:cNvPr id="695307" name="Text Box 11"/>
          <p:cNvSpPr txBox="1">
            <a:spLocks noChangeArrowheads="1"/>
          </p:cNvSpPr>
          <p:nvPr/>
        </p:nvSpPr>
        <p:spPr bwMode="auto">
          <a:xfrm>
            <a:off x="533400" y="5643563"/>
            <a:ext cx="7924800"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solidFill>
                  <a:srgbClr val="6600CC"/>
                </a:solidFill>
              </a:rPr>
              <a:t>What is the Big-O of finding the first set with a value of 7 and then counting the number of even values in that set?</a:t>
            </a:r>
          </a:p>
        </p:txBody>
      </p:sp>
      <p:grpSp>
        <p:nvGrpSpPr>
          <p:cNvPr id="695325" name="Group 29"/>
          <p:cNvGrpSpPr>
            <a:grpSpLocks/>
          </p:cNvGrpSpPr>
          <p:nvPr/>
        </p:nvGrpSpPr>
        <p:grpSpPr bwMode="auto">
          <a:xfrm>
            <a:off x="-61913" y="598488"/>
            <a:ext cx="1357313" cy="2678112"/>
            <a:chOff x="-39" y="377"/>
            <a:chExt cx="855" cy="1687"/>
          </a:xfrm>
        </p:grpSpPr>
        <p:grpSp>
          <p:nvGrpSpPr>
            <p:cNvPr id="695318" name="Group 22"/>
            <p:cNvGrpSpPr>
              <a:grpSpLocks/>
            </p:cNvGrpSpPr>
            <p:nvPr/>
          </p:nvGrpSpPr>
          <p:grpSpPr bwMode="auto">
            <a:xfrm>
              <a:off x="108" y="377"/>
              <a:ext cx="708" cy="288"/>
              <a:chOff x="-1908" y="1680"/>
              <a:chExt cx="708" cy="288"/>
            </a:xfrm>
          </p:grpSpPr>
          <p:sp>
            <p:nvSpPr>
              <p:cNvPr id="695316" name="Line 20"/>
              <p:cNvSpPr>
                <a:spLocks noChangeShapeType="1"/>
              </p:cNvSpPr>
              <p:nvPr/>
            </p:nvSpPr>
            <p:spPr bwMode="auto">
              <a:xfrm rot="5400000">
                <a:off x="-1554" y="1470"/>
                <a:ext cx="0" cy="708"/>
              </a:xfrm>
              <a:prstGeom prst="line">
                <a:avLst/>
              </a:prstGeom>
              <a:noFill/>
              <a:ln w="25400">
                <a:solidFill>
                  <a:srgbClr val="FF0000"/>
                </a:solidFill>
                <a:round/>
                <a:headEnd type="triangle" w="lg" len="me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17" name="Text Box 21"/>
              <p:cNvSpPr txBox="1">
                <a:spLocks noChangeArrowheads="1"/>
              </p:cNvSpPr>
              <p:nvPr/>
            </p:nvSpPr>
            <p:spPr bwMode="auto">
              <a:xfrm>
                <a:off x="-1699" y="1680"/>
                <a:ext cx="284" cy="288"/>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Q</a:t>
                </a:r>
              </a:p>
            </p:txBody>
          </p:sp>
        </p:grpSp>
        <p:sp>
          <p:nvSpPr>
            <p:cNvPr id="695314" name="Line 18"/>
            <p:cNvSpPr>
              <a:spLocks noChangeShapeType="1"/>
            </p:cNvSpPr>
            <p:nvPr/>
          </p:nvSpPr>
          <p:spPr bwMode="auto">
            <a:xfrm>
              <a:off x="117" y="624"/>
              <a:ext cx="0" cy="1440"/>
            </a:xfrm>
            <a:prstGeom prst="line">
              <a:avLst/>
            </a:prstGeom>
            <a:noFill/>
            <a:ln w="25400">
              <a:solidFill>
                <a:srgbClr val="FF0000"/>
              </a:solidFill>
              <a:round/>
              <a:headEnd type="triangle" w="lg" len="me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15" name="Text Box 19"/>
            <p:cNvSpPr txBox="1">
              <a:spLocks noChangeArrowheads="1"/>
            </p:cNvSpPr>
            <p:nvPr/>
          </p:nvSpPr>
          <p:spPr bwMode="auto">
            <a:xfrm>
              <a:off x="-39" y="1152"/>
              <a:ext cx="269" cy="288"/>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N</a:t>
              </a:r>
            </a:p>
          </p:txBody>
        </p:sp>
        <p:sp>
          <p:nvSpPr>
            <p:cNvPr id="695308" name="Rectangle 12"/>
            <p:cNvSpPr>
              <a:spLocks noChangeArrowheads="1"/>
            </p:cNvSpPr>
            <p:nvPr/>
          </p:nvSpPr>
          <p:spPr bwMode="auto">
            <a:xfrm>
              <a:off x="198" y="624"/>
              <a:ext cx="528" cy="24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09" name="Rectangle 13"/>
            <p:cNvSpPr>
              <a:spLocks noChangeArrowheads="1"/>
            </p:cNvSpPr>
            <p:nvPr/>
          </p:nvSpPr>
          <p:spPr bwMode="auto">
            <a:xfrm>
              <a:off x="198" y="864"/>
              <a:ext cx="528" cy="24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10" name="Rectangle 14"/>
            <p:cNvSpPr>
              <a:spLocks noChangeArrowheads="1"/>
            </p:cNvSpPr>
            <p:nvPr/>
          </p:nvSpPr>
          <p:spPr bwMode="auto">
            <a:xfrm>
              <a:off x="198" y="1104"/>
              <a:ext cx="528" cy="24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11" name="Rectangle 15"/>
            <p:cNvSpPr>
              <a:spLocks noChangeArrowheads="1"/>
            </p:cNvSpPr>
            <p:nvPr/>
          </p:nvSpPr>
          <p:spPr bwMode="auto">
            <a:xfrm>
              <a:off x="198" y="1344"/>
              <a:ext cx="528" cy="24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12" name="Rectangle 16"/>
            <p:cNvSpPr>
              <a:spLocks noChangeArrowheads="1"/>
            </p:cNvSpPr>
            <p:nvPr/>
          </p:nvSpPr>
          <p:spPr bwMode="auto">
            <a:xfrm>
              <a:off x="198" y="1584"/>
              <a:ext cx="528" cy="24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13" name="Rectangle 17"/>
            <p:cNvSpPr>
              <a:spLocks noChangeArrowheads="1"/>
            </p:cNvSpPr>
            <p:nvPr/>
          </p:nvSpPr>
          <p:spPr bwMode="auto">
            <a:xfrm>
              <a:off x="198" y="1824"/>
              <a:ext cx="528" cy="24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19" name="Text Box 23"/>
            <p:cNvSpPr txBox="1">
              <a:spLocks noChangeArrowheads="1"/>
            </p:cNvSpPr>
            <p:nvPr/>
          </p:nvSpPr>
          <p:spPr bwMode="auto">
            <a:xfrm>
              <a:off x="240" y="643"/>
              <a:ext cx="502"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{1,9,…}</a:t>
              </a:r>
            </a:p>
          </p:txBody>
        </p:sp>
        <p:sp>
          <p:nvSpPr>
            <p:cNvPr id="695320" name="Text Box 24"/>
            <p:cNvSpPr txBox="1">
              <a:spLocks noChangeArrowheads="1"/>
            </p:cNvSpPr>
            <p:nvPr/>
          </p:nvSpPr>
          <p:spPr bwMode="auto">
            <a:xfrm>
              <a:off x="198" y="864"/>
              <a:ext cx="522"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{2,3,…}</a:t>
              </a:r>
            </a:p>
          </p:txBody>
        </p:sp>
        <p:sp>
          <p:nvSpPr>
            <p:cNvPr id="695321" name="Text Box 25"/>
            <p:cNvSpPr txBox="1">
              <a:spLocks noChangeArrowheads="1"/>
            </p:cNvSpPr>
            <p:nvPr/>
          </p:nvSpPr>
          <p:spPr bwMode="auto">
            <a:xfrm>
              <a:off x="159" y="1111"/>
              <a:ext cx="613"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{-7, 8,…}</a:t>
              </a:r>
            </a:p>
          </p:txBody>
        </p:sp>
        <p:sp>
          <p:nvSpPr>
            <p:cNvPr id="695322" name="Text Box 26"/>
            <p:cNvSpPr txBox="1">
              <a:spLocks noChangeArrowheads="1"/>
            </p:cNvSpPr>
            <p:nvPr/>
          </p:nvSpPr>
          <p:spPr bwMode="auto">
            <a:xfrm>
              <a:off x="143" y="1344"/>
              <a:ext cx="635"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{4,5,8,…}</a:t>
              </a:r>
            </a:p>
          </p:txBody>
        </p:sp>
        <p:sp>
          <p:nvSpPr>
            <p:cNvPr id="695323" name="Text Box 27"/>
            <p:cNvSpPr txBox="1">
              <a:spLocks noChangeArrowheads="1"/>
            </p:cNvSpPr>
            <p:nvPr/>
          </p:nvSpPr>
          <p:spPr bwMode="auto">
            <a:xfrm>
              <a:off x="341" y="1591"/>
              <a:ext cx="248"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 }</a:t>
              </a:r>
            </a:p>
          </p:txBody>
        </p:sp>
        <p:sp>
          <p:nvSpPr>
            <p:cNvPr id="695324" name="Text Box 28"/>
            <p:cNvSpPr txBox="1">
              <a:spLocks noChangeArrowheads="1"/>
            </p:cNvSpPr>
            <p:nvPr/>
          </p:nvSpPr>
          <p:spPr bwMode="auto">
            <a:xfrm>
              <a:off x="141" y="1818"/>
              <a:ext cx="648"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{-1,0,1,…}</a:t>
              </a:r>
            </a:p>
          </p:txBody>
        </p:sp>
      </p:grpSp>
      <p:sp>
        <p:nvSpPr>
          <p:cNvPr id="695327" name="Rectangle 31"/>
          <p:cNvSpPr>
            <a:spLocks noGrp="1" noChangeArrowheads="1"/>
          </p:cNvSpPr>
          <p:nvPr>
            <p:ph type="title"/>
          </p:nvPr>
        </p:nvSpPr>
        <p:spPr>
          <a:xfrm>
            <a:off x="685800" y="-228600"/>
            <a:ext cx="7772400" cy="1143000"/>
          </a:xfrm>
          <a:noFill/>
          <a:ln/>
        </p:spPr>
        <p:txBody>
          <a:bodyPr/>
          <a:lstStyle/>
          <a:p>
            <a:r>
              <a:rPr lang="en-US" sz="3600"/>
              <a:t>Find the Big-O Challenge, Part 5</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69530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5300">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95300">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95300">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9532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695305"/>
                                        </p:tgtEl>
                                        <p:attrNameLst>
                                          <p:attrName>style.visibility</p:attrName>
                                        </p:attrNameLst>
                                      </p:cBhvr>
                                      <p:to>
                                        <p:strVal val="visible"/>
                                      </p:to>
                                    </p:set>
                                    <p:anim calcmode="lin" valueType="num">
                                      <p:cBhvr additive="base">
                                        <p:cTn id="25" dur="500" fill="hold"/>
                                        <p:tgtEl>
                                          <p:spTgt spid="695305"/>
                                        </p:tgtEl>
                                        <p:attrNameLst>
                                          <p:attrName>ppt_x</p:attrName>
                                        </p:attrNameLst>
                                      </p:cBhvr>
                                      <p:tavLst>
                                        <p:tav tm="0">
                                          <p:val>
                                            <p:strVal val="1+#ppt_w/2"/>
                                          </p:val>
                                        </p:tav>
                                        <p:tav tm="100000">
                                          <p:val>
                                            <p:strVal val="#ppt_x"/>
                                          </p:val>
                                        </p:tav>
                                      </p:tavLst>
                                    </p:anim>
                                    <p:anim calcmode="lin" valueType="num">
                                      <p:cBhvr additive="base">
                                        <p:cTn id="26" dur="500" fill="hold"/>
                                        <p:tgtEl>
                                          <p:spTgt spid="695305"/>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9530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9530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9530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95304"/>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0" presetClass="path" presetSubtype="0" accel="50000" decel="50000" fill="hold" grpId="1" nodeType="clickEffect">
                                  <p:stCondLst>
                                    <p:cond delay="0"/>
                                  </p:stCondLst>
                                  <p:childTnLst>
                                    <p:animMotion origin="layout" path="M 0 0 L 0 -0.12211 " pathEditMode="relative" ptsTypes="AA">
                                      <p:cBhvr>
                                        <p:cTn id="46" dur="2000" fill="hold"/>
                                        <p:tgtEl>
                                          <p:spTgt spid="695302"/>
                                        </p:tgtEl>
                                        <p:attrNameLst>
                                          <p:attrName>ppt_x</p:attrName>
                                          <p:attrName>ppt_y</p:attrName>
                                        </p:attrNameLst>
                                      </p:cBhvr>
                                    </p:animMotion>
                                  </p:childTnLst>
                                </p:cTn>
                              </p:par>
                              <p:par>
                                <p:cTn id="47" presetID="0" presetClass="path" presetSubtype="0" accel="50000" decel="50000" fill="hold" grpId="1" nodeType="withEffect">
                                  <p:stCondLst>
                                    <p:cond delay="0"/>
                                  </p:stCondLst>
                                  <p:childTnLst>
                                    <p:animMotion origin="layout" path="M 0 0 L 0 -0.12211 " pathEditMode="relative" ptsTypes="AA">
                                      <p:cBhvr>
                                        <p:cTn id="48" dur="2000" fill="hold"/>
                                        <p:tgtEl>
                                          <p:spTgt spid="695303"/>
                                        </p:tgtEl>
                                        <p:attrNameLst>
                                          <p:attrName>ppt_x</p:attrName>
                                          <p:attrName>ppt_y</p:attrName>
                                        </p:attrNameLst>
                                      </p:cBhvr>
                                    </p:animMotion>
                                  </p:childTnLst>
                                </p:cTn>
                              </p:par>
                              <p:par>
                                <p:cTn id="49" presetID="0" presetClass="path" presetSubtype="0" accel="50000" decel="50000" fill="hold" grpId="1" nodeType="withEffect">
                                  <p:stCondLst>
                                    <p:cond delay="0"/>
                                  </p:stCondLst>
                                  <p:childTnLst>
                                    <p:animMotion origin="layout" path="M 0 0 L 0 -0.12211 " pathEditMode="relative" ptsTypes="AA">
                                      <p:cBhvr>
                                        <p:cTn id="50" dur="2000" fill="hold"/>
                                        <p:tgtEl>
                                          <p:spTgt spid="695304"/>
                                        </p:tgtEl>
                                        <p:attrNameLst>
                                          <p:attrName>ppt_x</p:attrName>
                                          <p:attrName>ppt_y</p:attrName>
                                        </p:attrNameLst>
                                      </p:cBhvr>
                                    </p:animMotion>
                                  </p:childTnLst>
                                </p:cTn>
                              </p:par>
                              <p:par>
                                <p:cTn id="51" presetID="10" presetClass="exit" presetSubtype="0" fill="hold" grpId="2" nodeType="withEffect">
                                  <p:stCondLst>
                                    <p:cond delay="0"/>
                                  </p:stCondLst>
                                  <p:childTnLst>
                                    <p:animEffect transition="out" filter="fade">
                                      <p:cBhvr>
                                        <p:cTn id="52" dur="2000"/>
                                        <p:tgtEl>
                                          <p:spTgt spid="695302"/>
                                        </p:tgtEl>
                                      </p:cBhvr>
                                    </p:animEffect>
                                    <p:set>
                                      <p:cBhvr>
                                        <p:cTn id="53" dur="1" fill="hold">
                                          <p:stCondLst>
                                            <p:cond delay="1999"/>
                                          </p:stCondLst>
                                        </p:cTn>
                                        <p:tgtEl>
                                          <p:spTgt spid="695302"/>
                                        </p:tgtEl>
                                        <p:attrNameLst>
                                          <p:attrName>style.visibility</p:attrName>
                                        </p:attrNameLst>
                                      </p:cBhvr>
                                      <p:to>
                                        <p:strVal val="hidden"/>
                                      </p:to>
                                    </p:set>
                                  </p:childTnLst>
                                </p:cTn>
                              </p:par>
                              <p:par>
                                <p:cTn id="54" presetID="10" presetClass="entr" presetSubtype="0" fill="hold" grpId="0" nodeType="withEffect">
                                  <p:stCondLst>
                                    <p:cond delay="0"/>
                                  </p:stCondLst>
                                  <p:childTnLst>
                                    <p:set>
                                      <p:cBhvr>
                                        <p:cTn id="55" dur="1" fill="hold">
                                          <p:stCondLst>
                                            <p:cond delay="0"/>
                                          </p:stCondLst>
                                        </p:cTn>
                                        <p:tgtEl>
                                          <p:spTgt spid="695307"/>
                                        </p:tgtEl>
                                        <p:attrNameLst>
                                          <p:attrName>style.visibility</p:attrName>
                                        </p:attrNameLst>
                                      </p:cBhvr>
                                      <p:to>
                                        <p:strVal val="visible"/>
                                      </p:to>
                                    </p:set>
                                    <p:animEffect transition="in" filter="fade">
                                      <p:cBhvr>
                                        <p:cTn id="56" dur="2000"/>
                                        <p:tgtEl>
                                          <p:spTgt spid="695307"/>
                                        </p:tgtEl>
                                      </p:cBhvr>
                                    </p:animEffect>
                                  </p:childTnLst>
                                </p:cTn>
                              </p:par>
                              <p:par>
                                <p:cTn id="57" presetID="0" presetClass="path" presetSubtype="0" accel="50000" decel="50000" fill="hold" grpId="1" nodeType="withEffect">
                                  <p:stCondLst>
                                    <p:cond delay="0"/>
                                  </p:stCondLst>
                                  <p:childTnLst>
                                    <p:animMotion origin="layout" path="M 0 0 L 0.00122 -0.11772 " pathEditMode="relative" ptsTypes="AA">
                                      <p:cBhvr>
                                        <p:cTn id="58" dur="2000" fill="hold"/>
                                        <p:tgtEl>
                                          <p:spTgt spid="69530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5300" grpId="0" uiExpand="1" build="p"/>
      <p:bldP spid="695301" grpId="0"/>
      <p:bldP spid="695302" grpId="0"/>
      <p:bldP spid="695302" grpId="1"/>
      <p:bldP spid="695302" grpId="2"/>
      <p:bldP spid="695303" grpId="0"/>
      <p:bldP spid="695303" grpId="1"/>
      <p:bldP spid="695304" grpId="0"/>
      <p:bldP spid="695304" grpId="1"/>
      <p:bldP spid="695305" grpId="0" animBg="1"/>
      <p:bldP spid="695307" grpId="0"/>
      <p:bldP spid="695307"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p:txBody>
          <a:bodyPr/>
          <a:lstStyle/>
          <a:p>
            <a:fld id="{01FA5AAE-26AB-4861-B6B0-8F43D6C8E9A9}" type="slidenum">
              <a:rPr lang="en-US"/>
              <a:pPr/>
              <a:t>4</a:t>
            </a:fld>
            <a:endParaRPr lang="en-US"/>
          </a:p>
        </p:txBody>
      </p:sp>
      <p:sp>
        <p:nvSpPr>
          <p:cNvPr id="668674" name="Rectangle 2"/>
          <p:cNvSpPr>
            <a:spLocks noGrp="1" noChangeArrowheads="1"/>
          </p:cNvSpPr>
          <p:nvPr>
            <p:ph type="title"/>
          </p:nvPr>
        </p:nvSpPr>
        <p:spPr/>
        <p:txBody>
          <a:bodyPr/>
          <a:lstStyle/>
          <a:p>
            <a:r>
              <a:rPr lang="en-US"/>
              <a:t>How Fast is That Algorithm?</a:t>
            </a:r>
          </a:p>
        </p:txBody>
      </p:sp>
      <p:sp>
        <p:nvSpPr>
          <p:cNvPr id="668676" name="Text Box 4"/>
          <p:cNvSpPr txBox="1">
            <a:spLocks noChangeArrowheads="1"/>
          </p:cNvSpPr>
          <p:nvPr/>
        </p:nvSpPr>
        <p:spPr bwMode="auto">
          <a:xfrm>
            <a:off x="300038" y="1189038"/>
            <a:ext cx="873601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Sometimes we want to ask </a:t>
            </a:r>
            <a:r>
              <a:rPr lang="en-US" sz="2400">
                <a:solidFill>
                  <a:srgbClr val="6600CC"/>
                </a:solidFill>
              </a:rPr>
              <a:t>“How fast is that algorithm?”</a:t>
            </a:r>
          </a:p>
        </p:txBody>
      </p:sp>
      <p:sp>
        <p:nvSpPr>
          <p:cNvPr id="668677" name="Text Box 5"/>
          <p:cNvSpPr txBox="1">
            <a:spLocks noChangeArrowheads="1"/>
          </p:cNvSpPr>
          <p:nvPr/>
        </p:nvSpPr>
        <p:spPr bwMode="auto">
          <a:xfrm>
            <a:off x="3962400" y="1981200"/>
            <a:ext cx="50292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Or: “Which algorithm is </a:t>
            </a:r>
            <a:br>
              <a:rPr lang="en-US" sz="2400"/>
            </a:br>
            <a:r>
              <a:rPr lang="en-US" sz="2400"/>
              <a:t>faster, </a:t>
            </a:r>
            <a:r>
              <a:rPr lang="en-US" sz="2400">
                <a:solidFill>
                  <a:srgbClr val="6600CC"/>
                </a:solidFill>
              </a:rPr>
              <a:t>A</a:t>
            </a:r>
            <a:r>
              <a:rPr lang="en-US" sz="2400"/>
              <a:t> or</a:t>
            </a:r>
            <a:r>
              <a:rPr lang="en-US" sz="2400">
                <a:solidFill>
                  <a:srgbClr val="6600CC"/>
                </a:solidFill>
              </a:rPr>
              <a:t> B</a:t>
            </a:r>
            <a:r>
              <a:rPr lang="en-US" sz="2400"/>
              <a:t>?”</a:t>
            </a:r>
            <a:endParaRPr lang="en-US" sz="2400">
              <a:solidFill>
                <a:srgbClr val="006666"/>
              </a:solidFill>
            </a:endParaRPr>
          </a:p>
        </p:txBody>
      </p:sp>
      <p:sp>
        <p:nvSpPr>
          <p:cNvPr id="668680" name="Text Box 8"/>
          <p:cNvSpPr txBox="1">
            <a:spLocks noChangeArrowheads="1"/>
          </p:cNvSpPr>
          <p:nvPr/>
        </p:nvSpPr>
        <p:spPr bwMode="auto">
          <a:xfrm>
            <a:off x="1550988" y="4968875"/>
            <a:ext cx="65532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accent2"/>
                </a:solidFill>
              </a:rPr>
              <a:t>Question:</a:t>
            </a:r>
            <a:r>
              <a:rPr lang="en-US" sz="2400"/>
              <a:t> How can you measure the “speed” of an algorithm?</a:t>
            </a:r>
            <a:endParaRPr lang="en-US" sz="2400">
              <a:solidFill>
                <a:srgbClr val="006666"/>
              </a:solidFill>
            </a:endParaRPr>
          </a:p>
        </p:txBody>
      </p:sp>
      <p:pic>
        <p:nvPicPr>
          <p:cNvPr id="668683" name="Picture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2600" y="3048000"/>
            <a:ext cx="1323975" cy="10191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8684" name="Picture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56388" y="3451225"/>
            <a:ext cx="1323975" cy="10191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8685" name="Text Box 13"/>
          <p:cNvSpPr txBox="1">
            <a:spLocks noChangeArrowheads="1"/>
          </p:cNvSpPr>
          <p:nvPr/>
        </p:nvSpPr>
        <p:spPr bwMode="auto">
          <a:xfrm>
            <a:off x="5867400" y="3810000"/>
            <a:ext cx="4064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3300"/>
                </a:solidFill>
              </a:rPr>
              <a:t>A</a:t>
            </a:r>
          </a:p>
        </p:txBody>
      </p:sp>
      <p:sp>
        <p:nvSpPr>
          <p:cNvPr id="668686" name="Text Box 14"/>
          <p:cNvSpPr txBox="1">
            <a:spLocks noChangeArrowheads="1"/>
          </p:cNvSpPr>
          <p:nvPr/>
        </p:nvSpPr>
        <p:spPr bwMode="auto">
          <a:xfrm>
            <a:off x="6873875" y="4213225"/>
            <a:ext cx="37623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3300"/>
                </a:solidFill>
              </a:rPr>
              <a:t>B</a:t>
            </a:r>
          </a:p>
        </p:txBody>
      </p:sp>
      <p:pic>
        <p:nvPicPr>
          <p:cNvPr id="3" name="Picture 2">
            <a:extLst>
              <a:ext uri="{FF2B5EF4-FFF2-40B4-BE49-F238E27FC236}">
                <a16:creationId xmlns:a16="http://schemas.microsoft.com/office/drawing/2014/main" id="{65249653-6A74-4D04-8B68-C39AF2F9BA54}"/>
              </a:ext>
            </a:extLst>
          </p:cNvPr>
          <p:cNvPicPr>
            <a:picLocks noChangeAspect="1"/>
          </p:cNvPicPr>
          <p:nvPr/>
        </p:nvPicPr>
        <p:blipFill>
          <a:blip r:embed="rId4"/>
          <a:stretch>
            <a:fillRect/>
          </a:stretch>
        </p:blipFill>
        <p:spPr>
          <a:xfrm flipH="1">
            <a:off x="1181380" y="1768475"/>
            <a:ext cx="3290930" cy="2605503"/>
          </a:xfrm>
          <a:prstGeom prst="rect">
            <a:avLst/>
          </a:prstGeom>
        </p:spPr>
      </p:pic>
      <p:sp>
        <p:nvSpPr>
          <p:cNvPr id="5" name="Rectangle 4">
            <a:extLst>
              <a:ext uri="{FF2B5EF4-FFF2-40B4-BE49-F238E27FC236}">
                <a16:creationId xmlns:a16="http://schemas.microsoft.com/office/drawing/2014/main" id="{32D4AA9D-8906-4080-A973-091A6BB2D202}"/>
              </a:ext>
            </a:extLst>
          </p:cNvPr>
          <p:cNvSpPr/>
          <p:nvPr/>
        </p:nvSpPr>
        <p:spPr bwMode="auto">
          <a:xfrm>
            <a:off x="6656388" y="2959100"/>
            <a:ext cx="684212" cy="203200"/>
          </a:xfrm>
          <a:prstGeom prst="rect">
            <a:avLst/>
          </a:prstGeom>
          <a:solidFill>
            <a:schemeClr val="bg1"/>
          </a:solidFill>
          <a:ln w="3175"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16" name="Rectangle 15">
            <a:extLst>
              <a:ext uri="{FF2B5EF4-FFF2-40B4-BE49-F238E27FC236}">
                <a16:creationId xmlns:a16="http://schemas.microsoft.com/office/drawing/2014/main" id="{1464F349-6CF4-44EF-B121-F91A723EFF11}"/>
              </a:ext>
            </a:extLst>
          </p:cNvPr>
          <p:cNvSpPr/>
          <p:nvPr/>
        </p:nvSpPr>
        <p:spPr bwMode="auto">
          <a:xfrm>
            <a:off x="7799388" y="3367087"/>
            <a:ext cx="684212" cy="203200"/>
          </a:xfrm>
          <a:prstGeom prst="rect">
            <a:avLst/>
          </a:prstGeom>
          <a:solidFill>
            <a:schemeClr val="bg1"/>
          </a:solidFill>
          <a:ln w="3175"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86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867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6868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868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6868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6868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686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8676" grpId="0"/>
      <p:bldP spid="668677" grpId="0"/>
      <p:bldP spid="668680" grpId="0"/>
      <p:bldP spid="668685" grpId="0"/>
      <p:bldP spid="66868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95468"/>
            <a:ext cx="7772400" cy="1143000"/>
          </a:xfrm>
        </p:spPr>
        <p:txBody>
          <a:bodyPr/>
          <a:lstStyle/>
          <a:p>
            <a:r>
              <a:rPr lang="en-US" dirty="0"/>
              <a:t>Inefficient </a:t>
            </a:r>
            <a:r>
              <a:rPr lang="en-US"/>
              <a:t>Sorting </a:t>
            </a:r>
            <a:r>
              <a:rPr lang="en-US" dirty="0" err="1"/>
              <a:t>Algos</a:t>
            </a:r>
            <a:r>
              <a:rPr lang="en-US" dirty="0"/>
              <a:t>.</a:t>
            </a:r>
          </a:p>
        </p:txBody>
      </p:sp>
      <p:sp>
        <p:nvSpPr>
          <p:cNvPr id="4" name="Slide Number Placeholder 3"/>
          <p:cNvSpPr>
            <a:spLocks noGrp="1"/>
          </p:cNvSpPr>
          <p:nvPr>
            <p:ph type="sldNum" sz="quarter" idx="12"/>
          </p:nvPr>
        </p:nvSpPr>
        <p:spPr/>
        <p:txBody>
          <a:bodyPr/>
          <a:lstStyle/>
          <a:p>
            <a:fld id="{63CF8349-86FD-47DD-A9A7-0A383510F8F0}" type="slidenum">
              <a:rPr lang="en-US" smtClean="0"/>
              <a:pPr/>
              <a:t>40</a:t>
            </a:fld>
            <a:endParaRPr lang="en-US"/>
          </a:p>
        </p:txBody>
      </p:sp>
      <p:pic>
        <p:nvPicPr>
          <p:cNvPr id="5" name="Picture 4">
            <a:extLst>
              <a:ext uri="{FF2B5EF4-FFF2-40B4-BE49-F238E27FC236}">
                <a16:creationId xmlns:a16="http://schemas.microsoft.com/office/drawing/2014/main" id="{50B9D8E3-E539-4527-B91C-6B8106F644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487" y="1143000"/>
            <a:ext cx="6677025" cy="4572000"/>
          </a:xfrm>
          <a:prstGeom prst="rect">
            <a:avLst/>
          </a:prstGeom>
        </p:spPr>
      </p:pic>
    </p:spTree>
    <p:extLst>
      <p:ext uri="{BB962C8B-B14F-4D97-AF65-F5344CB8AC3E}">
        <p14:creationId xmlns:p14="http://schemas.microsoft.com/office/powerpoint/2010/main" val="2016782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509047" y="37708"/>
            <a:ext cx="828851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3200">
                <a:solidFill>
                  <a:schemeClr val="tx2"/>
                </a:solidFill>
              </a:rPr>
              <a:t>Inefficient </a:t>
            </a:r>
            <a:r>
              <a:rPr lang="en-US" sz="3200" dirty="0">
                <a:solidFill>
                  <a:schemeClr val="tx2"/>
                </a:solidFill>
              </a:rPr>
              <a:t>Sorting Algorithms</a:t>
            </a:r>
          </a:p>
          <a:p>
            <a:pPr algn="ctr"/>
            <a:r>
              <a:rPr lang="en-US" sz="3200" dirty="0">
                <a:solidFill>
                  <a:srgbClr val="FF0000"/>
                </a:solidFill>
              </a:rPr>
              <a:t>Why should you care?</a:t>
            </a:r>
          </a:p>
        </p:txBody>
      </p:sp>
      <p:sp>
        <p:nvSpPr>
          <p:cNvPr id="9" name="Rectangle 8"/>
          <p:cNvSpPr/>
          <p:nvPr/>
        </p:nvSpPr>
        <p:spPr bwMode="auto">
          <a:xfrm>
            <a:off x="509047" y="1279591"/>
            <a:ext cx="6042582" cy="5319172"/>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omic Sans MS" pitchFamily="66" charset="0"/>
              <a:cs typeface="Times New Roman" pitchFamily="18" charset="0"/>
            </a:endParaRPr>
          </a:p>
        </p:txBody>
      </p:sp>
      <p:pic>
        <p:nvPicPr>
          <p:cNvPr id="10" name="Picture 9"/>
          <p:cNvPicPr>
            <a:picLocks noChangeAspect="1"/>
          </p:cNvPicPr>
          <p:nvPr/>
        </p:nvPicPr>
        <p:blipFill>
          <a:blip r:embed="rId3"/>
          <a:stretch>
            <a:fillRect/>
          </a:stretch>
        </p:blipFill>
        <p:spPr>
          <a:xfrm>
            <a:off x="6551629" y="1279591"/>
            <a:ext cx="2402823" cy="1307822"/>
          </a:xfrm>
          <a:prstGeom prst="rect">
            <a:avLst/>
          </a:prstGeom>
        </p:spPr>
      </p:pic>
      <p:sp>
        <p:nvSpPr>
          <p:cNvPr id="11" name="TextBox 10"/>
          <p:cNvSpPr txBox="1"/>
          <p:nvPr/>
        </p:nvSpPr>
        <p:spPr>
          <a:xfrm>
            <a:off x="616262" y="3132834"/>
            <a:ext cx="5787957" cy="1200329"/>
          </a:xfrm>
          <a:prstGeom prst="rect">
            <a:avLst/>
          </a:prstGeom>
          <a:noFill/>
        </p:spPr>
        <p:txBody>
          <a:bodyPr wrap="square" rtlCol="0">
            <a:spAutoFit/>
          </a:bodyPr>
          <a:lstStyle/>
          <a:p>
            <a:pPr algn="ctr"/>
            <a:r>
              <a:rPr lang="en-US" sz="2400" dirty="0"/>
              <a:t>But it’s like diagramming sentences… you’ll never use it but you have to know it to graduate.</a:t>
            </a:r>
          </a:p>
        </p:txBody>
      </p:sp>
      <p:sp>
        <p:nvSpPr>
          <p:cNvPr id="16" name="TextBox 15"/>
          <p:cNvSpPr txBox="1"/>
          <p:nvPr/>
        </p:nvSpPr>
        <p:spPr>
          <a:xfrm>
            <a:off x="778890" y="5877580"/>
            <a:ext cx="5542960" cy="523220"/>
          </a:xfrm>
          <a:prstGeom prst="rect">
            <a:avLst/>
          </a:prstGeom>
          <a:noFill/>
        </p:spPr>
        <p:txBody>
          <a:bodyPr wrap="square" rtlCol="0">
            <a:spAutoFit/>
          </a:bodyPr>
          <a:lstStyle/>
          <a:p>
            <a:pPr algn="ctr"/>
            <a:r>
              <a:rPr lang="en-US" sz="2800" dirty="0"/>
              <a:t>So pay attention!</a:t>
            </a:r>
          </a:p>
        </p:txBody>
      </p:sp>
      <p:sp>
        <p:nvSpPr>
          <p:cNvPr id="13" name="TextBox 12"/>
          <p:cNvSpPr txBox="1"/>
          <p:nvPr/>
        </p:nvSpPr>
        <p:spPr>
          <a:xfrm>
            <a:off x="636359" y="4505207"/>
            <a:ext cx="5787957" cy="830997"/>
          </a:xfrm>
          <a:prstGeom prst="rect">
            <a:avLst/>
          </a:prstGeom>
          <a:noFill/>
        </p:spPr>
        <p:txBody>
          <a:bodyPr wrap="square" rtlCol="0">
            <a:spAutoFit/>
          </a:bodyPr>
          <a:lstStyle/>
          <a:p>
            <a:pPr algn="ctr"/>
            <a:r>
              <a:rPr lang="en-US" sz="2400" dirty="0"/>
              <a:t>And because you’ll be asked about them in </a:t>
            </a:r>
            <a:r>
              <a:rPr lang="en-US" sz="2400" dirty="0">
                <a:solidFill>
                  <a:srgbClr val="FF0000"/>
                </a:solidFill>
              </a:rPr>
              <a:t>job interviews </a:t>
            </a:r>
            <a:r>
              <a:rPr lang="en-US" sz="2400" dirty="0"/>
              <a:t>and on </a:t>
            </a:r>
            <a:r>
              <a:rPr lang="en-US" sz="2400" dirty="0">
                <a:solidFill>
                  <a:srgbClr val="FF0000"/>
                </a:solidFill>
              </a:rPr>
              <a:t>exams</a:t>
            </a:r>
            <a:r>
              <a:rPr lang="en-US" sz="2400" dirty="0"/>
              <a:t>.</a:t>
            </a:r>
          </a:p>
        </p:txBody>
      </p:sp>
      <p:sp>
        <p:nvSpPr>
          <p:cNvPr id="17" name="TextBox 16"/>
          <p:cNvSpPr txBox="1"/>
          <p:nvPr/>
        </p:nvSpPr>
        <p:spPr>
          <a:xfrm>
            <a:off x="665850" y="1602363"/>
            <a:ext cx="5787957" cy="1200329"/>
          </a:xfrm>
          <a:prstGeom prst="rect">
            <a:avLst/>
          </a:prstGeom>
          <a:noFill/>
        </p:spPr>
        <p:txBody>
          <a:bodyPr wrap="square" rtlCol="0">
            <a:spAutoFit/>
          </a:bodyPr>
          <a:lstStyle/>
          <a:p>
            <a:pPr algn="ctr"/>
            <a:r>
              <a:rPr lang="en-US" sz="2400" dirty="0"/>
              <a:t>The following sorting algorithms are pretty inefficient, so you won’t use them too often…</a:t>
            </a:r>
          </a:p>
        </p:txBody>
      </p:sp>
      <p:pic>
        <p:nvPicPr>
          <p:cNvPr id="2" name="Picture 1"/>
          <p:cNvPicPr>
            <a:picLocks noChangeAspect="1"/>
          </p:cNvPicPr>
          <p:nvPr/>
        </p:nvPicPr>
        <p:blipFill rotWithShape="1">
          <a:blip r:embed="rId4"/>
          <a:srcRect l="47203" t="17217" r="14075" b="44029"/>
          <a:stretch/>
        </p:blipFill>
        <p:spPr>
          <a:xfrm>
            <a:off x="7557434" y="1279590"/>
            <a:ext cx="1300419" cy="1307823"/>
          </a:xfrm>
          <a:prstGeom prst="rect">
            <a:avLst/>
          </a:prstGeom>
        </p:spPr>
      </p:pic>
    </p:spTree>
    <p:extLst>
      <p:ext uri="{BB962C8B-B14F-4D97-AF65-F5344CB8AC3E}">
        <p14:creationId xmlns:p14="http://schemas.microsoft.com/office/powerpoint/2010/main" val="36244384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FC2B1F8-400F-4AB3-9565-83AA08F29DD2}" type="slidenum">
              <a:rPr lang="en-US"/>
              <a:pPr/>
              <a:t>42</a:t>
            </a:fld>
            <a:endParaRPr lang="en-US"/>
          </a:p>
        </p:txBody>
      </p:sp>
      <p:sp>
        <p:nvSpPr>
          <p:cNvPr id="735234" name="Rectangle 2"/>
          <p:cNvSpPr>
            <a:spLocks noGrp="1" noChangeArrowheads="1"/>
          </p:cNvSpPr>
          <p:nvPr>
            <p:ph type="title"/>
          </p:nvPr>
        </p:nvSpPr>
        <p:spPr/>
        <p:txBody>
          <a:bodyPr/>
          <a:lstStyle/>
          <a:p>
            <a:r>
              <a:rPr lang="en-US"/>
              <a:t>Pre-Sorting Intermission</a:t>
            </a:r>
          </a:p>
        </p:txBody>
      </p:sp>
      <p:pic>
        <p:nvPicPr>
          <p:cNvPr id="735236" name="Picture 4" descr="spider-cat"/>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98613" y="1290638"/>
            <a:ext cx="5840412" cy="4371975"/>
          </a:xfrm>
          <a:prstGeom prst="rect">
            <a:avLst/>
          </a:prstGeom>
          <a:noFill/>
          <a:extLst>
            <a:ext uri="{909E8E84-426E-40DD-AFC4-6F175D3DCCD1}">
              <a14:hiddenFill xmlns:a14="http://schemas.microsoft.com/office/drawing/2010/main">
                <a:solidFill>
                  <a:srgbClr val="FFFFFF"/>
                </a:solidFill>
              </a14:hiddenFill>
            </a:ext>
          </a:extLst>
        </p:spPr>
      </p:pic>
      <p:sp>
        <p:nvSpPr>
          <p:cNvPr id="735237" name="Text Box 5"/>
          <p:cNvSpPr txBox="1">
            <a:spLocks noChangeArrowheads="1"/>
          </p:cNvSpPr>
          <p:nvPr/>
        </p:nvSpPr>
        <p:spPr bwMode="auto">
          <a:xfrm>
            <a:off x="201613" y="6102350"/>
            <a:ext cx="86868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(Brought to you by last year’s students who claimed this lecture was too boring)</a:t>
            </a:r>
          </a:p>
        </p:txBody>
      </p:sp>
      <p:sp>
        <p:nvSpPr>
          <p:cNvPr id="735238" name="Text Box 6"/>
          <p:cNvSpPr txBox="1">
            <a:spLocks noChangeArrowheads="1"/>
          </p:cNvSpPr>
          <p:nvPr/>
        </p:nvSpPr>
        <p:spPr bwMode="auto">
          <a:xfrm>
            <a:off x="-436563" y="4083050"/>
            <a:ext cx="252413"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5238"/>
                                        </p:tgtEl>
                                        <p:attrNameLst>
                                          <p:attrName>style.visibility</p:attrName>
                                        </p:attrNameLst>
                                      </p:cBhvr>
                                      <p:to>
                                        <p:strVal val="visible"/>
                                      </p:to>
                                    </p:set>
                                  </p:childTnLst>
                                  <p:subTnLst>
                                    <p:audio>
                                      <p:cMediaNode vol="100000">
                                        <p:cTn display="0" masterRel="sameClick">
                                          <p:stCondLst>
                                            <p:cond evt="begin" delay="0">
                                              <p:tn val="5"/>
                                            </p:cond>
                                          </p:stCondLst>
                                          <p:endCondLst>
                                            <p:cond evt="onStopAudio" delay="0">
                                              <p:tgtEl>
                                                <p:sldTgt/>
                                              </p:tgtEl>
                                            </p:cond>
                                          </p:endCondLst>
                                        </p:cTn>
                                        <p:tgtEl>
                                          <p:sndTgt r:embed="rId3" name="completely_different1_x.wav"/>
                                        </p:tgtEl>
                                      </p:cMediaNode>
                                    </p:audio>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352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523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5"/>
          <p:cNvSpPr>
            <a:spLocks noGrp="1"/>
          </p:cNvSpPr>
          <p:nvPr>
            <p:ph type="sldNum" sz="quarter" idx="12"/>
          </p:nvPr>
        </p:nvSpPr>
        <p:spPr/>
        <p:txBody>
          <a:bodyPr/>
          <a:lstStyle/>
          <a:p>
            <a:fld id="{39BD08AC-745B-4A8F-84F0-6FD8FACA052D}" type="slidenum">
              <a:rPr lang="en-US"/>
              <a:pPr/>
              <a:t>43</a:t>
            </a:fld>
            <a:endParaRPr lang="en-US"/>
          </a:p>
        </p:txBody>
      </p:sp>
      <p:sp>
        <p:nvSpPr>
          <p:cNvPr id="610306" name="Rectangle 2"/>
          <p:cNvSpPr>
            <a:spLocks noGrp="1" noChangeArrowheads="1"/>
          </p:cNvSpPr>
          <p:nvPr>
            <p:ph type="title"/>
          </p:nvPr>
        </p:nvSpPr>
        <p:spPr>
          <a:xfrm>
            <a:off x="685800" y="-167641"/>
            <a:ext cx="7772400" cy="1143000"/>
          </a:xfrm>
        </p:spPr>
        <p:txBody>
          <a:bodyPr/>
          <a:lstStyle/>
          <a:p>
            <a:r>
              <a:rPr lang="en-US">
                <a:solidFill>
                  <a:schemeClr val="accent2"/>
                </a:solidFill>
              </a:rPr>
              <a:t>Sorting!</a:t>
            </a:r>
          </a:p>
        </p:txBody>
      </p:sp>
      <p:pic>
        <p:nvPicPr>
          <p:cNvPr id="610497" name="Picture 1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7000" y="1905000"/>
            <a:ext cx="6096000" cy="41148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10498" name="Group 194"/>
          <p:cNvGrpSpPr>
            <a:grpSpLocks/>
          </p:cNvGrpSpPr>
          <p:nvPr/>
        </p:nvGrpSpPr>
        <p:grpSpPr bwMode="auto">
          <a:xfrm>
            <a:off x="-6248400" y="2282825"/>
            <a:ext cx="5529262" cy="3594100"/>
            <a:chOff x="912" y="814"/>
            <a:chExt cx="3483" cy="2264"/>
          </a:xfrm>
        </p:grpSpPr>
        <p:sp>
          <p:nvSpPr>
            <p:cNvPr id="610499" name="Rectangle 195"/>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0500" name="Line 196"/>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0501" name="Line 197"/>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10509" name="Picture 205"/>
          <p:cNvPicPr>
            <a:picLocks noChangeAspect="1" noChangeArrowheads="1"/>
          </p:cNvPicPr>
          <p:nvPr/>
        </p:nvPicPr>
        <p:blipFill>
          <a:blip r:embed="rId4" cstate="print">
            <a:extLst>
              <a:ext uri="{28A0092B-C50C-407E-A947-70E740481C1C}">
                <a14:useLocalDpi xmlns:a14="http://schemas.microsoft.com/office/drawing/2010/main" val="0"/>
              </a:ext>
            </a:extLst>
          </a:blip>
          <a:srcRect r="2388" b="1042"/>
          <a:stretch>
            <a:fillRect/>
          </a:stretch>
        </p:blipFill>
        <p:spPr bwMode="auto">
          <a:xfrm>
            <a:off x="-4465638" y="4267200"/>
            <a:ext cx="436563" cy="1598613"/>
          </a:xfrm>
          <a:prstGeom prst="rect">
            <a:avLst/>
          </a:prstGeom>
          <a:noFill/>
          <a:extLst>
            <a:ext uri="{909E8E84-426E-40DD-AFC4-6F175D3DCCD1}">
              <a14:hiddenFill xmlns:a14="http://schemas.microsoft.com/office/drawing/2010/main">
                <a:solidFill>
                  <a:srgbClr val="FFFFFF"/>
                </a:solidFill>
              </a14:hiddenFill>
            </a:ext>
          </a:extLst>
        </p:spPr>
      </p:pic>
      <p:pic>
        <p:nvPicPr>
          <p:cNvPr id="610510" name="Picture 206"/>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3089275" y="2940050"/>
            <a:ext cx="668337" cy="2903538"/>
          </a:xfrm>
          <a:prstGeom prst="rect">
            <a:avLst/>
          </a:prstGeom>
          <a:noFill/>
          <a:extLst>
            <a:ext uri="{909E8E84-426E-40DD-AFC4-6F175D3DCCD1}">
              <a14:hiddenFill xmlns:a14="http://schemas.microsoft.com/office/drawing/2010/main">
                <a:solidFill>
                  <a:srgbClr val="FFFFFF"/>
                </a:solidFill>
              </a14:hiddenFill>
            </a:ext>
          </a:extLst>
        </p:spPr>
      </p:pic>
      <p:pic>
        <p:nvPicPr>
          <p:cNvPr id="610511" name="Picture 207"/>
          <p:cNvPicPr>
            <a:picLocks noChangeAspect="1" noChangeArrowheads="1"/>
          </p:cNvPicPr>
          <p:nvPr/>
        </p:nvPicPr>
        <p:blipFill>
          <a:blip r:embed="rId6" cstate="print">
            <a:extLst>
              <a:ext uri="{28A0092B-C50C-407E-A947-70E740481C1C}">
                <a14:useLocalDpi xmlns:a14="http://schemas.microsoft.com/office/drawing/2010/main" val="0"/>
              </a:ext>
            </a:extLst>
          </a:blip>
          <a:srcRect l="2806" t="2338" r="63844"/>
          <a:stretch>
            <a:fillRect/>
          </a:stretch>
        </p:blipFill>
        <p:spPr bwMode="auto">
          <a:xfrm>
            <a:off x="-3886200" y="2622550"/>
            <a:ext cx="766762" cy="3244850"/>
          </a:xfrm>
          <a:prstGeom prst="rect">
            <a:avLst/>
          </a:prstGeom>
          <a:noFill/>
          <a:extLst>
            <a:ext uri="{909E8E84-426E-40DD-AFC4-6F175D3DCCD1}">
              <a14:hiddenFill xmlns:a14="http://schemas.microsoft.com/office/drawing/2010/main">
                <a:solidFill>
                  <a:srgbClr val="FFFFFF"/>
                </a:solidFill>
              </a14:hiddenFill>
            </a:ext>
          </a:extLst>
        </p:spPr>
      </p:pic>
      <p:pic>
        <p:nvPicPr>
          <p:cNvPr id="610513" name="Picture 209"/>
          <p:cNvPicPr>
            <a:picLocks noChangeAspect="1" noChangeArrowheads="1"/>
          </p:cNvPicPr>
          <p:nvPr/>
        </p:nvPicPr>
        <p:blipFill>
          <a:blip r:embed="rId7" cstate="print">
            <a:extLst>
              <a:ext uri="{28A0092B-C50C-407E-A947-70E740481C1C}">
                <a14:useLocalDpi xmlns:a14="http://schemas.microsoft.com/office/drawing/2010/main" val="0"/>
              </a:ext>
            </a:extLst>
          </a:blip>
          <a:srcRect l="710"/>
          <a:stretch>
            <a:fillRect/>
          </a:stretch>
        </p:blipFill>
        <p:spPr bwMode="auto">
          <a:xfrm>
            <a:off x="-5119688" y="3352800"/>
            <a:ext cx="609600" cy="2493963"/>
          </a:xfrm>
          <a:prstGeom prst="rect">
            <a:avLst/>
          </a:prstGeom>
          <a:noFill/>
          <a:extLst>
            <a:ext uri="{909E8E84-426E-40DD-AFC4-6F175D3DCCD1}">
              <a14:hiddenFill xmlns:a14="http://schemas.microsoft.com/office/drawing/2010/main">
                <a:solidFill>
                  <a:srgbClr val="FFFFFF"/>
                </a:solidFill>
              </a14:hiddenFill>
            </a:ext>
          </a:extLst>
        </p:spPr>
      </p:pic>
      <p:sp>
        <p:nvSpPr>
          <p:cNvPr id="610515" name="Text Box 211"/>
          <p:cNvSpPr txBox="1">
            <a:spLocks noChangeArrowheads="1"/>
          </p:cNvSpPr>
          <p:nvPr/>
        </p:nvSpPr>
        <p:spPr bwMode="auto">
          <a:xfrm>
            <a:off x="187233" y="886096"/>
            <a:ext cx="8618630" cy="83099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400" dirty="0"/>
              <a:t>Sorting is the process of ordering a bunch of </a:t>
            </a:r>
            <a:r>
              <a:rPr lang="en-US" sz="2400" dirty="0">
                <a:solidFill>
                  <a:srgbClr val="6600FF"/>
                </a:solidFill>
              </a:rPr>
              <a:t>items</a:t>
            </a:r>
            <a:r>
              <a:rPr lang="en-US" sz="2400" dirty="0"/>
              <a:t> based on one or more </a:t>
            </a:r>
            <a:r>
              <a:rPr lang="en-US" sz="2400" dirty="0">
                <a:solidFill>
                  <a:srgbClr val="6600FF"/>
                </a:solidFill>
              </a:rPr>
              <a:t>rules, </a:t>
            </a:r>
            <a:r>
              <a:rPr lang="en-US" sz="2400" dirty="0">
                <a:solidFill>
                  <a:schemeClr val="tx1"/>
                </a:solidFill>
              </a:rPr>
              <a:t>subject to one or more</a:t>
            </a:r>
            <a:r>
              <a:rPr lang="en-US" sz="2400" dirty="0">
                <a:solidFill>
                  <a:srgbClr val="6600FF"/>
                </a:solidFill>
              </a:rPr>
              <a:t> constraints</a:t>
            </a:r>
            <a:r>
              <a:rPr lang="en-US" sz="2400" dirty="0"/>
              <a:t>…</a:t>
            </a:r>
          </a:p>
        </p:txBody>
      </p:sp>
      <p:pic>
        <p:nvPicPr>
          <p:cNvPr id="610533" name="Picture 22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75375" y="3962400"/>
            <a:ext cx="496887" cy="1885950"/>
          </a:xfrm>
          <a:prstGeom prst="rect">
            <a:avLst/>
          </a:prstGeom>
          <a:noFill/>
          <a:extLst>
            <a:ext uri="{909E8E84-426E-40DD-AFC4-6F175D3DCCD1}">
              <a14:hiddenFill xmlns:a14="http://schemas.microsoft.com/office/drawing/2010/main">
                <a:solidFill>
                  <a:srgbClr val="FFFFFF"/>
                </a:solidFill>
              </a14:hiddenFill>
            </a:ext>
          </a:extLst>
        </p:spPr>
      </p:pic>
      <p:pic>
        <p:nvPicPr>
          <p:cNvPr id="610554" name="Picture 250"/>
          <p:cNvPicPr>
            <a:picLocks noChangeAspect="1" noChangeArrowheads="1"/>
          </p:cNvPicPr>
          <p:nvPr/>
        </p:nvPicPr>
        <p:blipFill>
          <a:blip r:embed="rId9" cstate="print">
            <a:extLst>
              <a:ext uri="{28A0092B-C50C-407E-A947-70E740481C1C}">
                <a14:useLocalDpi xmlns:a14="http://schemas.microsoft.com/office/drawing/2010/main" val="0"/>
              </a:ext>
            </a:extLst>
          </a:blip>
          <a:srcRect l="1735" t="2284" r="73265"/>
          <a:stretch>
            <a:fillRect/>
          </a:stretch>
        </p:blipFill>
        <p:spPr bwMode="auto">
          <a:xfrm>
            <a:off x="-5637213" y="2209800"/>
            <a:ext cx="509588" cy="3633788"/>
          </a:xfrm>
          <a:prstGeom prst="rect">
            <a:avLst/>
          </a:prstGeom>
          <a:noFill/>
          <a:extLst>
            <a:ext uri="{909E8E84-426E-40DD-AFC4-6F175D3DCCD1}">
              <a14:hiddenFill xmlns:a14="http://schemas.microsoft.com/office/drawing/2010/main">
                <a:solidFill>
                  <a:srgbClr val="FFFFFF"/>
                </a:solidFill>
              </a14:hiddenFill>
            </a:ext>
          </a:extLst>
        </p:spPr>
      </p:pic>
      <p:sp>
        <p:nvSpPr>
          <p:cNvPr id="610555" name="Text Box 251"/>
          <p:cNvSpPr txBox="1">
            <a:spLocks noChangeArrowheads="1"/>
          </p:cNvSpPr>
          <p:nvPr/>
        </p:nvSpPr>
        <p:spPr bwMode="auto">
          <a:xfrm>
            <a:off x="381000" y="2362200"/>
            <a:ext cx="49530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2400"/>
          </a:p>
        </p:txBody>
      </p:sp>
      <p:sp>
        <p:nvSpPr>
          <p:cNvPr id="610556" name="Text Box 252"/>
          <p:cNvSpPr txBox="1">
            <a:spLocks noChangeArrowheads="1"/>
          </p:cNvSpPr>
          <p:nvPr/>
        </p:nvSpPr>
        <p:spPr bwMode="auto">
          <a:xfrm>
            <a:off x="280852" y="3725088"/>
            <a:ext cx="5029200" cy="169277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solidFill>
                  <a:srgbClr val="6600FF"/>
                </a:solidFill>
              </a:rPr>
              <a:t>Rules – how do we order them?</a:t>
            </a:r>
          </a:p>
          <a:p>
            <a:pPr>
              <a:buFontTx/>
              <a:buChar char="•"/>
            </a:pPr>
            <a:r>
              <a:rPr lang="en-US" sz="2000" dirty="0"/>
              <a:t> Ascending     vs. Descending     order</a:t>
            </a:r>
          </a:p>
          <a:p>
            <a:pPr>
              <a:buFontTx/>
              <a:buChar char="•"/>
            </a:pPr>
            <a:r>
              <a:rPr lang="en-US" sz="2000" dirty="0"/>
              <a:t> Based on Circle radius? Student GPA?</a:t>
            </a:r>
          </a:p>
          <a:p>
            <a:pPr>
              <a:buFontTx/>
              <a:buChar char="•"/>
            </a:pPr>
            <a:r>
              <a:rPr lang="en-US" sz="2000" dirty="0"/>
              <a:t> Based on multiple criteria, e.g.:  </a:t>
            </a:r>
            <a:br>
              <a:rPr lang="en-US" sz="2000" dirty="0"/>
            </a:br>
            <a:r>
              <a:rPr lang="en-US" sz="2000" dirty="0"/>
              <a:t>      by last name, then first name</a:t>
            </a:r>
          </a:p>
        </p:txBody>
      </p:sp>
      <p:pic>
        <p:nvPicPr>
          <p:cNvPr id="610557" name="Picture 25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050" y="6024563"/>
            <a:ext cx="6096000" cy="41148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0562" name="Text Box 258"/>
          <p:cNvSpPr txBox="1">
            <a:spLocks noChangeArrowheads="1"/>
          </p:cNvSpPr>
          <p:nvPr/>
        </p:nvSpPr>
        <p:spPr bwMode="auto">
          <a:xfrm>
            <a:off x="280852" y="1865806"/>
            <a:ext cx="4724400" cy="175432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dirty="0">
                <a:solidFill>
                  <a:srgbClr val="6600FF"/>
                </a:solidFill>
              </a:rPr>
              <a:t>Items – what are we sorting, and how many are there?</a:t>
            </a:r>
            <a:r>
              <a:rPr lang="en-US" sz="2400" dirty="0"/>
              <a:t> </a:t>
            </a:r>
          </a:p>
          <a:p>
            <a:pPr>
              <a:buFontTx/>
              <a:buChar char="•"/>
            </a:pPr>
            <a:r>
              <a:rPr lang="en-US" sz="2000" dirty="0"/>
              <a:t> Strings, numbers, student records, </a:t>
            </a:r>
            <a:br>
              <a:rPr lang="en-US" sz="2000" dirty="0"/>
            </a:br>
            <a:r>
              <a:rPr lang="en-US" sz="2000" dirty="0"/>
              <a:t>   C++ objects (e.g., Circles, Robots)</a:t>
            </a:r>
          </a:p>
          <a:p>
            <a:pPr>
              <a:buFontTx/>
              <a:buChar char="•"/>
            </a:pPr>
            <a:r>
              <a:rPr lang="en-US" sz="2000" dirty="0"/>
              <a:t> Thousands, millions or trillions?</a:t>
            </a:r>
          </a:p>
        </p:txBody>
      </p:sp>
      <p:sp>
        <p:nvSpPr>
          <p:cNvPr id="34" name="Text Box 252"/>
          <p:cNvSpPr txBox="1">
            <a:spLocks noChangeArrowheads="1"/>
          </p:cNvSpPr>
          <p:nvPr/>
        </p:nvSpPr>
        <p:spPr bwMode="auto">
          <a:xfrm>
            <a:off x="280852" y="5501884"/>
            <a:ext cx="5029200" cy="107721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solidFill>
                  <a:srgbClr val="6600FF"/>
                </a:solidFill>
              </a:rPr>
              <a:t>Constraints?</a:t>
            </a:r>
          </a:p>
          <a:p>
            <a:pPr>
              <a:buFontTx/>
              <a:buChar char="•"/>
            </a:pPr>
            <a:r>
              <a:rPr lang="en-US" sz="2000" dirty="0"/>
              <a:t> Are the items in RAM or on disk?</a:t>
            </a:r>
          </a:p>
          <a:p>
            <a:pPr>
              <a:buFontTx/>
              <a:buChar char="•"/>
            </a:pPr>
            <a:r>
              <a:rPr lang="en-US" sz="2000" dirty="0"/>
              <a:t> Is the data in an array or a linked list?</a:t>
            </a:r>
          </a:p>
        </p:txBody>
      </p:sp>
      <p:pic>
        <p:nvPicPr>
          <p:cNvPr id="579589" name="Picture 5"/>
          <p:cNvPicPr>
            <a:picLocks noChangeAspect="1" noChangeArrowheads="1"/>
          </p:cNvPicPr>
          <p:nvPr/>
        </p:nvPicPr>
        <p:blipFill rotWithShape="1">
          <a:blip r:embed="rId10">
            <a:extLst>
              <a:ext uri="{28A0092B-C50C-407E-A947-70E740481C1C}">
                <a14:useLocalDpi xmlns:a14="http://schemas.microsoft.com/office/drawing/2010/main" val="0"/>
              </a:ext>
            </a:extLst>
          </a:blip>
          <a:srcRect l="11943"/>
          <a:stretch/>
        </p:blipFill>
        <p:spPr bwMode="auto">
          <a:xfrm>
            <a:off x="5656217" y="2470467"/>
            <a:ext cx="3354980" cy="2847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quot;No&quot; Symbol 1"/>
          <p:cNvSpPr/>
          <p:nvPr/>
        </p:nvSpPr>
        <p:spPr bwMode="auto">
          <a:xfrm>
            <a:off x="5531033" y="2388326"/>
            <a:ext cx="3657599" cy="2962206"/>
          </a:xfrm>
          <a:prstGeom prst="noSmoking">
            <a:avLst>
              <a:gd name="adj" fmla="val 7737"/>
            </a:avLst>
          </a:prstGeom>
          <a:solidFill>
            <a:srgbClr val="FF0000"/>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cxnSp>
        <p:nvCxnSpPr>
          <p:cNvPr id="4" name="Straight Arrow Connector 3"/>
          <p:cNvCxnSpPr/>
          <p:nvPr/>
        </p:nvCxnSpPr>
        <p:spPr bwMode="auto">
          <a:xfrm flipV="1">
            <a:off x="1798537" y="4131549"/>
            <a:ext cx="285917" cy="264843"/>
          </a:xfrm>
          <a:prstGeom prst="straightConnector1">
            <a:avLst/>
          </a:prstGeom>
          <a:solidFill>
            <a:srgbClr val="CCFFFF"/>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Arrow Connector 24"/>
          <p:cNvCxnSpPr/>
          <p:nvPr/>
        </p:nvCxnSpPr>
        <p:spPr bwMode="auto">
          <a:xfrm>
            <a:off x="3863491" y="4113881"/>
            <a:ext cx="261703" cy="306638"/>
          </a:xfrm>
          <a:prstGeom prst="straightConnector1">
            <a:avLst/>
          </a:prstGeom>
          <a:solidFill>
            <a:srgbClr val="CCFFFF"/>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795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5"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2000"/>
                                        <p:tgtEl>
                                          <p:spTgt spid="2"/>
                                        </p:tgtEl>
                                      </p:cBhvr>
                                    </p:animEffect>
                                    <p:anim calcmode="lin" valueType="num">
                                      <p:cBhvr>
                                        <p:cTn id="12" dur="2000" fill="hold"/>
                                        <p:tgtEl>
                                          <p:spTgt spid="2"/>
                                        </p:tgtEl>
                                        <p:attrNameLst>
                                          <p:attrName>ppt_w</p:attrName>
                                        </p:attrNameLst>
                                      </p:cBhvr>
                                      <p:tavLst>
                                        <p:tav tm="0" fmla="#ppt_w*sin(2.5*pi*$)">
                                          <p:val>
                                            <p:fltVal val="0"/>
                                          </p:val>
                                        </p:tav>
                                        <p:tav tm="100000">
                                          <p:val>
                                            <p:fltVal val="1"/>
                                          </p:val>
                                        </p:tav>
                                      </p:tavLst>
                                    </p:anim>
                                    <p:anim calcmode="lin" valueType="num">
                                      <p:cBhvr>
                                        <p:cTn id="13"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10562">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10562">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610562">
                                            <p:txEl>
                                              <p:pRg st="2" end="2"/>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10556">
                                            <p:txEl>
                                              <p:pRg st="0" end="0"/>
                                            </p:txEl>
                                          </p:spTgt>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610556">
                                            <p:txEl>
                                              <p:pRg st="1" end="1"/>
                                            </p:txEl>
                                          </p:spTgt>
                                        </p:tgtEl>
                                        <p:attrNameLst>
                                          <p:attrName>style.visibility</p:attrName>
                                        </p:attrNameLst>
                                      </p:cBhvr>
                                      <p:to>
                                        <p:strVal val="visible"/>
                                      </p:to>
                                    </p:set>
                                  </p:childTnLst>
                                </p:cTn>
                              </p:par>
                              <p:par>
                                <p:cTn id="34" presetID="22" presetClass="entr" presetSubtype="4" fill="hold"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down)">
                                      <p:cBhvr>
                                        <p:cTn id="36" dur="500"/>
                                        <p:tgtEl>
                                          <p:spTgt spid="4"/>
                                        </p:tgtEl>
                                      </p:cBhvr>
                                    </p:animEffect>
                                  </p:childTnLst>
                                </p:cTn>
                              </p:par>
                              <p:par>
                                <p:cTn id="37" presetID="22" presetClass="entr" presetSubtype="1"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up)">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610556">
                                            <p:txEl>
                                              <p:pRg st="2" end="2"/>
                                            </p:txEl>
                                          </p:spTgt>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610556">
                                            <p:txEl>
                                              <p:pRg st="3" end="3"/>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4">
                                            <p:txEl>
                                              <p:pRg st="1" end="1"/>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0556" grpId="0" uiExpand="1" build="p"/>
      <p:bldP spid="610562" grpId="0" build="p"/>
      <p:bldP spid="34" grpId="0" build="p"/>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p:txBody>
          <a:bodyPr/>
          <a:lstStyle/>
          <a:p>
            <a:fld id="{F67D817E-9E47-4643-BD17-715823064190}" type="slidenum">
              <a:rPr lang="en-US"/>
              <a:pPr/>
              <a:t>44</a:t>
            </a:fld>
            <a:endParaRPr lang="en-US"/>
          </a:p>
        </p:txBody>
      </p:sp>
      <p:sp>
        <p:nvSpPr>
          <p:cNvPr id="632834" name="Rectangle 2"/>
          <p:cNvSpPr>
            <a:spLocks noGrp="1" noChangeArrowheads="1"/>
          </p:cNvSpPr>
          <p:nvPr>
            <p:ph type="title"/>
          </p:nvPr>
        </p:nvSpPr>
        <p:spPr>
          <a:xfrm>
            <a:off x="724277" y="276501"/>
            <a:ext cx="7695446" cy="1143000"/>
          </a:xfrm>
        </p:spPr>
        <p:txBody>
          <a:bodyPr/>
          <a:lstStyle/>
          <a:p>
            <a:r>
              <a:rPr lang="en-US" sz="4800" dirty="0"/>
              <a:t>Carey’s 2 Rules </a:t>
            </a:r>
            <a:br>
              <a:rPr lang="en-US" sz="4800" dirty="0"/>
            </a:br>
            <a:r>
              <a:rPr lang="en-US" sz="4800" dirty="0"/>
              <a:t>of Sorting</a:t>
            </a:r>
          </a:p>
        </p:txBody>
      </p:sp>
      <p:sp>
        <p:nvSpPr>
          <p:cNvPr id="632850" name="Text Box 18"/>
          <p:cNvSpPr txBox="1">
            <a:spLocks noChangeArrowheads="1"/>
          </p:cNvSpPr>
          <p:nvPr/>
        </p:nvSpPr>
        <p:spPr bwMode="auto">
          <a:xfrm>
            <a:off x="511175" y="2553803"/>
            <a:ext cx="8305799" cy="156966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4000" dirty="0">
                <a:solidFill>
                  <a:srgbClr val="6600CC"/>
                </a:solidFill>
              </a:rPr>
              <a:t>Rule #1:</a:t>
            </a:r>
          </a:p>
          <a:p>
            <a:pPr algn="ctr"/>
            <a:r>
              <a:rPr lang="en-US" sz="2800" dirty="0">
                <a:solidFill>
                  <a:schemeClr val="tx1"/>
                </a:solidFill>
              </a:rPr>
              <a:t>Don’t choose a sorting algorithm until you understand the requirements of your problem.</a:t>
            </a:r>
            <a:endParaRPr lang="en-US" sz="2800" dirty="0">
              <a:solidFill>
                <a:srgbClr val="C00000"/>
              </a:solidFill>
            </a:endParaRPr>
          </a:p>
        </p:txBody>
      </p:sp>
      <p:sp>
        <p:nvSpPr>
          <p:cNvPr id="12" name="Text Box 18"/>
          <p:cNvSpPr txBox="1">
            <a:spLocks noChangeArrowheads="1"/>
          </p:cNvSpPr>
          <p:nvPr/>
        </p:nvSpPr>
        <p:spPr bwMode="auto">
          <a:xfrm>
            <a:off x="511175" y="4495806"/>
            <a:ext cx="8305799" cy="156966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4000" dirty="0">
                <a:solidFill>
                  <a:srgbClr val="6600CC"/>
                </a:solidFill>
              </a:rPr>
              <a:t>Rule #2:</a:t>
            </a:r>
          </a:p>
          <a:p>
            <a:pPr algn="ctr"/>
            <a:r>
              <a:rPr lang="en-US" sz="2800" dirty="0">
                <a:solidFill>
                  <a:schemeClr val="tx1"/>
                </a:solidFill>
              </a:rPr>
              <a:t>Always choose the simplest sorting algorithm possible that meets your requirements.</a:t>
            </a:r>
            <a:endParaRPr lang="en-US" sz="2800" dirty="0">
              <a:solidFill>
                <a:srgbClr val="C00000"/>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6913209" y="442681"/>
            <a:ext cx="2350882" cy="175590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28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2850" grpId="0"/>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lide Number Placeholder 5"/>
          <p:cNvSpPr>
            <a:spLocks noGrp="1"/>
          </p:cNvSpPr>
          <p:nvPr>
            <p:ph type="sldNum" sz="quarter" idx="12"/>
          </p:nvPr>
        </p:nvSpPr>
        <p:spPr/>
        <p:txBody>
          <a:bodyPr/>
          <a:lstStyle/>
          <a:p>
            <a:fld id="{17313AEE-F8B7-462C-AA40-70C80F229A42}" type="slidenum">
              <a:rPr lang="en-US"/>
              <a:pPr/>
              <a:t>45</a:t>
            </a:fld>
            <a:endParaRPr lang="en-US"/>
          </a:p>
        </p:txBody>
      </p:sp>
      <p:sp>
        <p:nvSpPr>
          <p:cNvPr id="612354" name="Rectangle 2"/>
          <p:cNvSpPr>
            <a:spLocks noGrp="1" noChangeArrowheads="1"/>
          </p:cNvSpPr>
          <p:nvPr>
            <p:ph type="title"/>
          </p:nvPr>
        </p:nvSpPr>
        <p:spPr/>
        <p:txBody>
          <a:bodyPr/>
          <a:lstStyle/>
          <a:p>
            <a:r>
              <a:rPr lang="en-US" sz="4000">
                <a:solidFill>
                  <a:schemeClr val="accent2"/>
                </a:solidFill>
              </a:rPr>
              <a:t>The Selection Sort</a:t>
            </a:r>
            <a:endParaRPr lang="en-US" sz="4000">
              <a:solidFill>
                <a:srgbClr val="FF0000"/>
              </a:solidFill>
            </a:endParaRPr>
          </a:p>
        </p:txBody>
      </p:sp>
      <p:pic>
        <p:nvPicPr>
          <p:cNvPr id="61235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77000" y="1905000"/>
            <a:ext cx="6096000" cy="41148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12356" name="Group 4"/>
          <p:cNvGrpSpPr>
            <a:grpSpLocks/>
          </p:cNvGrpSpPr>
          <p:nvPr/>
        </p:nvGrpSpPr>
        <p:grpSpPr bwMode="auto">
          <a:xfrm>
            <a:off x="-6248400" y="2282825"/>
            <a:ext cx="5529262" cy="3594100"/>
            <a:chOff x="912" y="814"/>
            <a:chExt cx="3483" cy="2264"/>
          </a:xfrm>
        </p:grpSpPr>
        <p:sp>
          <p:nvSpPr>
            <p:cNvPr id="612357" name="Rectangle 5"/>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2358" name="Line 6"/>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2359" name="Line 7"/>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12360"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r="2388" b="1042"/>
          <a:stretch>
            <a:fillRect/>
          </a:stretch>
        </p:blipFill>
        <p:spPr bwMode="auto">
          <a:xfrm>
            <a:off x="-4465638" y="4267200"/>
            <a:ext cx="436563" cy="1598613"/>
          </a:xfrm>
          <a:prstGeom prst="rect">
            <a:avLst/>
          </a:prstGeom>
          <a:noFill/>
          <a:extLst>
            <a:ext uri="{909E8E84-426E-40DD-AFC4-6F175D3DCCD1}">
              <a14:hiddenFill xmlns:a14="http://schemas.microsoft.com/office/drawing/2010/main">
                <a:solidFill>
                  <a:srgbClr val="FFFFFF"/>
                </a:solidFill>
              </a14:hiddenFill>
            </a:ext>
          </a:extLst>
        </p:spPr>
      </p:pic>
      <p:pic>
        <p:nvPicPr>
          <p:cNvPr id="612361"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r="17955"/>
          <a:stretch>
            <a:fillRect/>
          </a:stretch>
        </p:blipFill>
        <p:spPr bwMode="auto">
          <a:xfrm>
            <a:off x="-3089275" y="2940050"/>
            <a:ext cx="668337" cy="2903538"/>
          </a:xfrm>
          <a:prstGeom prst="rect">
            <a:avLst/>
          </a:prstGeom>
          <a:noFill/>
          <a:extLst>
            <a:ext uri="{909E8E84-426E-40DD-AFC4-6F175D3DCCD1}">
              <a14:hiddenFill xmlns:a14="http://schemas.microsoft.com/office/drawing/2010/main">
                <a:solidFill>
                  <a:srgbClr val="FFFFFF"/>
                </a:solidFill>
              </a14:hiddenFill>
            </a:ext>
          </a:extLst>
        </p:spPr>
      </p:pic>
      <p:pic>
        <p:nvPicPr>
          <p:cNvPr id="612362" name="Picture 10"/>
          <p:cNvPicPr>
            <a:picLocks noChangeAspect="1" noChangeArrowheads="1"/>
          </p:cNvPicPr>
          <p:nvPr/>
        </p:nvPicPr>
        <p:blipFill>
          <a:blip r:embed="rId7" cstate="print">
            <a:extLst>
              <a:ext uri="{28A0092B-C50C-407E-A947-70E740481C1C}">
                <a14:useLocalDpi xmlns:a14="http://schemas.microsoft.com/office/drawing/2010/main" val="0"/>
              </a:ext>
            </a:extLst>
          </a:blip>
          <a:srcRect l="2806" t="2338" r="63844"/>
          <a:stretch>
            <a:fillRect/>
          </a:stretch>
        </p:blipFill>
        <p:spPr bwMode="auto">
          <a:xfrm>
            <a:off x="-3886200" y="2622550"/>
            <a:ext cx="766762" cy="3244850"/>
          </a:xfrm>
          <a:prstGeom prst="rect">
            <a:avLst/>
          </a:prstGeom>
          <a:noFill/>
          <a:extLst>
            <a:ext uri="{909E8E84-426E-40DD-AFC4-6F175D3DCCD1}">
              <a14:hiddenFill xmlns:a14="http://schemas.microsoft.com/office/drawing/2010/main">
                <a:solidFill>
                  <a:srgbClr val="FFFFFF"/>
                </a:solidFill>
              </a14:hiddenFill>
            </a:ext>
          </a:extLst>
        </p:spPr>
      </p:pic>
      <p:pic>
        <p:nvPicPr>
          <p:cNvPr id="612363" name="Picture 11"/>
          <p:cNvPicPr>
            <a:picLocks noChangeAspect="1" noChangeArrowheads="1"/>
          </p:cNvPicPr>
          <p:nvPr/>
        </p:nvPicPr>
        <p:blipFill>
          <a:blip r:embed="rId8" cstate="print">
            <a:extLst>
              <a:ext uri="{28A0092B-C50C-407E-A947-70E740481C1C}">
                <a14:useLocalDpi xmlns:a14="http://schemas.microsoft.com/office/drawing/2010/main" val="0"/>
              </a:ext>
            </a:extLst>
          </a:blip>
          <a:srcRect l="710"/>
          <a:stretch>
            <a:fillRect/>
          </a:stretch>
        </p:blipFill>
        <p:spPr bwMode="auto">
          <a:xfrm>
            <a:off x="-5119688" y="3352800"/>
            <a:ext cx="609600" cy="2493963"/>
          </a:xfrm>
          <a:prstGeom prst="rect">
            <a:avLst/>
          </a:prstGeom>
          <a:noFill/>
          <a:extLst>
            <a:ext uri="{909E8E84-426E-40DD-AFC4-6F175D3DCCD1}">
              <a14:hiddenFill xmlns:a14="http://schemas.microsoft.com/office/drawing/2010/main">
                <a:solidFill>
                  <a:srgbClr val="FFFFFF"/>
                </a:solidFill>
              </a14:hiddenFill>
            </a:ext>
          </a:extLst>
        </p:spPr>
      </p:pic>
      <p:pic>
        <p:nvPicPr>
          <p:cNvPr id="612365" name="Picture 1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75375" y="3962400"/>
            <a:ext cx="496887" cy="1885950"/>
          </a:xfrm>
          <a:prstGeom prst="rect">
            <a:avLst/>
          </a:prstGeom>
          <a:noFill/>
          <a:extLst>
            <a:ext uri="{909E8E84-426E-40DD-AFC4-6F175D3DCCD1}">
              <a14:hiddenFill xmlns:a14="http://schemas.microsoft.com/office/drawing/2010/main">
                <a:solidFill>
                  <a:srgbClr val="FFFFFF"/>
                </a:solidFill>
              </a14:hiddenFill>
            </a:ext>
          </a:extLst>
        </p:spPr>
      </p:pic>
      <p:pic>
        <p:nvPicPr>
          <p:cNvPr id="612366" name="Picture 14"/>
          <p:cNvPicPr>
            <a:picLocks noChangeAspect="1" noChangeArrowheads="1"/>
          </p:cNvPicPr>
          <p:nvPr/>
        </p:nvPicPr>
        <p:blipFill>
          <a:blip r:embed="rId10" cstate="print">
            <a:extLst>
              <a:ext uri="{28A0092B-C50C-407E-A947-70E740481C1C}">
                <a14:useLocalDpi xmlns:a14="http://schemas.microsoft.com/office/drawing/2010/main" val="0"/>
              </a:ext>
            </a:extLst>
          </a:blip>
          <a:srcRect l="1735" t="2284" r="73265"/>
          <a:stretch>
            <a:fillRect/>
          </a:stretch>
        </p:blipFill>
        <p:spPr bwMode="auto">
          <a:xfrm>
            <a:off x="-5637213" y="2209800"/>
            <a:ext cx="509588" cy="3633788"/>
          </a:xfrm>
          <a:prstGeom prst="rect">
            <a:avLst/>
          </a:prstGeom>
          <a:noFill/>
          <a:extLst>
            <a:ext uri="{909E8E84-426E-40DD-AFC4-6F175D3DCCD1}">
              <a14:hiddenFill xmlns:a14="http://schemas.microsoft.com/office/drawing/2010/main">
                <a:solidFill>
                  <a:srgbClr val="FFFFFF"/>
                </a:solidFill>
              </a14:hiddenFill>
            </a:ext>
          </a:extLst>
        </p:spPr>
      </p:pic>
      <p:sp>
        <p:nvSpPr>
          <p:cNvPr id="612367" name="Text Box 15"/>
          <p:cNvSpPr txBox="1">
            <a:spLocks noChangeArrowheads="1"/>
          </p:cNvSpPr>
          <p:nvPr/>
        </p:nvSpPr>
        <p:spPr bwMode="auto">
          <a:xfrm>
            <a:off x="381000" y="2362200"/>
            <a:ext cx="49530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2400"/>
          </a:p>
        </p:txBody>
      </p:sp>
      <p:pic>
        <p:nvPicPr>
          <p:cNvPr id="612369" name="Picture 1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96050" y="6024563"/>
            <a:ext cx="6096000" cy="41148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2385" name="Picture 3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9200" y="914400"/>
            <a:ext cx="5105400" cy="33496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12386" name="Group 34"/>
          <p:cNvGrpSpPr>
            <a:grpSpLocks/>
          </p:cNvGrpSpPr>
          <p:nvPr/>
        </p:nvGrpSpPr>
        <p:grpSpPr bwMode="auto">
          <a:xfrm>
            <a:off x="5221288" y="1222375"/>
            <a:ext cx="4630737" cy="2925763"/>
            <a:chOff x="912" y="814"/>
            <a:chExt cx="3483" cy="2264"/>
          </a:xfrm>
        </p:grpSpPr>
        <p:sp>
          <p:nvSpPr>
            <p:cNvPr id="612387" name="Rectangle 35"/>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2388" name="Line 36"/>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2389" name="Line 37"/>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12391" name="Picture 39"/>
          <p:cNvPicPr>
            <a:picLocks noChangeAspect="1" noChangeArrowheads="1"/>
          </p:cNvPicPr>
          <p:nvPr/>
        </p:nvPicPr>
        <p:blipFill>
          <a:blip r:embed="rId11" cstate="print">
            <a:extLst>
              <a:ext uri="{28A0092B-C50C-407E-A947-70E740481C1C}">
                <a14:useLocalDpi xmlns:a14="http://schemas.microsoft.com/office/drawing/2010/main" val="0"/>
              </a:ext>
            </a:extLst>
          </a:blip>
          <a:srcRect r="17955"/>
          <a:stretch>
            <a:fillRect/>
          </a:stretch>
        </p:blipFill>
        <p:spPr bwMode="auto">
          <a:xfrm>
            <a:off x="6188075" y="1770063"/>
            <a:ext cx="560388" cy="2363787"/>
          </a:xfrm>
          <a:prstGeom prst="rect">
            <a:avLst/>
          </a:prstGeom>
          <a:noFill/>
          <a:extLst>
            <a:ext uri="{909E8E84-426E-40DD-AFC4-6F175D3DCCD1}">
              <a14:hiddenFill xmlns:a14="http://schemas.microsoft.com/office/drawing/2010/main">
                <a:solidFill>
                  <a:srgbClr val="FFFFFF"/>
                </a:solidFill>
              </a14:hiddenFill>
            </a:ext>
          </a:extLst>
        </p:spPr>
      </p:pic>
      <p:pic>
        <p:nvPicPr>
          <p:cNvPr id="612392" name="Picture 40"/>
          <p:cNvPicPr>
            <a:picLocks noChangeAspect="1" noChangeArrowheads="1"/>
          </p:cNvPicPr>
          <p:nvPr/>
        </p:nvPicPr>
        <p:blipFill>
          <a:blip r:embed="rId7" cstate="print">
            <a:extLst>
              <a:ext uri="{28A0092B-C50C-407E-A947-70E740481C1C}">
                <a14:useLocalDpi xmlns:a14="http://schemas.microsoft.com/office/drawing/2010/main" val="0"/>
              </a:ext>
            </a:extLst>
          </a:blip>
          <a:srcRect l="2806" t="2338" r="63844"/>
          <a:stretch>
            <a:fillRect/>
          </a:stretch>
        </p:blipFill>
        <p:spPr bwMode="auto">
          <a:xfrm>
            <a:off x="7199313" y="1593850"/>
            <a:ext cx="641350" cy="2546350"/>
          </a:xfrm>
          <a:prstGeom prst="rect">
            <a:avLst/>
          </a:prstGeom>
          <a:noFill/>
          <a:extLst>
            <a:ext uri="{909E8E84-426E-40DD-AFC4-6F175D3DCCD1}">
              <a14:hiddenFill xmlns:a14="http://schemas.microsoft.com/office/drawing/2010/main">
                <a:solidFill>
                  <a:srgbClr val="FFFFFF"/>
                </a:solidFill>
              </a14:hiddenFill>
            </a:ext>
          </a:extLst>
        </p:spPr>
      </p:pic>
      <p:pic>
        <p:nvPicPr>
          <p:cNvPr id="612396" name="Picture 4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735638" y="1217613"/>
            <a:ext cx="438150" cy="2916237"/>
          </a:xfrm>
          <a:prstGeom prst="rect">
            <a:avLst/>
          </a:prstGeom>
          <a:noFill/>
          <a:extLst>
            <a:ext uri="{909E8E84-426E-40DD-AFC4-6F175D3DCCD1}">
              <a14:hiddenFill xmlns:a14="http://schemas.microsoft.com/office/drawing/2010/main">
                <a:solidFill>
                  <a:srgbClr val="FFFFFF"/>
                </a:solidFill>
              </a14:hiddenFill>
            </a:ext>
          </a:extLst>
        </p:spPr>
      </p:pic>
      <p:sp>
        <p:nvSpPr>
          <p:cNvPr id="612400" name="Rectangle 48"/>
          <p:cNvSpPr>
            <a:spLocks noChangeArrowheads="1"/>
          </p:cNvSpPr>
          <p:nvPr/>
        </p:nvSpPr>
        <p:spPr bwMode="auto">
          <a:xfrm>
            <a:off x="228600" y="974725"/>
            <a:ext cx="40465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1"/>
            <a:r>
              <a:rPr lang="en-US" sz="2000">
                <a:solidFill>
                  <a:schemeClr val="tx1"/>
                </a:solidFill>
              </a:rPr>
              <a:t>– Look at all </a:t>
            </a:r>
            <a:r>
              <a:rPr lang="en-US" sz="2000">
                <a:solidFill>
                  <a:srgbClr val="6600FF"/>
                </a:solidFill>
              </a:rPr>
              <a:t>N</a:t>
            </a:r>
            <a:r>
              <a:rPr lang="en-US" sz="2000">
                <a:solidFill>
                  <a:schemeClr val="tx1"/>
                </a:solidFill>
              </a:rPr>
              <a:t> books, select the </a:t>
            </a:r>
            <a:br>
              <a:rPr lang="en-US" sz="2000">
                <a:solidFill>
                  <a:schemeClr val="tx1"/>
                </a:solidFill>
              </a:rPr>
            </a:br>
            <a:r>
              <a:rPr lang="en-US" sz="2000">
                <a:solidFill>
                  <a:schemeClr val="tx1"/>
                </a:solidFill>
              </a:rPr>
              <a:t>  shortest book</a:t>
            </a:r>
          </a:p>
        </p:txBody>
      </p:sp>
      <p:sp>
        <p:nvSpPr>
          <p:cNvPr id="612401" name="Rectangle 49"/>
          <p:cNvSpPr>
            <a:spLocks noChangeArrowheads="1"/>
          </p:cNvSpPr>
          <p:nvPr/>
        </p:nvSpPr>
        <p:spPr bwMode="auto">
          <a:xfrm>
            <a:off x="228600" y="1676400"/>
            <a:ext cx="3863975"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1"/>
            <a:r>
              <a:rPr lang="en-US" sz="2000">
                <a:solidFill>
                  <a:schemeClr val="tx1"/>
                </a:solidFill>
              </a:rPr>
              <a:t>– Swap this with the </a:t>
            </a:r>
            <a:r>
              <a:rPr lang="en-US" sz="2000">
                <a:solidFill>
                  <a:srgbClr val="6600FF"/>
                </a:solidFill>
              </a:rPr>
              <a:t>first book</a:t>
            </a:r>
          </a:p>
        </p:txBody>
      </p:sp>
      <p:pic>
        <p:nvPicPr>
          <p:cNvPr id="612390" name="Picture 38"/>
          <p:cNvPicPr>
            <a:picLocks noChangeAspect="1" noChangeArrowheads="1"/>
          </p:cNvPicPr>
          <p:nvPr/>
        </p:nvPicPr>
        <p:blipFill>
          <a:blip r:embed="rId5" cstate="print">
            <a:extLst>
              <a:ext uri="{28A0092B-C50C-407E-A947-70E740481C1C}">
                <a14:useLocalDpi xmlns:a14="http://schemas.microsoft.com/office/drawing/2010/main" val="0"/>
              </a:ext>
            </a:extLst>
          </a:blip>
          <a:srcRect r="2388" b="1042"/>
          <a:stretch>
            <a:fillRect/>
          </a:stretch>
        </p:blipFill>
        <p:spPr bwMode="auto">
          <a:xfrm>
            <a:off x="6713538" y="2836863"/>
            <a:ext cx="365125" cy="1301750"/>
          </a:xfrm>
          <a:prstGeom prst="rect">
            <a:avLst/>
          </a:prstGeom>
          <a:noFill/>
          <a:extLst>
            <a:ext uri="{909E8E84-426E-40DD-AFC4-6F175D3DCCD1}">
              <a14:hiddenFill xmlns:a14="http://schemas.microsoft.com/office/drawing/2010/main">
                <a:solidFill>
                  <a:srgbClr val="FFFFFF"/>
                </a:solidFill>
              </a14:hiddenFill>
            </a:ext>
          </a:extLst>
        </p:spPr>
      </p:pic>
      <p:pic>
        <p:nvPicPr>
          <p:cNvPr id="612394" name="Picture 4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81613" y="2589213"/>
            <a:ext cx="415925" cy="1535112"/>
          </a:xfrm>
          <a:prstGeom prst="rect">
            <a:avLst/>
          </a:prstGeom>
          <a:noFill/>
          <a:extLst>
            <a:ext uri="{909E8E84-426E-40DD-AFC4-6F175D3DCCD1}">
              <a14:hiddenFill xmlns:a14="http://schemas.microsoft.com/office/drawing/2010/main">
                <a:solidFill>
                  <a:srgbClr val="FFFFFF"/>
                </a:solidFill>
              </a14:hiddenFill>
            </a:ext>
          </a:extLst>
        </p:spPr>
      </p:pic>
      <p:sp>
        <p:nvSpPr>
          <p:cNvPr id="612404" name="Rectangle 52"/>
          <p:cNvSpPr>
            <a:spLocks noChangeArrowheads="1"/>
          </p:cNvSpPr>
          <p:nvPr/>
        </p:nvSpPr>
        <p:spPr bwMode="auto">
          <a:xfrm>
            <a:off x="228600" y="2117725"/>
            <a:ext cx="4657725"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chemeClr val="tx1"/>
                </a:solidFill>
              </a:rPr>
              <a:t>– Look at the remaining </a:t>
            </a:r>
            <a:r>
              <a:rPr lang="en-US" sz="2000">
                <a:solidFill>
                  <a:srgbClr val="6600FF"/>
                </a:solidFill>
              </a:rPr>
              <a:t>N-1  </a:t>
            </a:r>
            <a:br>
              <a:rPr lang="en-US" sz="2000">
                <a:solidFill>
                  <a:srgbClr val="6600FF"/>
                </a:solidFill>
              </a:rPr>
            </a:br>
            <a:r>
              <a:rPr lang="en-US" sz="2000">
                <a:solidFill>
                  <a:srgbClr val="6600FF"/>
                </a:solidFill>
              </a:rPr>
              <a:t>  </a:t>
            </a:r>
            <a:r>
              <a:rPr lang="en-US" sz="2000">
                <a:solidFill>
                  <a:schemeClr val="tx1"/>
                </a:solidFill>
              </a:rPr>
              <a:t>books, and select the shortest</a:t>
            </a:r>
          </a:p>
        </p:txBody>
      </p:sp>
      <p:sp>
        <p:nvSpPr>
          <p:cNvPr id="612406" name="Rectangle 54"/>
          <p:cNvSpPr>
            <a:spLocks noChangeArrowheads="1"/>
          </p:cNvSpPr>
          <p:nvPr/>
        </p:nvSpPr>
        <p:spPr bwMode="auto">
          <a:xfrm>
            <a:off x="228600" y="2819400"/>
            <a:ext cx="44402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chemeClr val="tx1"/>
                </a:solidFill>
              </a:rPr>
              <a:t>– Swap this book with the </a:t>
            </a:r>
            <a:br>
              <a:rPr lang="en-US" sz="2000">
                <a:solidFill>
                  <a:schemeClr val="tx1"/>
                </a:solidFill>
              </a:rPr>
            </a:br>
            <a:r>
              <a:rPr lang="en-US" sz="2000">
                <a:solidFill>
                  <a:schemeClr val="tx1"/>
                </a:solidFill>
              </a:rPr>
              <a:t>  </a:t>
            </a:r>
            <a:r>
              <a:rPr lang="en-US" sz="2000">
                <a:solidFill>
                  <a:srgbClr val="6600FF"/>
                </a:solidFill>
              </a:rPr>
              <a:t>second book</a:t>
            </a:r>
          </a:p>
        </p:txBody>
      </p:sp>
      <p:sp>
        <p:nvSpPr>
          <p:cNvPr id="612407" name="Rectangle 55"/>
          <p:cNvSpPr>
            <a:spLocks noChangeArrowheads="1"/>
          </p:cNvSpPr>
          <p:nvPr/>
        </p:nvSpPr>
        <p:spPr bwMode="auto">
          <a:xfrm>
            <a:off x="228600" y="3565525"/>
            <a:ext cx="46180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chemeClr val="tx1"/>
                </a:solidFill>
              </a:rPr>
              <a:t>– Look at the remaining </a:t>
            </a:r>
            <a:r>
              <a:rPr lang="en-US" sz="2000">
                <a:solidFill>
                  <a:srgbClr val="6600FF"/>
                </a:solidFill>
              </a:rPr>
              <a:t>N-2 </a:t>
            </a:r>
            <a:br>
              <a:rPr lang="en-US" sz="2000">
                <a:solidFill>
                  <a:srgbClr val="6600FF"/>
                </a:solidFill>
              </a:rPr>
            </a:br>
            <a:r>
              <a:rPr lang="en-US" sz="2000">
                <a:solidFill>
                  <a:srgbClr val="6600FF"/>
                </a:solidFill>
              </a:rPr>
              <a:t>  </a:t>
            </a:r>
            <a:r>
              <a:rPr lang="en-US" sz="2000">
                <a:solidFill>
                  <a:schemeClr val="tx1"/>
                </a:solidFill>
              </a:rPr>
              <a:t>books, and select the shortest</a:t>
            </a:r>
          </a:p>
        </p:txBody>
      </p:sp>
      <p:sp>
        <p:nvSpPr>
          <p:cNvPr id="612410" name="Rectangle 58"/>
          <p:cNvSpPr>
            <a:spLocks noChangeArrowheads="1"/>
          </p:cNvSpPr>
          <p:nvPr/>
        </p:nvSpPr>
        <p:spPr bwMode="auto">
          <a:xfrm>
            <a:off x="228600" y="4267200"/>
            <a:ext cx="44402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chemeClr val="tx1"/>
                </a:solidFill>
              </a:rPr>
              <a:t>– Swap this book with the </a:t>
            </a:r>
            <a:br>
              <a:rPr lang="en-US" sz="2000">
                <a:solidFill>
                  <a:schemeClr val="tx1"/>
                </a:solidFill>
              </a:rPr>
            </a:br>
            <a:r>
              <a:rPr lang="en-US" sz="2000">
                <a:solidFill>
                  <a:schemeClr val="tx1"/>
                </a:solidFill>
              </a:rPr>
              <a:t>  </a:t>
            </a:r>
            <a:r>
              <a:rPr lang="en-US" sz="2000">
                <a:solidFill>
                  <a:srgbClr val="6600FF"/>
                </a:solidFill>
              </a:rPr>
              <a:t>third book</a:t>
            </a:r>
          </a:p>
        </p:txBody>
      </p:sp>
      <p:pic>
        <p:nvPicPr>
          <p:cNvPr id="612393" name="Picture 41"/>
          <p:cNvPicPr>
            <a:picLocks noChangeAspect="1" noChangeArrowheads="1"/>
          </p:cNvPicPr>
          <p:nvPr/>
        </p:nvPicPr>
        <p:blipFill>
          <a:blip r:embed="rId13" cstate="print">
            <a:extLst>
              <a:ext uri="{28A0092B-C50C-407E-A947-70E740481C1C}">
                <a14:useLocalDpi xmlns:a14="http://schemas.microsoft.com/office/drawing/2010/main" val="0"/>
              </a:ext>
            </a:extLst>
          </a:blip>
          <a:srcRect l="710"/>
          <a:stretch>
            <a:fillRect/>
          </a:stretch>
        </p:blipFill>
        <p:spPr bwMode="auto">
          <a:xfrm>
            <a:off x="7843838" y="2090738"/>
            <a:ext cx="511175" cy="2030412"/>
          </a:xfrm>
          <a:prstGeom prst="rect">
            <a:avLst/>
          </a:prstGeom>
          <a:noFill/>
          <a:extLst>
            <a:ext uri="{909E8E84-426E-40DD-AFC4-6F175D3DCCD1}">
              <a14:hiddenFill xmlns:a14="http://schemas.microsoft.com/office/drawing/2010/main">
                <a:solidFill>
                  <a:srgbClr val="FFFFFF"/>
                </a:solidFill>
              </a14:hiddenFill>
            </a:ext>
          </a:extLst>
        </p:spPr>
      </p:pic>
      <p:sp>
        <p:nvSpPr>
          <p:cNvPr id="612411" name="Rectangle 59"/>
          <p:cNvSpPr>
            <a:spLocks noChangeArrowheads="1"/>
          </p:cNvSpPr>
          <p:nvPr/>
        </p:nvSpPr>
        <p:spPr bwMode="auto">
          <a:xfrm>
            <a:off x="1752600" y="4572000"/>
            <a:ext cx="4440238"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rgbClr val="008080"/>
                </a:solidFill>
              </a:rPr>
              <a:t>and so on…</a:t>
            </a:r>
          </a:p>
        </p:txBody>
      </p:sp>
      <p:pic>
        <p:nvPicPr>
          <p:cNvPr id="612409" name="Picture 57" descr="MCj02331540000[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3004311">
            <a:off x="5599112" y="4340226"/>
            <a:ext cx="1865313" cy="1871662"/>
          </a:xfrm>
          <a:prstGeom prst="rect">
            <a:avLst/>
          </a:prstGeom>
          <a:noFill/>
          <a:extLst>
            <a:ext uri="{909E8E84-426E-40DD-AFC4-6F175D3DCCD1}">
              <a14:hiddenFill xmlns:a14="http://schemas.microsoft.com/office/drawing/2010/main">
                <a:solidFill>
                  <a:srgbClr val="FFFFFF"/>
                </a:solidFill>
              </a14:hiddenFill>
            </a:ext>
          </a:extLst>
        </p:spPr>
      </p:pic>
      <p:pic>
        <p:nvPicPr>
          <p:cNvPr id="612405" name="Picture 53" descr="MCj02331540000[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3004311">
            <a:off x="5141912" y="4340226"/>
            <a:ext cx="1865313" cy="1871662"/>
          </a:xfrm>
          <a:prstGeom prst="rect">
            <a:avLst/>
          </a:prstGeom>
          <a:noFill/>
          <a:extLst>
            <a:ext uri="{909E8E84-426E-40DD-AFC4-6F175D3DCCD1}">
              <a14:hiddenFill xmlns:a14="http://schemas.microsoft.com/office/drawing/2010/main">
                <a:solidFill>
                  <a:srgbClr val="FFFFFF"/>
                </a:solidFill>
              </a14:hiddenFill>
            </a:ext>
          </a:extLst>
        </p:spPr>
      </p:pic>
      <p:pic>
        <p:nvPicPr>
          <p:cNvPr id="612384" name="Picture 32" descr="MCj02331540000[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3004311">
            <a:off x="4651375" y="4340225"/>
            <a:ext cx="1865313" cy="1871663"/>
          </a:xfrm>
          <a:prstGeom prst="rect">
            <a:avLst/>
          </a:prstGeom>
          <a:noFill/>
          <a:extLst>
            <a:ext uri="{909E8E84-426E-40DD-AFC4-6F175D3DCCD1}">
              <a14:hiddenFill xmlns:a14="http://schemas.microsoft.com/office/drawing/2010/main">
                <a:solidFill>
                  <a:srgbClr val="FFFFFF"/>
                </a:solidFill>
              </a14:hiddenFill>
            </a:ext>
          </a:extLst>
        </p:spPr>
      </p:pic>
      <p:sp>
        <p:nvSpPr>
          <p:cNvPr id="612416" name="Text Box 64"/>
          <p:cNvSpPr txBox="1">
            <a:spLocks noChangeArrowheads="1"/>
          </p:cNvSpPr>
          <p:nvPr/>
        </p:nvSpPr>
        <p:spPr bwMode="auto">
          <a:xfrm>
            <a:off x="4572000" y="4343400"/>
            <a:ext cx="50292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So, is our sort efficient?</a:t>
            </a:r>
          </a:p>
        </p:txBody>
      </p:sp>
      <p:sp>
        <p:nvSpPr>
          <p:cNvPr id="612421" name="Text Box 69"/>
          <p:cNvSpPr txBox="1">
            <a:spLocks noChangeArrowheads="1"/>
          </p:cNvSpPr>
          <p:nvPr/>
        </p:nvSpPr>
        <p:spPr bwMode="auto">
          <a:xfrm>
            <a:off x="4800600" y="4800600"/>
            <a:ext cx="43434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If we have N books, how many </a:t>
            </a:r>
            <a:r>
              <a:rPr lang="en-US" sz="2000">
                <a:solidFill>
                  <a:srgbClr val="6600FF"/>
                </a:solidFill>
              </a:rPr>
              <a:t>steps</a:t>
            </a:r>
            <a:r>
              <a:rPr lang="en-US" sz="2000"/>
              <a:t> does it take to sort them?</a:t>
            </a:r>
          </a:p>
        </p:txBody>
      </p:sp>
      <p:sp>
        <p:nvSpPr>
          <p:cNvPr id="612422" name="Text Box 70"/>
          <p:cNvSpPr txBox="1">
            <a:spLocks noChangeArrowheads="1"/>
          </p:cNvSpPr>
          <p:nvPr/>
        </p:nvSpPr>
        <p:spPr bwMode="auto">
          <a:xfrm>
            <a:off x="4876800" y="5670550"/>
            <a:ext cx="42672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Let’s assume a step is any time we either </a:t>
            </a:r>
            <a:r>
              <a:rPr lang="en-US" sz="2000">
                <a:solidFill>
                  <a:srgbClr val="6600FF"/>
                </a:solidFill>
              </a:rPr>
              <a:t>swap a book</a:t>
            </a:r>
            <a:r>
              <a:rPr lang="en-US" sz="2000"/>
              <a:t> or </a:t>
            </a:r>
            <a:br>
              <a:rPr lang="en-US" sz="2000"/>
            </a:br>
            <a:r>
              <a:rPr lang="en-US" sz="2000">
                <a:solidFill>
                  <a:srgbClr val="6600FF"/>
                </a:solidFill>
              </a:rPr>
              <a:t>point our finger</a:t>
            </a:r>
            <a:r>
              <a:rPr lang="en-US" sz="2000"/>
              <a:t> at a book.</a:t>
            </a:r>
          </a:p>
        </p:txBody>
      </p:sp>
      <p:sp>
        <p:nvSpPr>
          <p:cNvPr id="612425" name="Rectangle 73"/>
          <p:cNvSpPr>
            <a:spLocks noChangeArrowheads="1"/>
          </p:cNvSpPr>
          <p:nvPr/>
        </p:nvSpPr>
        <p:spPr bwMode="auto">
          <a:xfrm>
            <a:off x="5232400" y="1408113"/>
            <a:ext cx="495300" cy="2743200"/>
          </a:xfrm>
          <a:prstGeom prst="rect">
            <a:avLst/>
          </a:prstGeom>
          <a:solidFill>
            <a:srgbClr val="320000">
              <a:alpha val="70000"/>
            </a:srgb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2426" name="Rectangle 74"/>
          <p:cNvSpPr>
            <a:spLocks noChangeArrowheads="1"/>
          </p:cNvSpPr>
          <p:nvPr/>
        </p:nvSpPr>
        <p:spPr bwMode="auto">
          <a:xfrm>
            <a:off x="5694363" y="1393825"/>
            <a:ext cx="495300" cy="2755900"/>
          </a:xfrm>
          <a:prstGeom prst="rect">
            <a:avLst/>
          </a:prstGeom>
          <a:solidFill>
            <a:srgbClr val="320000">
              <a:alpha val="70000"/>
            </a:srgb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240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1238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63" presetClass="path" presetSubtype="0" accel="50000" decel="50000" fill="hold" nodeType="clickEffect">
                                  <p:stCondLst>
                                    <p:cond delay="0"/>
                                  </p:stCondLst>
                                  <p:childTnLst>
                                    <p:animMotion origin="layout" path="M -2.77778E-7 -1.3876E-6 L 0.34774 -0.00254 " pathEditMode="relative" rAng="0" ptsTypes="AA">
                                      <p:cBhvr>
                                        <p:cTn id="14" dur="2000" fill="hold"/>
                                        <p:tgtEl>
                                          <p:spTgt spid="612384"/>
                                        </p:tgtEl>
                                        <p:attrNameLst>
                                          <p:attrName>ppt_x</p:attrName>
                                          <p:attrName>ppt_y</p:attrName>
                                        </p:attrNameLst>
                                      </p:cBhvr>
                                      <p:rCtr x="17378" y="-139"/>
                                    </p:animMotion>
                                  </p:childTnLst>
                                </p:cTn>
                              </p:par>
                            </p:childTnLst>
                          </p:cTn>
                        </p:par>
                        <p:par>
                          <p:cTn id="15" fill="hold" nodeType="afterGroup">
                            <p:stCondLst>
                              <p:cond delay="2000"/>
                            </p:stCondLst>
                            <p:childTnLst>
                              <p:par>
                                <p:cTn id="16" presetID="35" presetClass="path" presetSubtype="0" accel="50000" decel="50000" fill="hold" nodeType="afterEffect">
                                  <p:stCondLst>
                                    <p:cond delay="0"/>
                                  </p:stCondLst>
                                  <p:childTnLst>
                                    <p:animMotion origin="layout" path="M 0.34774 -0.00254 L 0.15504 -0.00115 " pathEditMode="relative" rAng="0" ptsTypes="AA">
                                      <p:cBhvr>
                                        <p:cTn id="17" dur="2000" fill="hold"/>
                                        <p:tgtEl>
                                          <p:spTgt spid="612384"/>
                                        </p:tgtEl>
                                        <p:attrNameLst>
                                          <p:attrName>ppt_x</p:attrName>
                                          <p:attrName>ppt_y</p:attrName>
                                        </p:attrNameLst>
                                      </p:cBhvr>
                                      <p:rCtr x="-9635" y="69"/>
                                    </p:animMotion>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12401"/>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0" presetClass="path" presetSubtype="0" accel="50000" decel="50000" fill="hold" nodeType="clickEffect">
                                  <p:stCondLst>
                                    <p:cond delay="0"/>
                                  </p:stCondLst>
                                  <p:childTnLst>
                                    <p:animMotion origin="layout" path="M -1.66667E-6 4.93062E-6 L -0.06858 0.33395 L -0.15521 0.00393 " pathEditMode="relative" ptsTypes="AAA">
                                      <p:cBhvr>
                                        <p:cTn id="25" dur="2000" fill="hold"/>
                                        <p:tgtEl>
                                          <p:spTgt spid="612390"/>
                                        </p:tgtEl>
                                        <p:attrNameLst>
                                          <p:attrName>ppt_x</p:attrName>
                                          <p:attrName>ppt_y</p:attrName>
                                        </p:attrNameLst>
                                      </p:cBhvr>
                                    </p:animMotion>
                                  </p:childTnLst>
                                </p:cTn>
                              </p:par>
                              <p:par>
                                <p:cTn id="26" presetID="1" presetClass="exit" presetSubtype="0" fill="hold" nodeType="withEffect">
                                  <p:stCondLst>
                                    <p:cond delay="0"/>
                                  </p:stCondLst>
                                  <p:childTnLst>
                                    <p:set>
                                      <p:cBhvr>
                                        <p:cTn id="27" dur="1" fill="hold">
                                          <p:stCondLst>
                                            <p:cond delay="0"/>
                                          </p:stCondLst>
                                        </p:cTn>
                                        <p:tgtEl>
                                          <p:spTgt spid="612384"/>
                                        </p:tgtEl>
                                        <p:attrNameLst>
                                          <p:attrName>style.visibility</p:attrName>
                                        </p:attrNameLst>
                                      </p:cBhvr>
                                      <p:to>
                                        <p:strVal val="hidden"/>
                                      </p:to>
                                    </p:set>
                                  </p:childTnLst>
                                </p:cTn>
                              </p:par>
                              <p:par>
                                <p:cTn id="28" presetID="0" presetClass="path" presetSubtype="0" accel="50000" decel="50000" fill="hold" nodeType="withEffect">
                                  <p:stCondLst>
                                    <p:cond delay="0"/>
                                  </p:stCondLst>
                                  <p:childTnLst>
                                    <p:animMotion origin="layout" path="M 1.66667E-6 -2.27567E-6 L 0.08524 -0.37581 L 0.15816 0.00208 " pathEditMode="relative" rAng="0" ptsTypes="AAA">
                                      <p:cBhvr>
                                        <p:cTn id="29" dur="2000" fill="hold"/>
                                        <p:tgtEl>
                                          <p:spTgt spid="612394"/>
                                        </p:tgtEl>
                                        <p:attrNameLst>
                                          <p:attrName>ppt_x</p:attrName>
                                          <p:attrName>ppt_y</p:attrName>
                                        </p:attrNameLst>
                                      </p:cBhvr>
                                      <p:rCtr x="7899" y="-18686"/>
                                    </p:animMotion>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612404"/>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12425"/>
                                        </p:tgtEl>
                                        <p:attrNameLst>
                                          <p:attrName>style.visibility</p:attrName>
                                        </p:attrNameLst>
                                      </p:cBhvr>
                                      <p:to>
                                        <p:strVal val="visible"/>
                                      </p:to>
                                    </p:set>
                                    <p:animEffect transition="in" filter="fade">
                                      <p:cBhvr>
                                        <p:cTn id="38" dur="500"/>
                                        <p:tgtEl>
                                          <p:spTgt spid="61242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612405"/>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63" presetClass="path" presetSubtype="0" accel="50000" decel="50000" fill="hold" nodeType="clickEffect">
                                  <p:stCondLst>
                                    <p:cond delay="0"/>
                                  </p:stCondLst>
                                  <p:childTnLst>
                                    <p:animMotion origin="layout" path="M -0.00521 -1.3876E-6 L 0.29722 -0.00254 " pathEditMode="relative" rAng="0" ptsTypes="AA">
                                      <p:cBhvr>
                                        <p:cTn id="46" dur="2000" fill="hold"/>
                                        <p:tgtEl>
                                          <p:spTgt spid="612405"/>
                                        </p:tgtEl>
                                        <p:attrNameLst>
                                          <p:attrName>ppt_x</p:attrName>
                                          <p:attrName>ppt_y</p:attrName>
                                        </p:attrNameLst>
                                      </p:cBhvr>
                                      <p:rCtr x="15122" y="-139"/>
                                    </p:animMotion>
                                  </p:childTnLst>
                                </p:cTn>
                              </p:par>
                            </p:childTnLst>
                          </p:cTn>
                        </p:par>
                        <p:par>
                          <p:cTn id="47" fill="hold" nodeType="afterGroup">
                            <p:stCondLst>
                              <p:cond delay="2000"/>
                            </p:stCondLst>
                            <p:childTnLst>
                              <p:par>
                                <p:cTn id="48" presetID="35" presetClass="path" presetSubtype="0" accel="50000" decel="50000" fill="hold" nodeType="afterEffect">
                                  <p:stCondLst>
                                    <p:cond delay="0"/>
                                  </p:stCondLst>
                                  <p:childTnLst>
                                    <p:animMotion origin="layout" path="M 0.29722 -0.00254 L 0.10451 -0.00115 " pathEditMode="relative" rAng="0" ptsTypes="AA">
                                      <p:cBhvr>
                                        <p:cTn id="49" dur="2000" fill="hold"/>
                                        <p:tgtEl>
                                          <p:spTgt spid="612405"/>
                                        </p:tgtEl>
                                        <p:attrNameLst>
                                          <p:attrName>ppt_x</p:attrName>
                                          <p:attrName>ppt_y</p:attrName>
                                        </p:attrNameLst>
                                      </p:cBhvr>
                                      <p:rCtr x="-9635" y="69"/>
                                    </p:animMotion>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nodeType="clickEffect">
                                  <p:stCondLst>
                                    <p:cond delay="0"/>
                                  </p:stCondLst>
                                  <p:childTnLst>
                                    <p:set>
                                      <p:cBhvr>
                                        <p:cTn id="53" dur="1" fill="hold">
                                          <p:stCondLst>
                                            <p:cond delay="0"/>
                                          </p:stCondLst>
                                        </p:cTn>
                                        <p:tgtEl>
                                          <p:spTgt spid="612406"/>
                                        </p:tgtEl>
                                        <p:attrNameLst>
                                          <p:attrName>style.visibility</p:attrName>
                                        </p:attrNameLst>
                                      </p:cBhvr>
                                      <p:to>
                                        <p:strVal val="visible"/>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0" presetClass="path" presetSubtype="0" accel="50000" decel="50000" fill="hold" nodeType="clickEffect">
                                  <p:stCondLst>
                                    <p:cond delay="0"/>
                                  </p:stCondLst>
                                  <p:childTnLst>
                                    <p:animMotion origin="layout" path="M 0.15816 0.00208 L 0.08646 0.34205 L 0.05226 0.00208 " pathEditMode="relative" ptsTypes="AAA">
                                      <p:cBhvr>
                                        <p:cTn id="57" dur="2000" fill="hold"/>
                                        <p:tgtEl>
                                          <p:spTgt spid="612394"/>
                                        </p:tgtEl>
                                        <p:attrNameLst>
                                          <p:attrName>ppt_x</p:attrName>
                                          <p:attrName>ppt_y</p:attrName>
                                        </p:attrNameLst>
                                      </p:cBhvr>
                                    </p:animMotion>
                                  </p:childTnLst>
                                </p:cTn>
                              </p:par>
                              <p:par>
                                <p:cTn id="58" presetID="1" presetClass="exit" presetSubtype="0" fill="hold" nodeType="withEffect">
                                  <p:stCondLst>
                                    <p:cond delay="0"/>
                                  </p:stCondLst>
                                  <p:childTnLst>
                                    <p:set>
                                      <p:cBhvr>
                                        <p:cTn id="59" dur="1" fill="hold">
                                          <p:stCondLst>
                                            <p:cond delay="0"/>
                                          </p:stCondLst>
                                        </p:cTn>
                                        <p:tgtEl>
                                          <p:spTgt spid="612405"/>
                                        </p:tgtEl>
                                        <p:attrNameLst>
                                          <p:attrName>style.visibility</p:attrName>
                                        </p:attrNameLst>
                                      </p:cBhvr>
                                      <p:to>
                                        <p:strVal val="hidden"/>
                                      </p:to>
                                    </p:set>
                                  </p:childTnLst>
                                </p:cTn>
                              </p:par>
                              <p:par>
                                <p:cTn id="60" presetID="0" presetClass="path" presetSubtype="0" accel="50000" decel="50000" fill="hold" nodeType="withEffect">
                                  <p:stCondLst>
                                    <p:cond delay="0"/>
                                  </p:stCondLst>
                                  <p:childTnLst>
                                    <p:animMotion origin="layout" path="M -7.77778E-6 -1.40611E-6 L 0.05381 -0.29232 L 0.10902 0.00185 " pathEditMode="relative" ptsTypes="AAA">
                                      <p:cBhvr>
                                        <p:cTn id="61" dur="2000" fill="hold"/>
                                        <p:tgtEl>
                                          <p:spTgt spid="612396"/>
                                        </p:tgtEl>
                                        <p:attrNameLst>
                                          <p:attrName>ppt_x</p:attrName>
                                          <p:attrName>ppt_y</p:attrName>
                                        </p:attrNameLst>
                                      </p:cBhvr>
                                    </p:animMotion>
                                  </p:childTnLst>
                                </p:cTn>
                              </p:par>
                            </p:childTnLst>
                          </p:cTn>
                        </p:par>
                      </p:childTnLst>
                    </p:cTn>
                  </p:par>
                  <p:par>
                    <p:cTn id="62" fill="hold" nodeType="clickPar">
                      <p:stCondLst>
                        <p:cond delay="indefinite"/>
                      </p:stCondLst>
                      <p:childTnLst>
                        <p:par>
                          <p:cTn id="63" fill="hold" nodeType="withGroup">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612407"/>
                                        </p:tgtEl>
                                        <p:attrNameLst>
                                          <p:attrName>style.visibility</p:attrName>
                                        </p:attrNameLst>
                                      </p:cBhvr>
                                      <p:to>
                                        <p:strVal val="visible"/>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612426"/>
                                        </p:tgtEl>
                                        <p:attrNameLst>
                                          <p:attrName>style.visibility</p:attrName>
                                        </p:attrNameLst>
                                      </p:cBhvr>
                                      <p:to>
                                        <p:strVal val="visible"/>
                                      </p:to>
                                    </p:set>
                                    <p:animEffect transition="in" filter="fade">
                                      <p:cBhvr>
                                        <p:cTn id="70" dur="500"/>
                                        <p:tgtEl>
                                          <p:spTgt spid="612426"/>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nodeType="clickEffect">
                                  <p:stCondLst>
                                    <p:cond delay="0"/>
                                  </p:stCondLst>
                                  <p:childTnLst>
                                    <p:set>
                                      <p:cBhvr>
                                        <p:cTn id="74" dur="1" fill="hold">
                                          <p:stCondLst>
                                            <p:cond delay="0"/>
                                          </p:stCondLst>
                                        </p:cTn>
                                        <p:tgtEl>
                                          <p:spTgt spid="612409"/>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63" presetClass="path" presetSubtype="0" accel="50000" decel="50000" fill="hold" nodeType="clickEffect">
                                  <p:stCondLst>
                                    <p:cond delay="0"/>
                                  </p:stCondLst>
                                  <p:childTnLst>
                                    <p:animMotion origin="layout" path="M 2.22222E-6 -1.3876E-6 L 0.23264 -0.00254 " pathEditMode="relative" rAng="0" ptsTypes="AA">
                                      <p:cBhvr>
                                        <p:cTn id="78" dur="2000" fill="hold"/>
                                        <p:tgtEl>
                                          <p:spTgt spid="612409"/>
                                        </p:tgtEl>
                                        <p:attrNameLst>
                                          <p:attrName>ppt_x</p:attrName>
                                          <p:attrName>ppt_y</p:attrName>
                                        </p:attrNameLst>
                                      </p:cBhvr>
                                      <p:rCtr x="11632" y="-139"/>
                                    </p:animMotion>
                                  </p:childTnLst>
                                </p:cTn>
                              </p:par>
                            </p:childTnLst>
                          </p:cTn>
                        </p:par>
                        <p:par>
                          <p:cTn id="79" fill="hold" nodeType="afterGroup">
                            <p:stCondLst>
                              <p:cond delay="2000"/>
                            </p:stCondLst>
                            <p:childTnLst>
                              <p:par>
                                <p:cTn id="80" presetID="35" presetClass="path" presetSubtype="0" accel="50000" decel="50000" fill="hold" nodeType="afterEffect">
                                  <p:stCondLst>
                                    <p:cond delay="0"/>
                                  </p:stCondLst>
                                  <p:childTnLst>
                                    <p:animMotion origin="layout" path="M 0.23264 -0.00254 L 0.19063 -0.00115 " pathEditMode="relative" rAng="0" ptsTypes="AA">
                                      <p:cBhvr>
                                        <p:cTn id="81" dur="2000" fill="hold"/>
                                        <p:tgtEl>
                                          <p:spTgt spid="612409"/>
                                        </p:tgtEl>
                                        <p:attrNameLst>
                                          <p:attrName>ppt_x</p:attrName>
                                          <p:attrName>ppt_y</p:attrName>
                                        </p:attrNameLst>
                                      </p:cBhvr>
                                      <p:rCtr x="-2101" y="69"/>
                                    </p:animMotion>
                                  </p:childTnLst>
                                </p:cTn>
                              </p:par>
                            </p:childTnLst>
                          </p:cTn>
                        </p:par>
                      </p:childTnLst>
                    </p:cTn>
                  </p:par>
                  <p:par>
                    <p:cTn id="82" fill="hold" nodeType="clickPar">
                      <p:stCondLst>
                        <p:cond delay="indefinite"/>
                      </p:stCondLst>
                      <p:childTnLst>
                        <p:par>
                          <p:cTn id="83" fill="hold" nodeType="withGroup">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612410"/>
                                        </p:tgtEl>
                                        <p:attrNameLst>
                                          <p:attrName>style.visibility</p:attrName>
                                        </p:attrNameLst>
                                      </p:cBhvr>
                                      <p:to>
                                        <p:strVal val="visible"/>
                                      </p:to>
                                    </p:set>
                                  </p:childTnLst>
                                </p:cTn>
                              </p:par>
                            </p:childTnLst>
                          </p:cTn>
                        </p:par>
                      </p:childTnLst>
                    </p:cTn>
                  </p:par>
                  <p:par>
                    <p:cTn id="86" fill="hold" nodeType="clickPar">
                      <p:stCondLst>
                        <p:cond delay="indefinite"/>
                      </p:stCondLst>
                      <p:childTnLst>
                        <p:par>
                          <p:cTn id="87" fill="hold" nodeType="withGroup">
                            <p:stCondLst>
                              <p:cond delay="0"/>
                            </p:stCondLst>
                            <p:childTnLst>
                              <p:par>
                                <p:cTn id="88" presetID="0" presetClass="path" presetSubtype="0" accel="50000" decel="50000" fill="hold" nodeType="clickEffect">
                                  <p:stCondLst>
                                    <p:cond delay="0"/>
                                  </p:stCondLst>
                                  <p:childTnLst>
                                    <p:animMotion origin="layout" path="M 1.11022E-16 3.46901E-6 L -0.09878 0.37002 L -0.18368 3.46901E-6 " pathEditMode="relative" rAng="0" ptsTypes="AAA">
                                      <p:cBhvr>
                                        <p:cTn id="89" dur="2000" fill="hold"/>
                                        <p:tgtEl>
                                          <p:spTgt spid="612393"/>
                                        </p:tgtEl>
                                        <p:attrNameLst>
                                          <p:attrName>ppt_x</p:attrName>
                                          <p:attrName>ppt_y</p:attrName>
                                        </p:attrNameLst>
                                      </p:cBhvr>
                                      <p:rCtr x="-9184" y="18501"/>
                                    </p:animMotion>
                                  </p:childTnLst>
                                </p:cTn>
                              </p:par>
                              <p:par>
                                <p:cTn id="90" presetID="1" presetClass="exit" presetSubtype="0" fill="hold" nodeType="withEffect">
                                  <p:stCondLst>
                                    <p:cond delay="0"/>
                                  </p:stCondLst>
                                  <p:childTnLst>
                                    <p:set>
                                      <p:cBhvr>
                                        <p:cTn id="91" dur="1" fill="hold">
                                          <p:stCondLst>
                                            <p:cond delay="0"/>
                                          </p:stCondLst>
                                        </p:cTn>
                                        <p:tgtEl>
                                          <p:spTgt spid="612409"/>
                                        </p:tgtEl>
                                        <p:attrNameLst>
                                          <p:attrName>style.visibility</p:attrName>
                                        </p:attrNameLst>
                                      </p:cBhvr>
                                      <p:to>
                                        <p:strVal val="hidden"/>
                                      </p:to>
                                    </p:set>
                                  </p:childTnLst>
                                </p:cTn>
                              </p:par>
                              <p:par>
                                <p:cTn id="92" presetID="0" presetClass="path" presetSubtype="0" accel="50000" decel="50000" fill="hold" nodeType="withEffect">
                                  <p:stCondLst>
                                    <p:cond delay="0"/>
                                  </p:stCondLst>
                                  <p:childTnLst>
                                    <p:animMotion origin="layout" path="M -2.22222E-6 9.25069E-7 L 0.08802 -0.40542 L 0.18646 0.00208 " pathEditMode="relative" ptsTypes="AAA">
                                      <p:cBhvr>
                                        <p:cTn id="93" dur="2000" fill="hold"/>
                                        <p:tgtEl>
                                          <p:spTgt spid="612391"/>
                                        </p:tgtEl>
                                        <p:attrNameLst>
                                          <p:attrName>ppt_x</p:attrName>
                                          <p:attrName>ppt_y</p:attrName>
                                        </p:attrNameLst>
                                      </p:cBhvr>
                                    </p:animMotion>
                                  </p:childTnLst>
                                </p:cTn>
                              </p:par>
                            </p:childTnLst>
                          </p:cTn>
                        </p:par>
                      </p:childTnLst>
                    </p:cTn>
                  </p:par>
                  <p:par>
                    <p:cTn id="94" fill="hold" nodeType="clickPar">
                      <p:stCondLst>
                        <p:cond delay="indefinite"/>
                      </p:stCondLst>
                      <p:childTnLst>
                        <p:par>
                          <p:cTn id="95" fill="hold" nodeType="withGroup">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612411"/>
                                        </p:tgtEl>
                                        <p:attrNameLst>
                                          <p:attrName>style.visibility</p:attrName>
                                        </p:attrNameLst>
                                      </p:cBhvr>
                                      <p:to>
                                        <p:strVal val="visible"/>
                                      </p:to>
                                    </p:set>
                                  </p:childTnLst>
                                  <p:subTnLst>
                                    <p:audio>
                                      <p:cMediaNode vol="100000">
                                        <p:cTn display="0" masterRel="sameClick">
                                          <p:stCondLst>
                                            <p:cond evt="begin" delay="0">
                                              <p:tn val="96"/>
                                            </p:cond>
                                          </p:stCondLst>
                                          <p:endCondLst>
                                            <p:cond evt="onStopAudio" delay="0">
                                              <p:tgtEl>
                                                <p:sldTgt/>
                                              </p:tgtEl>
                                            </p:cond>
                                          </p:endCondLst>
                                        </p:cTn>
                                        <p:tgtEl>
                                          <p:sndTgt r:embed="rId3" name="so_on.wav"/>
                                        </p:tgtEl>
                                      </p:cMediaNode>
                                    </p:audio>
                                  </p:subTnLst>
                                </p:cTn>
                              </p:par>
                              <p:par>
                                <p:cTn id="98" presetID="10" presetClass="exit" presetSubtype="0" fill="hold" grpId="1" nodeType="withEffect">
                                  <p:stCondLst>
                                    <p:cond delay="0"/>
                                  </p:stCondLst>
                                  <p:childTnLst>
                                    <p:animEffect transition="out" filter="fade">
                                      <p:cBhvr>
                                        <p:cTn id="99" dur="500"/>
                                        <p:tgtEl>
                                          <p:spTgt spid="612425"/>
                                        </p:tgtEl>
                                      </p:cBhvr>
                                    </p:animEffect>
                                    <p:set>
                                      <p:cBhvr>
                                        <p:cTn id="100" dur="1" fill="hold">
                                          <p:stCondLst>
                                            <p:cond delay="499"/>
                                          </p:stCondLst>
                                        </p:cTn>
                                        <p:tgtEl>
                                          <p:spTgt spid="612425"/>
                                        </p:tgtEl>
                                        <p:attrNameLst>
                                          <p:attrName>style.visibility</p:attrName>
                                        </p:attrNameLst>
                                      </p:cBhvr>
                                      <p:to>
                                        <p:strVal val="hidden"/>
                                      </p:to>
                                    </p:set>
                                  </p:childTnLst>
                                </p:cTn>
                              </p:par>
                              <p:par>
                                <p:cTn id="101" presetID="10" presetClass="exit" presetSubtype="0" fill="hold" grpId="1" nodeType="withEffect">
                                  <p:stCondLst>
                                    <p:cond delay="0"/>
                                  </p:stCondLst>
                                  <p:childTnLst>
                                    <p:animEffect transition="out" filter="fade">
                                      <p:cBhvr>
                                        <p:cTn id="102" dur="500"/>
                                        <p:tgtEl>
                                          <p:spTgt spid="612426"/>
                                        </p:tgtEl>
                                      </p:cBhvr>
                                    </p:animEffect>
                                    <p:set>
                                      <p:cBhvr>
                                        <p:cTn id="103" dur="1" fill="hold">
                                          <p:stCondLst>
                                            <p:cond delay="499"/>
                                          </p:stCondLst>
                                        </p:cTn>
                                        <p:tgtEl>
                                          <p:spTgt spid="612426"/>
                                        </p:tgtEl>
                                        <p:attrNameLst>
                                          <p:attrName>style.visibility</p:attrName>
                                        </p:attrNameLst>
                                      </p:cBhvr>
                                      <p:to>
                                        <p:strVal val="hidden"/>
                                      </p:to>
                                    </p:se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612416"/>
                                        </p:tgtEl>
                                        <p:attrNameLst>
                                          <p:attrName>style.visibility</p:attrName>
                                        </p:attrNameLst>
                                      </p:cBhvr>
                                      <p:to>
                                        <p:strVal val="visible"/>
                                      </p:to>
                                    </p:se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612421"/>
                                        </p:tgtEl>
                                        <p:attrNameLst>
                                          <p:attrName>style.visibility</p:attrName>
                                        </p:attrNameLst>
                                      </p:cBhvr>
                                      <p:to>
                                        <p:strVal val="visible"/>
                                      </p:to>
                                    </p:se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6124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2400" grpId="0"/>
      <p:bldP spid="612401" grpId="0"/>
      <p:bldP spid="612404" grpId="0"/>
      <p:bldP spid="612407" grpId="0"/>
      <p:bldP spid="612410" grpId="0"/>
      <p:bldP spid="612411" grpId="0"/>
      <p:bldP spid="612416" grpId="0"/>
      <p:bldP spid="612421" grpId="0"/>
      <p:bldP spid="612422" grpId="0"/>
      <p:bldP spid="612425" grpId="0" animBg="1"/>
      <p:bldP spid="612425" grpId="1" animBg="1"/>
      <p:bldP spid="612426" grpId="0" animBg="1"/>
      <p:bldP spid="612426"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lide Number Placeholder 5"/>
          <p:cNvSpPr>
            <a:spLocks noGrp="1"/>
          </p:cNvSpPr>
          <p:nvPr>
            <p:ph type="sldNum" sz="quarter" idx="12"/>
          </p:nvPr>
        </p:nvSpPr>
        <p:spPr/>
        <p:txBody>
          <a:bodyPr/>
          <a:lstStyle/>
          <a:p>
            <a:fld id="{01B2F190-DDCF-48E2-979A-27E08385B221}" type="slidenum">
              <a:rPr lang="en-US"/>
              <a:pPr/>
              <a:t>46</a:t>
            </a:fld>
            <a:endParaRPr lang="en-US"/>
          </a:p>
        </p:txBody>
      </p:sp>
      <p:sp>
        <p:nvSpPr>
          <p:cNvPr id="614402" name="Rectangle 2"/>
          <p:cNvSpPr>
            <a:spLocks noGrp="1" noChangeArrowheads="1"/>
          </p:cNvSpPr>
          <p:nvPr>
            <p:ph type="title"/>
          </p:nvPr>
        </p:nvSpPr>
        <p:spPr/>
        <p:txBody>
          <a:bodyPr/>
          <a:lstStyle/>
          <a:p>
            <a:r>
              <a:rPr lang="en-US">
                <a:solidFill>
                  <a:schemeClr val="accent2"/>
                </a:solidFill>
              </a:rPr>
              <a:t>The Selection Sort- Speed</a:t>
            </a:r>
          </a:p>
        </p:txBody>
      </p:sp>
      <p:pic>
        <p:nvPicPr>
          <p:cNvPr id="61440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7000" y="1905000"/>
            <a:ext cx="6096000" cy="41148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14404" name="Group 4"/>
          <p:cNvGrpSpPr>
            <a:grpSpLocks/>
          </p:cNvGrpSpPr>
          <p:nvPr/>
        </p:nvGrpSpPr>
        <p:grpSpPr bwMode="auto">
          <a:xfrm>
            <a:off x="-6248400" y="2282825"/>
            <a:ext cx="5529262" cy="3594100"/>
            <a:chOff x="912" y="814"/>
            <a:chExt cx="3483" cy="2264"/>
          </a:xfrm>
        </p:grpSpPr>
        <p:sp>
          <p:nvSpPr>
            <p:cNvPr id="614405" name="Rectangle 5"/>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06" name="Line 6"/>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07" name="Line 7"/>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14408"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r="2388" b="1042"/>
          <a:stretch>
            <a:fillRect/>
          </a:stretch>
        </p:blipFill>
        <p:spPr bwMode="auto">
          <a:xfrm>
            <a:off x="-4465638" y="4267200"/>
            <a:ext cx="436563" cy="1598613"/>
          </a:xfrm>
          <a:prstGeom prst="rect">
            <a:avLst/>
          </a:prstGeom>
          <a:noFill/>
          <a:extLst>
            <a:ext uri="{909E8E84-426E-40DD-AFC4-6F175D3DCCD1}">
              <a14:hiddenFill xmlns:a14="http://schemas.microsoft.com/office/drawing/2010/main">
                <a:solidFill>
                  <a:srgbClr val="FFFFFF"/>
                </a:solidFill>
              </a14:hiddenFill>
            </a:ext>
          </a:extLst>
        </p:spPr>
      </p:pic>
      <p:pic>
        <p:nvPicPr>
          <p:cNvPr id="614409"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3089275" y="2940050"/>
            <a:ext cx="668337" cy="2903538"/>
          </a:xfrm>
          <a:prstGeom prst="rect">
            <a:avLst/>
          </a:prstGeom>
          <a:noFill/>
          <a:extLst>
            <a:ext uri="{909E8E84-426E-40DD-AFC4-6F175D3DCCD1}">
              <a14:hiddenFill xmlns:a14="http://schemas.microsoft.com/office/drawing/2010/main">
                <a:solidFill>
                  <a:srgbClr val="FFFFFF"/>
                </a:solidFill>
              </a14:hiddenFill>
            </a:ext>
          </a:extLst>
        </p:spPr>
      </p:pic>
      <p:pic>
        <p:nvPicPr>
          <p:cNvPr id="614410"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l="2806" t="2338" r="63844"/>
          <a:stretch>
            <a:fillRect/>
          </a:stretch>
        </p:blipFill>
        <p:spPr bwMode="auto">
          <a:xfrm>
            <a:off x="-3886200" y="2622550"/>
            <a:ext cx="766762" cy="3244850"/>
          </a:xfrm>
          <a:prstGeom prst="rect">
            <a:avLst/>
          </a:prstGeom>
          <a:noFill/>
          <a:extLst>
            <a:ext uri="{909E8E84-426E-40DD-AFC4-6F175D3DCCD1}">
              <a14:hiddenFill xmlns:a14="http://schemas.microsoft.com/office/drawing/2010/main">
                <a:solidFill>
                  <a:srgbClr val="FFFFFF"/>
                </a:solidFill>
              </a14:hiddenFill>
            </a:ext>
          </a:extLst>
        </p:spPr>
      </p:pic>
      <p:pic>
        <p:nvPicPr>
          <p:cNvPr id="614411" name="Picture 11"/>
          <p:cNvPicPr>
            <a:picLocks noChangeAspect="1" noChangeArrowheads="1"/>
          </p:cNvPicPr>
          <p:nvPr/>
        </p:nvPicPr>
        <p:blipFill>
          <a:blip r:embed="rId7" cstate="print">
            <a:extLst>
              <a:ext uri="{28A0092B-C50C-407E-A947-70E740481C1C}">
                <a14:useLocalDpi xmlns:a14="http://schemas.microsoft.com/office/drawing/2010/main" val="0"/>
              </a:ext>
            </a:extLst>
          </a:blip>
          <a:srcRect l="710"/>
          <a:stretch>
            <a:fillRect/>
          </a:stretch>
        </p:blipFill>
        <p:spPr bwMode="auto">
          <a:xfrm>
            <a:off x="-5119688" y="3352800"/>
            <a:ext cx="609600" cy="2493963"/>
          </a:xfrm>
          <a:prstGeom prst="rect">
            <a:avLst/>
          </a:prstGeom>
          <a:noFill/>
          <a:extLst>
            <a:ext uri="{909E8E84-426E-40DD-AFC4-6F175D3DCCD1}">
              <a14:hiddenFill xmlns:a14="http://schemas.microsoft.com/office/drawing/2010/main">
                <a:solidFill>
                  <a:srgbClr val="FFFFFF"/>
                </a:solidFill>
              </a14:hiddenFill>
            </a:ext>
          </a:extLst>
        </p:spPr>
      </p:pic>
      <p:pic>
        <p:nvPicPr>
          <p:cNvPr id="614412" name="Picture 1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75375" y="3962400"/>
            <a:ext cx="496887" cy="1885950"/>
          </a:xfrm>
          <a:prstGeom prst="rect">
            <a:avLst/>
          </a:prstGeom>
          <a:noFill/>
          <a:extLst>
            <a:ext uri="{909E8E84-426E-40DD-AFC4-6F175D3DCCD1}">
              <a14:hiddenFill xmlns:a14="http://schemas.microsoft.com/office/drawing/2010/main">
                <a:solidFill>
                  <a:srgbClr val="FFFFFF"/>
                </a:solidFill>
              </a14:hiddenFill>
            </a:ext>
          </a:extLst>
        </p:spPr>
      </p:pic>
      <p:pic>
        <p:nvPicPr>
          <p:cNvPr id="614413" name="Picture 13"/>
          <p:cNvPicPr>
            <a:picLocks noChangeAspect="1" noChangeArrowheads="1"/>
          </p:cNvPicPr>
          <p:nvPr/>
        </p:nvPicPr>
        <p:blipFill>
          <a:blip r:embed="rId9" cstate="print">
            <a:extLst>
              <a:ext uri="{28A0092B-C50C-407E-A947-70E740481C1C}">
                <a14:useLocalDpi xmlns:a14="http://schemas.microsoft.com/office/drawing/2010/main" val="0"/>
              </a:ext>
            </a:extLst>
          </a:blip>
          <a:srcRect l="1735" t="2284" r="73265"/>
          <a:stretch>
            <a:fillRect/>
          </a:stretch>
        </p:blipFill>
        <p:spPr bwMode="auto">
          <a:xfrm>
            <a:off x="-5637213" y="2209800"/>
            <a:ext cx="509588" cy="3633788"/>
          </a:xfrm>
          <a:prstGeom prst="rect">
            <a:avLst/>
          </a:prstGeom>
          <a:noFill/>
          <a:extLst>
            <a:ext uri="{909E8E84-426E-40DD-AFC4-6F175D3DCCD1}">
              <a14:hiddenFill xmlns:a14="http://schemas.microsoft.com/office/drawing/2010/main">
                <a:solidFill>
                  <a:srgbClr val="FFFFFF"/>
                </a:solidFill>
              </a14:hiddenFill>
            </a:ext>
          </a:extLst>
        </p:spPr>
      </p:pic>
      <p:sp>
        <p:nvSpPr>
          <p:cNvPr id="614414" name="Text Box 14"/>
          <p:cNvSpPr txBox="1">
            <a:spLocks noChangeArrowheads="1"/>
          </p:cNvSpPr>
          <p:nvPr/>
        </p:nvSpPr>
        <p:spPr bwMode="auto">
          <a:xfrm>
            <a:off x="381000" y="2362200"/>
            <a:ext cx="49530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2400"/>
          </a:p>
        </p:txBody>
      </p:sp>
      <p:pic>
        <p:nvPicPr>
          <p:cNvPr id="614415"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050" y="6024563"/>
            <a:ext cx="6096000" cy="41148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416"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9200" y="914400"/>
            <a:ext cx="5105400" cy="33496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14417" name="Group 17"/>
          <p:cNvGrpSpPr>
            <a:grpSpLocks/>
          </p:cNvGrpSpPr>
          <p:nvPr/>
        </p:nvGrpSpPr>
        <p:grpSpPr bwMode="auto">
          <a:xfrm>
            <a:off x="5221288" y="1222375"/>
            <a:ext cx="4630737" cy="2925763"/>
            <a:chOff x="912" y="814"/>
            <a:chExt cx="3483" cy="2264"/>
          </a:xfrm>
        </p:grpSpPr>
        <p:sp>
          <p:nvSpPr>
            <p:cNvPr id="614418" name="Rectangle 18"/>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19" name="Line 19"/>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20" name="Line 20"/>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14421" name="Picture 21"/>
          <p:cNvPicPr>
            <a:picLocks noChangeAspect="1" noChangeArrowheads="1"/>
          </p:cNvPicPr>
          <p:nvPr/>
        </p:nvPicPr>
        <p:blipFill>
          <a:blip r:embed="rId10" cstate="print">
            <a:extLst>
              <a:ext uri="{28A0092B-C50C-407E-A947-70E740481C1C}">
                <a14:useLocalDpi xmlns:a14="http://schemas.microsoft.com/office/drawing/2010/main" val="0"/>
              </a:ext>
            </a:extLst>
          </a:blip>
          <a:srcRect r="17955"/>
          <a:stretch>
            <a:fillRect/>
          </a:stretch>
        </p:blipFill>
        <p:spPr bwMode="auto">
          <a:xfrm>
            <a:off x="6188075" y="1770063"/>
            <a:ext cx="560388" cy="2363787"/>
          </a:xfrm>
          <a:prstGeom prst="rect">
            <a:avLst/>
          </a:prstGeom>
          <a:noFill/>
          <a:extLst>
            <a:ext uri="{909E8E84-426E-40DD-AFC4-6F175D3DCCD1}">
              <a14:hiddenFill xmlns:a14="http://schemas.microsoft.com/office/drawing/2010/main">
                <a:solidFill>
                  <a:srgbClr val="FFFFFF"/>
                </a:solidFill>
              </a14:hiddenFill>
            </a:ext>
          </a:extLst>
        </p:spPr>
      </p:pic>
      <p:pic>
        <p:nvPicPr>
          <p:cNvPr id="614422" name="Picture 22"/>
          <p:cNvPicPr>
            <a:picLocks noChangeAspect="1" noChangeArrowheads="1"/>
          </p:cNvPicPr>
          <p:nvPr/>
        </p:nvPicPr>
        <p:blipFill>
          <a:blip r:embed="rId6" cstate="print">
            <a:extLst>
              <a:ext uri="{28A0092B-C50C-407E-A947-70E740481C1C}">
                <a14:useLocalDpi xmlns:a14="http://schemas.microsoft.com/office/drawing/2010/main" val="0"/>
              </a:ext>
            </a:extLst>
          </a:blip>
          <a:srcRect l="2806" t="2338" r="63844"/>
          <a:stretch>
            <a:fillRect/>
          </a:stretch>
        </p:blipFill>
        <p:spPr bwMode="auto">
          <a:xfrm>
            <a:off x="7199313" y="1593850"/>
            <a:ext cx="641350" cy="2546350"/>
          </a:xfrm>
          <a:prstGeom prst="rect">
            <a:avLst/>
          </a:prstGeom>
          <a:noFill/>
          <a:extLst>
            <a:ext uri="{909E8E84-426E-40DD-AFC4-6F175D3DCCD1}">
              <a14:hiddenFill xmlns:a14="http://schemas.microsoft.com/office/drawing/2010/main">
                <a:solidFill>
                  <a:srgbClr val="FFFFFF"/>
                </a:solidFill>
              </a14:hiddenFill>
            </a:ext>
          </a:extLst>
        </p:spPr>
      </p:pic>
      <p:pic>
        <p:nvPicPr>
          <p:cNvPr id="614423" name="Picture 2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35638" y="1217613"/>
            <a:ext cx="438150" cy="2916237"/>
          </a:xfrm>
          <a:prstGeom prst="rect">
            <a:avLst/>
          </a:prstGeom>
          <a:noFill/>
          <a:extLst>
            <a:ext uri="{909E8E84-426E-40DD-AFC4-6F175D3DCCD1}">
              <a14:hiddenFill xmlns:a14="http://schemas.microsoft.com/office/drawing/2010/main">
                <a:solidFill>
                  <a:srgbClr val="FFFFFF"/>
                </a:solidFill>
              </a14:hiddenFill>
            </a:ext>
          </a:extLst>
        </p:spPr>
      </p:pic>
      <p:sp>
        <p:nvSpPr>
          <p:cNvPr id="614424" name="Rectangle 24"/>
          <p:cNvSpPr>
            <a:spLocks noChangeArrowheads="1"/>
          </p:cNvSpPr>
          <p:nvPr/>
        </p:nvSpPr>
        <p:spPr bwMode="auto">
          <a:xfrm>
            <a:off x="228600" y="974725"/>
            <a:ext cx="40465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1"/>
            <a:r>
              <a:rPr lang="en-US" sz="2000">
                <a:solidFill>
                  <a:schemeClr val="tx1"/>
                </a:solidFill>
              </a:rPr>
              <a:t>– Look at all </a:t>
            </a:r>
            <a:r>
              <a:rPr lang="en-US" sz="2000">
                <a:solidFill>
                  <a:srgbClr val="6600FF"/>
                </a:solidFill>
              </a:rPr>
              <a:t>N</a:t>
            </a:r>
            <a:r>
              <a:rPr lang="en-US" sz="2000">
                <a:solidFill>
                  <a:schemeClr val="tx1"/>
                </a:solidFill>
              </a:rPr>
              <a:t> books, select the </a:t>
            </a:r>
            <a:br>
              <a:rPr lang="en-US" sz="2000">
                <a:solidFill>
                  <a:schemeClr val="tx1"/>
                </a:solidFill>
              </a:rPr>
            </a:br>
            <a:r>
              <a:rPr lang="en-US" sz="2000">
                <a:solidFill>
                  <a:schemeClr val="tx1"/>
                </a:solidFill>
              </a:rPr>
              <a:t>  shortest book</a:t>
            </a:r>
          </a:p>
        </p:txBody>
      </p:sp>
      <p:sp>
        <p:nvSpPr>
          <p:cNvPr id="614425" name="Rectangle 25"/>
          <p:cNvSpPr>
            <a:spLocks noChangeArrowheads="1"/>
          </p:cNvSpPr>
          <p:nvPr/>
        </p:nvSpPr>
        <p:spPr bwMode="auto">
          <a:xfrm>
            <a:off x="228600" y="1676400"/>
            <a:ext cx="3863975"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1"/>
            <a:r>
              <a:rPr lang="en-US" sz="2000">
                <a:solidFill>
                  <a:schemeClr val="tx1"/>
                </a:solidFill>
              </a:rPr>
              <a:t>– Swap this with the </a:t>
            </a:r>
            <a:r>
              <a:rPr lang="en-US" sz="2000">
                <a:solidFill>
                  <a:srgbClr val="6600FF"/>
                </a:solidFill>
              </a:rPr>
              <a:t>first book</a:t>
            </a:r>
          </a:p>
        </p:txBody>
      </p:sp>
      <p:pic>
        <p:nvPicPr>
          <p:cNvPr id="614426" name="Picture 26"/>
          <p:cNvPicPr>
            <a:picLocks noChangeAspect="1" noChangeArrowheads="1"/>
          </p:cNvPicPr>
          <p:nvPr/>
        </p:nvPicPr>
        <p:blipFill>
          <a:blip r:embed="rId4" cstate="print">
            <a:extLst>
              <a:ext uri="{28A0092B-C50C-407E-A947-70E740481C1C}">
                <a14:useLocalDpi xmlns:a14="http://schemas.microsoft.com/office/drawing/2010/main" val="0"/>
              </a:ext>
            </a:extLst>
          </a:blip>
          <a:srcRect r="2388" b="1042"/>
          <a:stretch>
            <a:fillRect/>
          </a:stretch>
        </p:blipFill>
        <p:spPr bwMode="auto">
          <a:xfrm>
            <a:off x="6713538" y="2836863"/>
            <a:ext cx="365125" cy="1301750"/>
          </a:xfrm>
          <a:prstGeom prst="rect">
            <a:avLst/>
          </a:prstGeom>
          <a:noFill/>
          <a:extLst>
            <a:ext uri="{909E8E84-426E-40DD-AFC4-6F175D3DCCD1}">
              <a14:hiddenFill xmlns:a14="http://schemas.microsoft.com/office/drawing/2010/main">
                <a:solidFill>
                  <a:srgbClr val="FFFFFF"/>
                </a:solidFill>
              </a14:hiddenFill>
            </a:ext>
          </a:extLst>
        </p:spPr>
      </p:pic>
      <p:pic>
        <p:nvPicPr>
          <p:cNvPr id="614427" name="Picture 2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81613" y="2589213"/>
            <a:ext cx="415925" cy="1535112"/>
          </a:xfrm>
          <a:prstGeom prst="rect">
            <a:avLst/>
          </a:prstGeom>
          <a:noFill/>
          <a:extLst>
            <a:ext uri="{909E8E84-426E-40DD-AFC4-6F175D3DCCD1}">
              <a14:hiddenFill xmlns:a14="http://schemas.microsoft.com/office/drawing/2010/main">
                <a:solidFill>
                  <a:srgbClr val="FFFFFF"/>
                </a:solidFill>
              </a14:hiddenFill>
            </a:ext>
          </a:extLst>
        </p:spPr>
      </p:pic>
      <p:sp>
        <p:nvSpPr>
          <p:cNvPr id="614428" name="Rectangle 28"/>
          <p:cNvSpPr>
            <a:spLocks noChangeArrowheads="1"/>
          </p:cNvSpPr>
          <p:nvPr/>
        </p:nvSpPr>
        <p:spPr bwMode="auto">
          <a:xfrm>
            <a:off x="228600" y="2117725"/>
            <a:ext cx="44402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chemeClr val="tx1"/>
                </a:solidFill>
              </a:rPr>
              <a:t>– Look at the remaining </a:t>
            </a:r>
            <a:r>
              <a:rPr lang="en-US" sz="2000">
                <a:solidFill>
                  <a:srgbClr val="6600FF"/>
                </a:solidFill>
              </a:rPr>
              <a:t>N-1 </a:t>
            </a:r>
            <a:br>
              <a:rPr lang="en-US" sz="2000">
                <a:solidFill>
                  <a:srgbClr val="6600FF"/>
                </a:solidFill>
              </a:rPr>
            </a:br>
            <a:r>
              <a:rPr lang="en-US" sz="2000">
                <a:solidFill>
                  <a:srgbClr val="6600FF"/>
                </a:solidFill>
              </a:rPr>
              <a:t>  </a:t>
            </a:r>
            <a:r>
              <a:rPr lang="en-US" sz="2000">
                <a:solidFill>
                  <a:schemeClr val="tx1"/>
                </a:solidFill>
              </a:rPr>
              <a:t>books, and select the shortest</a:t>
            </a:r>
          </a:p>
        </p:txBody>
      </p:sp>
      <p:sp>
        <p:nvSpPr>
          <p:cNvPr id="614429" name="Rectangle 29"/>
          <p:cNvSpPr>
            <a:spLocks noChangeArrowheads="1"/>
          </p:cNvSpPr>
          <p:nvPr/>
        </p:nvSpPr>
        <p:spPr bwMode="auto">
          <a:xfrm>
            <a:off x="228600" y="2819400"/>
            <a:ext cx="44402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chemeClr val="tx1"/>
                </a:solidFill>
              </a:rPr>
              <a:t>– Swap this book with the </a:t>
            </a:r>
            <a:br>
              <a:rPr lang="en-US" sz="2000">
                <a:solidFill>
                  <a:schemeClr val="tx1"/>
                </a:solidFill>
              </a:rPr>
            </a:br>
            <a:r>
              <a:rPr lang="en-US" sz="2000">
                <a:solidFill>
                  <a:schemeClr val="tx1"/>
                </a:solidFill>
              </a:rPr>
              <a:t>  </a:t>
            </a:r>
            <a:r>
              <a:rPr lang="en-US" sz="2000">
                <a:solidFill>
                  <a:srgbClr val="6600FF"/>
                </a:solidFill>
              </a:rPr>
              <a:t>second book</a:t>
            </a:r>
          </a:p>
        </p:txBody>
      </p:sp>
      <p:sp>
        <p:nvSpPr>
          <p:cNvPr id="614430" name="Rectangle 30"/>
          <p:cNvSpPr>
            <a:spLocks noChangeArrowheads="1"/>
          </p:cNvSpPr>
          <p:nvPr/>
        </p:nvSpPr>
        <p:spPr bwMode="auto">
          <a:xfrm>
            <a:off x="228600" y="3565525"/>
            <a:ext cx="44402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chemeClr val="tx1"/>
                </a:solidFill>
              </a:rPr>
              <a:t>– Look at the remaining </a:t>
            </a:r>
            <a:r>
              <a:rPr lang="en-US" sz="2000">
                <a:solidFill>
                  <a:srgbClr val="6600FF"/>
                </a:solidFill>
              </a:rPr>
              <a:t>N-2   </a:t>
            </a:r>
            <a:br>
              <a:rPr lang="en-US" sz="2000">
                <a:solidFill>
                  <a:srgbClr val="6600FF"/>
                </a:solidFill>
              </a:rPr>
            </a:br>
            <a:r>
              <a:rPr lang="en-US" sz="2000">
                <a:solidFill>
                  <a:srgbClr val="6600FF"/>
                </a:solidFill>
              </a:rPr>
              <a:t>  </a:t>
            </a:r>
            <a:r>
              <a:rPr lang="en-US" sz="2000">
                <a:solidFill>
                  <a:schemeClr val="tx1"/>
                </a:solidFill>
              </a:rPr>
              <a:t>books, and select the shortest</a:t>
            </a:r>
          </a:p>
        </p:txBody>
      </p:sp>
      <p:sp>
        <p:nvSpPr>
          <p:cNvPr id="614431" name="Rectangle 31"/>
          <p:cNvSpPr>
            <a:spLocks noChangeArrowheads="1"/>
          </p:cNvSpPr>
          <p:nvPr/>
        </p:nvSpPr>
        <p:spPr bwMode="auto">
          <a:xfrm>
            <a:off x="228600" y="4267200"/>
            <a:ext cx="44402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chemeClr val="tx1"/>
                </a:solidFill>
              </a:rPr>
              <a:t>– Swap this book with the </a:t>
            </a:r>
            <a:br>
              <a:rPr lang="en-US" sz="2000">
                <a:solidFill>
                  <a:schemeClr val="tx1"/>
                </a:solidFill>
              </a:rPr>
            </a:br>
            <a:r>
              <a:rPr lang="en-US" sz="2000">
                <a:solidFill>
                  <a:schemeClr val="tx1"/>
                </a:solidFill>
              </a:rPr>
              <a:t>  </a:t>
            </a:r>
            <a:r>
              <a:rPr lang="en-US" sz="2000">
                <a:solidFill>
                  <a:srgbClr val="6600FF"/>
                </a:solidFill>
              </a:rPr>
              <a:t>third book</a:t>
            </a:r>
          </a:p>
        </p:txBody>
      </p:sp>
      <p:pic>
        <p:nvPicPr>
          <p:cNvPr id="614432" name="Picture 32"/>
          <p:cNvPicPr>
            <a:picLocks noChangeAspect="1" noChangeArrowheads="1"/>
          </p:cNvPicPr>
          <p:nvPr/>
        </p:nvPicPr>
        <p:blipFill>
          <a:blip r:embed="rId12" cstate="print">
            <a:extLst>
              <a:ext uri="{28A0092B-C50C-407E-A947-70E740481C1C}">
                <a14:useLocalDpi xmlns:a14="http://schemas.microsoft.com/office/drawing/2010/main" val="0"/>
              </a:ext>
            </a:extLst>
          </a:blip>
          <a:srcRect l="710"/>
          <a:stretch>
            <a:fillRect/>
          </a:stretch>
        </p:blipFill>
        <p:spPr bwMode="auto">
          <a:xfrm>
            <a:off x="7843838" y="2090738"/>
            <a:ext cx="511175" cy="2030412"/>
          </a:xfrm>
          <a:prstGeom prst="rect">
            <a:avLst/>
          </a:prstGeom>
          <a:noFill/>
          <a:extLst>
            <a:ext uri="{909E8E84-426E-40DD-AFC4-6F175D3DCCD1}">
              <a14:hiddenFill xmlns:a14="http://schemas.microsoft.com/office/drawing/2010/main">
                <a:solidFill>
                  <a:srgbClr val="FFFFFF"/>
                </a:solidFill>
              </a14:hiddenFill>
            </a:ext>
          </a:extLst>
        </p:spPr>
      </p:pic>
      <p:sp>
        <p:nvSpPr>
          <p:cNvPr id="614433" name="Rectangle 33"/>
          <p:cNvSpPr>
            <a:spLocks noChangeArrowheads="1"/>
          </p:cNvSpPr>
          <p:nvPr/>
        </p:nvSpPr>
        <p:spPr bwMode="auto">
          <a:xfrm>
            <a:off x="1752600" y="4572000"/>
            <a:ext cx="4440238"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rgbClr val="008080"/>
                </a:solidFill>
              </a:rPr>
              <a:t>and so on…</a:t>
            </a:r>
          </a:p>
        </p:txBody>
      </p:sp>
      <p:sp>
        <p:nvSpPr>
          <p:cNvPr id="614438" name="Text Box 38"/>
          <p:cNvSpPr txBox="1">
            <a:spLocks noChangeArrowheads="1"/>
          </p:cNvSpPr>
          <p:nvPr/>
        </p:nvSpPr>
        <p:spPr bwMode="auto">
          <a:xfrm>
            <a:off x="4572000" y="4343400"/>
            <a:ext cx="50292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So, is our sort efficient?</a:t>
            </a:r>
          </a:p>
        </p:txBody>
      </p:sp>
      <p:sp>
        <p:nvSpPr>
          <p:cNvPr id="614439" name="Text Box 39"/>
          <p:cNvSpPr txBox="1">
            <a:spLocks noChangeArrowheads="1"/>
          </p:cNvSpPr>
          <p:nvPr/>
        </p:nvSpPr>
        <p:spPr bwMode="auto">
          <a:xfrm>
            <a:off x="974725" y="7437438"/>
            <a:ext cx="6111875" cy="1917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Assume book b is the smallest book</a:t>
            </a:r>
          </a:p>
          <a:p>
            <a:r>
              <a:rPr lang="en-US" sz="2400"/>
              <a:t>for j = b to N</a:t>
            </a:r>
          </a:p>
          <a:p>
            <a:r>
              <a:rPr lang="en-US" sz="2400"/>
              <a:t>   IF book j is smaller than our current</a:t>
            </a:r>
            <a:br>
              <a:rPr lang="en-US" sz="2400"/>
            </a:br>
            <a:r>
              <a:rPr lang="en-US" sz="2400"/>
              <a:t>     smallest book THEN</a:t>
            </a:r>
          </a:p>
          <a:p>
            <a:r>
              <a:rPr lang="en-US" sz="2400"/>
              <a:t>     smallest = book j</a:t>
            </a:r>
          </a:p>
        </p:txBody>
      </p:sp>
      <p:sp>
        <p:nvSpPr>
          <p:cNvPr id="614440" name="Text Box 40"/>
          <p:cNvSpPr txBox="1">
            <a:spLocks noChangeArrowheads="1"/>
          </p:cNvSpPr>
          <p:nvPr/>
        </p:nvSpPr>
        <p:spPr bwMode="auto">
          <a:xfrm>
            <a:off x="4800600" y="4800600"/>
            <a:ext cx="43434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If we have N books, how many </a:t>
            </a:r>
            <a:r>
              <a:rPr lang="en-US" sz="2000">
                <a:solidFill>
                  <a:srgbClr val="6600FF"/>
                </a:solidFill>
              </a:rPr>
              <a:t>steps</a:t>
            </a:r>
            <a:r>
              <a:rPr lang="en-US" sz="2000"/>
              <a:t> does it take to sort them?</a:t>
            </a:r>
          </a:p>
        </p:txBody>
      </p:sp>
      <p:sp>
        <p:nvSpPr>
          <p:cNvPr id="614441" name="Text Box 41"/>
          <p:cNvSpPr txBox="1">
            <a:spLocks noChangeArrowheads="1"/>
          </p:cNvSpPr>
          <p:nvPr/>
        </p:nvSpPr>
        <p:spPr bwMode="auto">
          <a:xfrm>
            <a:off x="4876800" y="5670550"/>
            <a:ext cx="42672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Let’s assume a step is any time we either </a:t>
            </a:r>
            <a:r>
              <a:rPr lang="en-US" sz="2000">
                <a:solidFill>
                  <a:srgbClr val="6600FF"/>
                </a:solidFill>
              </a:rPr>
              <a:t>swap a book</a:t>
            </a:r>
            <a:r>
              <a:rPr lang="en-US" sz="2000"/>
              <a:t> or </a:t>
            </a:r>
            <a:br>
              <a:rPr lang="en-US" sz="2000"/>
            </a:br>
            <a:r>
              <a:rPr lang="en-US" sz="2000">
                <a:solidFill>
                  <a:srgbClr val="6600FF"/>
                </a:solidFill>
              </a:rPr>
              <a:t>point our finger</a:t>
            </a:r>
            <a:r>
              <a:rPr lang="en-US" sz="2000"/>
              <a:t> at a book.</a:t>
            </a:r>
          </a:p>
        </p:txBody>
      </p:sp>
      <p:sp>
        <p:nvSpPr>
          <p:cNvPr id="614442" name="Rectangle 42"/>
          <p:cNvSpPr>
            <a:spLocks noChangeArrowheads="1"/>
          </p:cNvSpPr>
          <p:nvPr/>
        </p:nvSpPr>
        <p:spPr bwMode="auto">
          <a:xfrm>
            <a:off x="152400" y="947738"/>
            <a:ext cx="4651375" cy="744537"/>
          </a:xfrm>
          <a:prstGeom prst="rect">
            <a:avLst/>
          </a:prstGeom>
          <a:noFill/>
          <a:ln w="508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14445" name="Group 45"/>
          <p:cNvGrpSpPr>
            <a:grpSpLocks/>
          </p:cNvGrpSpPr>
          <p:nvPr/>
        </p:nvGrpSpPr>
        <p:grpSpPr bwMode="auto">
          <a:xfrm>
            <a:off x="152400" y="962025"/>
            <a:ext cx="4651375" cy="744538"/>
            <a:chOff x="96" y="606"/>
            <a:chExt cx="2930" cy="469"/>
          </a:xfrm>
        </p:grpSpPr>
        <p:sp>
          <p:nvSpPr>
            <p:cNvPr id="614443" name="Rectangle 43"/>
            <p:cNvSpPr>
              <a:spLocks noChangeArrowheads="1"/>
            </p:cNvSpPr>
            <p:nvPr/>
          </p:nvSpPr>
          <p:spPr bwMode="auto">
            <a:xfrm>
              <a:off x="96" y="606"/>
              <a:ext cx="2930" cy="469"/>
            </a:xfrm>
            <a:prstGeom prst="rect">
              <a:avLst/>
            </a:prstGeom>
            <a:solidFill>
              <a:srgbClr val="FFFF99">
                <a:alpha val="85001"/>
              </a:srgbClr>
            </a:solidFill>
            <a:ln w="508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44" name="Text Box 44"/>
            <p:cNvSpPr txBox="1">
              <a:spLocks noChangeArrowheads="1"/>
            </p:cNvSpPr>
            <p:nvPr/>
          </p:nvSpPr>
          <p:spPr bwMode="auto">
            <a:xfrm>
              <a:off x="1077" y="663"/>
              <a:ext cx="985" cy="34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000">
                  <a:solidFill>
                    <a:srgbClr val="0000CC"/>
                  </a:solidFill>
                </a:rPr>
                <a:t>N steps</a:t>
              </a:r>
            </a:p>
          </p:txBody>
        </p:sp>
      </p:grpSp>
      <p:sp>
        <p:nvSpPr>
          <p:cNvPr id="614447" name="Rectangle 47"/>
          <p:cNvSpPr>
            <a:spLocks noChangeArrowheads="1"/>
          </p:cNvSpPr>
          <p:nvPr/>
        </p:nvSpPr>
        <p:spPr bwMode="auto">
          <a:xfrm>
            <a:off x="152400" y="1708150"/>
            <a:ext cx="4651375" cy="388938"/>
          </a:xfrm>
          <a:prstGeom prst="rect">
            <a:avLst/>
          </a:prstGeom>
          <a:noFill/>
          <a:ln w="508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14451" name="Group 51"/>
          <p:cNvGrpSpPr>
            <a:grpSpLocks/>
          </p:cNvGrpSpPr>
          <p:nvPr/>
        </p:nvGrpSpPr>
        <p:grpSpPr bwMode="auto">
          <a:xfrm>
            <a:off x="157163" y="1628775"/>
            <a:ext cx="4651375" cy="549275"/>
            <a:chOff x="-1680" y="6432"/>
            <a:chExt cx="2930" cy="346"/>
          </a:xfrm>
        </p:grpSpPr>
        <p:sp>
          <p:nvSpPr>
            <p:cNvPr id="614449" name="Rectangle 49"/>
            <p:cNvSpPr>
              <a:spLocks noChangeArrowheads="1"/>
            </p:cNvSpPr>
            <p:nvPr/>
          </p:nvSpPr>
          <p:spPr bwMode="auto">
            <a:xfrm>
              <a:off x="-1680" y="6480"/>
              <a:ext cx="2930" cy="240"/>
            </a:xfrm>
            <a:prstGeom prst="rect">
              <a:avLst/>
            </a:prstGeom>
            <a:solidFill>
              <a:srgbClr val="FFFF99">
                <a:alpha val="85001"/>
              </a:srgbClr>
            </a:solidFill>
            <a:ln w="508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50" name="Text Box 50"/>
            <p:cNvSpPr txBox="1">
              <a:spLocks noChangeArrowheads="1"/>
            </p:cNvSpPr>
            <p:nvPr/>
          </p:nvSpPr>
          <p:spPr bwMode="auto">
            <a:xfrm>
              <a:off x="-699" y="6432"/>
              <a:ext cx="785" cy="34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000">
                  <a:solidFill>
                    <a:srgbClr val="0000CC"/>
                  </a:solidFill>
                </a:rPr>
                <a:t>1 step</a:t>
              </a:r>
            </a:p>
          </p:txBody>
        </p:sp>
      </p:grpSp>
      <p:pic>
        <p:nvPicPr>
          <p:cNvPr id="614436" name="Picture 36" descr="MCj02331540000[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3004311">
            <a:off x="4651375" y="4340225"/>
            <a:ext cx="1865313" cy="1871663"/>
          </a:xfrm>
          <a:prstGeom prst="rect">
            <a:avLst/>
          </a:prstGeom>
          <a:noFill/>
          <a:extLst>
            <a:ext uri="{909E8E84-426E-40DD-AFC4-6F175D3DCCD1}">
              <a14:hiddenFill xmlns:a14="http://schemas.microsoft.com/office/drawing/2010/main">
                <a:solidFill>
                  <a:srgbClr val="FFFFFF"/>
                </a:solidFill>
              </a14:hiddenFill>
            </a:ext>
          </a:extLst>
        </p:spPr>
      </p:pic>
      <p:sp>
        <p:nvSpPr>
          <p:cNvPr id="614453" name="Rectangle 53"/>
          <p:cNvSpPr>
            <a:spLocks noChangeArrowheads="1"/>
          </p:cNvSpPr>
          <p:nvPr/>
        </p:nvSpPr>
        <p:spPr bwMode="auto">
          <a:xfrm>
            <a:off x="149225" y="2103438"/>
            <a:ext cx="4651375" cy="744537"/>
          </a:xfrm>
          <a:prstGeom prst="rect">
            <a:avLst/>
          </a:prstGeom>
          <a:noFill/>
          <a:ln w="508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14454" name="Group 54"/>
          <p:cNvGrpSpPr>
            <a:grpSpLocks/>
          </p:cNvGrpSpPr>
          <p:nvPr/>
        </p:nvGrpSpPr>
        <p:grpSpPr bwMode="auto">
          <a:xfrm>
            <a:off x="149225" y="2089150"/>
            <a:ext cx="4651375" cy="744538"/>
            <a:chOff x="96" y="606"/>
            <a:chExt cx="2930" cy="469"/>
          </a:xfrm>
        </p:grpSpPr>
        <p:sp>
          <p:nvSpPr>
            <p:cNvPr id="614455" name="Rectangle 55"/>
            <p:cNvSpPr>
              <a:spLocks noChangeArrowheads="1"/>
            </p:cNvSpPr>
            <p:nvPr/>
          </p:nvSpPr>
          <p:spPr bwMode="auto">
            <a:xfrm>
              <a:off x="96" y="606"/>
              <a:ext cx="2930" cy="469"/>
            </a:xfrm>
            <a:prstGeom prst="rect">
              <a:avLst/>
            </a:prstGeom>
            <a:solidFill>
              <a:srgbClr val="FFFF99">
                <a:alpha val="85001"/>
              </a:srgbClr>
            </a:solidFill>
            <a:ln w="508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56" name="Text Box 56"/>
            <p:cNvSpPr txBox="1">
              <a:spLocks noChangeArrowheads="1"/>
            </p:cNvSpPr>
            <p:nvPr/>
          </p:nvSpPr>
          <p:spPr bwMode="auto">
            <a:xfrm>
              <a:off x="1077" y="663"/>
              <a:ext cx="1193" cy="34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000">
                  <a:solidFill>
                    <a:srgbClr val="0000CC"/>
                  </a:solidFill>
                </a:rPr>
                <a:t>N-1 steps</a:t>
              </a:r>
            </a:p>
          </p:txBody>
        </p:sp>
      </p:grpSp>
      <p:sp>
        <p:nvSpPr>
          <p:cNvPr id="614457" name="Rectangle 57"/>
          <p:cNvSpPr>
            <a:spLocks noChangeArrowheads="1"/>
          </p:cNvSpPr>
          <p:nvPr/>
        </p:nvSpPr>
        <p:spPr bwMode="auto">
          <a:xfrm>
            <a:off x="157163" y="2851150"/>
            <a:ext cx="4651375" cy="744538"/>
          </a:xfrm>
          <a:prstGeom prst="rect">
            <a:avLst/>
          </a:prstGeom>
          <a:noFill/>
          <a:ln w="508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14458" name="Group 58"/>
          <p:cNvGrpSpPr>
            <a:grpSpLocks/>
          </p:cNvGrpSpPr>
          <p:nvPr/>
        </p:nvGrpSpPr>
        <p:grpSpPr bwMode="auto">
          <a:xfrm>
            <a:off x="157163" y="2833688"/>
            <a:ext cx="4651375" cy="744537"/>
            <a:chOff x="96" y="606"/>
            <a:chExt cx="2930" cy="469"/>
          </a:xfrm>
        </p:grpSpPr>
        <p:sp>
          <p:nvSpPr>
            <p:cNvPr id="614459" name="Rectangle 59"/>
            <p:cNvSpPr>
              <a:spLocks noChangeArrowheads="1"/>
            </p:cNvSpPr>
            <p:nvPr/>
          </p:nvSpPr>
          <p:spPr bwMode="auto">
            <a:xfrm>
              <a:off x="96" y="606"/>
              <a:ext cx="2930" cy="469"/>
            </a:xfrm>
            <a:prstGeom prst="rect">
              <a:avLst/>
            </a:prstGeom>
            <a:solidFill>
              <a:srgbClr val="FFFF99">
                <a:alpha val="85001"/>
              </a:srgbClr>
            </a:solidFill>
            <a:ln w="508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60" name="Text Box 60"/>
            <p:cNvSpPr txBox="1">
              <a:spLocks noChangeArrowheads="1"/>
            </p:cNvSpPr>
            <p:nvPr/>
          </p:nvSpPr>
          <p:spPr bwMode="auto">
            <a:xfrm>
              <a:off x="1077" y="663"/>
              <a:ext cx="785" cy="34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000">
                  <a:solidFill>
                    <a:srgbClr val="0000CC"/>
                  </a:solidFill>
                </a:rPr>
                <a:t>1 step</a:t>
              </a:r>
            </a:p>
          </p:txBody>
        </p:sp>
      </p:grpSp>
      <p:sp>
        <p:nvSpPr>
          <p:cNvPr id="614461" name="Rectangle 61"/>
          <p:cNvSpPr>
            <a:spLocks noChangeArrowheads="1"/>
          </p:cNvSpPr>
          <p:nvPr/>
        </p:nvSpPr>
        <p:spPr bwMode="auto">
          <a:xfrm>
            <a:off x="152400" y="3598863"/>
            <a:ext cx="4651375" cy="744537"/>
          </a:xfrm>
          <a:prstGeom prst="rect">
            <a:avLst/>
          </a:prstGeom>
          <a:noFill/>
          <a:ln w="508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14462" name="Group 62"/>
          <p:cNvGrpSpPr>
            <a:grpSpLocks/>
          </p:cNvGrpSpPr>
          <p:nvPr/>
        </p:nvGrpSpPr>
        <p:grpSpPr bwMode="auto">
          <a:xfrm>
            <a:off x="157163" y="3581400"/>
            <a:ext cx="4651375" cy="744538"/>
            <a:chOff x="96" y="606"/>
            <a:chExt cx="2930" cy="469"/>
          </a:xfrm>
        </p:grpSpPr>
        <p:sp>
          <p:nvSpPr>
            <p:cNvPr id="614463" name="Rectangle 63"/>
            <p:cNvSpPr>
              <a:spLocks noChangeArrowheads="1"/>
            </p:cNvSpPr>
            <p:nvPr/>
          </p:nvSpPr>
          <p:spPr bwMode="auto">
            <a:xfrm>
              <a:off x="96" y="606"/>
              <a:ext cx="2930" cy="469"/>
            </a:xfrm>
            <a:prstGeom prst="rect">
              <a:avLst/>
            </a:prstGeom>
            <a:solidFill>
              <a:srgbClr val="FFFF99">
                <a:alpha val="85001"/>
              </a:srgbClr>
            </a:solidFill>
            <a:ln w="508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64" name="Text Box 64"/>
            <p:cNvSpPr txBox="1">
              <a:spLocks noChangeArrowheads="1"/>
            </p:cNvSpPr>
            <p:nvPr/>
          </p:nvSpPr>
          <p:spPr bwMode="auto">
            <a:xfrm>
              <a:off x="1077" y="663"/>
              <a:ext cx="1231" cy="34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000">
                  <a:solidFill>
                    <a:srgbClr val="0000CC"/>
                  </a:solidFill>
                </a:rPr>
                <a:t>N-2 steps</a:t>
              </a:r>
            </a:p>
          </p:txBody>
        </p:sp>
      </p:grpSp>
      <p:sp>
        <p:nvSpPr>
          <p:cNvPr id="614465" name="Rectangle 65"/>
          <p:cNvSpPr>
            <a:spLocks noChangeArrowheads="1"/>
          </p:cNvSpPr>
          <p:nvPr/>
        </p:nvSpPr>
        <p:spPr bwMode="auto">
          <a:xfrm>
            <a:off x="152400" y="4356100"/>
            <a:ext cx="4651375" cy="744538"/>
          </a:xfrm>
          <a:prstGeom prst="rect">
            <a:avLst/>
          </a:prstGeom>
          <a:noFill/>
          <a:ln w="508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14466" name="Group 66"/>
          <p:cNvGrpSpPr>
            <a:grpSpLocks/>
          </p:cNvGrpSpPr>
          <p:nvPr/>
        </p:nvGrpSpPr>
        <p:grpSpPr bwMode="auto">
          <a:xfrm>
            <a:off x="152400" y="4338638"/>
            <a:ext cx="4651375" cy="744537"/>
            <a:chOff x="96" y="606"/>
            <a:chExt cx="2930" cy="469"/>
          </a:xfrm>
        </p:grpSpPr>
        <p:sp>
          <p:nvSpPr>
            <p:cNvPr id="614467" name="Rectangle 67"/>
            <p:cNvSpPr>
              <a:spLocks noChangeArrowheads="1"/>
            </p:cNvSpPr>
            <p:nvPr/>
          </p:nvSpPr>
          <p:spPr bwMode="auto">
            <a:xfrm>
              <a:off x="96" y="606"/>
              <a:ext cx="2930" cy="469"/>
            </a:xfrm>
            <a:prstGeom prst="rect">
              <a:avLst/>
            </a:prstGeom>
            <a:solidFill>
              <a:srgbClr val="FFFF99">
                <a:alpha val="85001"/>
              </a:srgbClr>
            </a:solidFill>
            <a:ln w="508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68" name="Text Box 68"/>
            <p:cNvSpPr txBox="1">
              <a:spLocks noChangeArrowheads="1"/>
            </p:cNvSpPr>
            <p:nvPr/>
          </p:nvSpPr>
          <p:spPr bwMode="auto">
            <a:xfrm>
              <a:off x="1077" y="663"/>
              <a:ext cx="785" cy="34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000">
                  <a:solidFill>
                    <a:srgbClr val="0000CC"/>
                  </a:solidFill>
                </a:rPr>
                <a:t>1 step</a:t>
              </a:r>
            </a:p>
          </p:txBody>
        </p:sp>
      </p:grpSp>
      <p:sp>
        <p:nvSpPr>
          <p:cNvPr id="614469" name="Text Box 69"/>
          <p:cNvSpPr txBox="1">
            <a:spLocks noChangeArrowheads="1"/>
          </p:cNvSpPr>
          <p:nvPr/>
        </p:nvSpPr>
        <p:spPr bwMode="auto">
          <a:xfrm>
            <a:off x="304800" y="5089525"/>
            <a:ext cx="42672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So this comes to:</a:t>
            </a:r>
          </a:p>
        </p:txBody>
      </p:sp>
      <p:sp>
        <p:nvSpPr>
          <p:cNvPr id="614470" name="Text Box 70"/>
          <p:cNvSpPr txBox="1">
            <a:spLocks noChangeArrowheads="1"/>
          </p:cNvSpPr>
          <p:nvPr/>
        </p:nvSpPr>
        <p:spPr bwMode="auto">
          <a:xfrm>
            <a:off x="271463" y="5851525"/>
            <a:ext cx="42672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PLUS</a:t>
            </a:r>
          </a:p>
          <a:p>
            <a:pPr algn="ctr"/>
            <a:r>
              <a:rPr lang="en-US" sz="2000">
                <a:solidFill>
                  <a:srgbClr val="6600FF"/>
                </a:solidFill>
              </a:rPr>
              <a:t>N + N-1 + N-2 + … + 2 + 1</a:t>
            </a:r>
          </a:p>
          <a:p>
            <a:pPr algn="ctr"/>
            <a:r>
              <a:rPr lang="en-US" sz="2000">
                <a:solidFill>
                  <a:srgbClr val="006666"/>
                </a:solidFill>
              </a:rPr>
              <a:t>steps to find the smallest item</a:t>
            </a:r>
          </a:p>
        </p:txBody>
      </p:sp>
      <p:sp>
        <p:nvSpPr>
          <p:cNvPr id="614471" name="Text Box 71"/>
          <p:cNvSpPr txBox="1">
            <a:spLocks noChangeArrowheads="1"/>
          </p:cNvSpPr>
          <p:nvPr/>
        </p:nvSpPr>
        <p:spPr bwMode="auto">
          <a:xfrm>
            <a:off x="381000" y="5470525"/>
            <a:ext cx="42672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rgbClr val="6600FF"/>
                </a:solidFill>
              </a:rPr>
              <a:t>N </a:t>
            </a:r>
            <a:r>
              <a:rPr lang="en-US" sz="2000">
                <a:solidFill>
                  <a:srgbClr val="006666"/>
                </a:solidFill>
              </a:rPr>
              <a:t>swap steps</a:t>
            </a:r>
            <a:r>
              <a:rPr lang="en-US" sz="2000">
                <a:solidFill>
                  <a:srgbClr val="6600FF"/>
                </a:solidFill>
              </a:rPr>
              <a:t> </a:t>
            </a:r>
            <a:br>
              <a:rPr lang="en-US" sz="2000">
                <a:solidFill>
                  <a:srgbClr val="6600FF"/>
                </a:solidFill>
              </a:rPr>
            </a:br>
            <a:endParaRPr lang="en-US" sz="2000">
              <a:solidFill>
                <a:srgbClr val="006666"/>
              </a:solidFill>
            </a:endParaRPr>
          </a:p>
        </p:txBody>
      </p:sp>
      <p:sp>
        <p:nvSpPr>
          <p:cNvPr id="614472" name="Rectangle 72"/>
          <p:cNvSpPr>
            <a:spLocks noChangeArrowheads="1"/>
          </p:cNvSpPr>
          <p:nvPr/>
        </p:nvSpPr>
        <p:spPr bwMode="auto">
          <a:xfrm>
            <a:off x="4953000" y="4343400"/>
            <a:ext cx="4191000" cy="2514600"/>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73" name="Text Box 73"/>
          <p:cNvSpPr txBox="1">
            <a:spLocks noChangeArrowheads="1"/>
          </p:cNvSpPr>
          <p:nvPr/>
        </p:nvSpPr>
        <p:spPr bwMode="auto">
          <a:xfrm>
            <a:off x="4876800" y="4495800"/>
            <a:ext cx="42672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Now if you remember your math…</a:t>
            </a:r>
          </a:p>
        </p:txBody>
      </p:sp>
      <p:sp>
        <p:nvSpPr>
          <p:cNvPr id="614475" name="Text Box 75"/>
          <p:cNvSpPr txBox="1">
            <a:spLocks noChangeArrowheads="1"/>
          </p:cNvSpPr>
          <p:nvPr/>
        </p:nvSpPr>
        <p:spPr bwMode="auto">
          <a:xfrm>
            <a:off x="4876800" y="5029200"/>
            <a:ext cx="42672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rgbClr val="6600FF"/>
                </a:solidFill>
              </a:rPr>
              <a:t>N + N-1 + N-2 + … + 2 + 1</a:t>
            </a:r>
          </a:p>
        </p:txBody>
      </p:sp>
      <p:sp>
        <p:nvSpPr>
          <p:cNvPr id="614476" name="Text Box 76"/>
          <p:cNvSpPr txBox="1">
            <a:spLocks noChangeArrowheads="1"/>
          </p:cNvSpPr>
          <p:nvPr/>
        </p:nvSpPr>
        <p:spPr bwMode="auto">
          <a:xfrm>
            <a:off x="4876800" y="5562600"/>
            <a:ext cx="42672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is equal to...</a:t>
            </a:r>
          </a:p>
        </p:txBody>
      </p:sp>
      <p:sp>
        <p:nvSpPr>
          <p:cNvPr id="614477" name="Text Box 77"/>
          <p:cNvSpPr txBox="1">
            <a:spLocks noChangeArrowheads="1"/>
          </p:cNvSpPr>
          <p:nvPr/>
        </p:nvSpPr>
        <p:spPr bwMode="auto">
          <a:xfrm>
            <a:off x="3886200" y="6019800"/>
            <a:ext cx="42672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u="sng">
                <a:solidFill>
                  <a:srgbClr val="6600FF"/>
                </a:solidFill>
              </a:rPr>
              <a:t>N * (N+1)</a:t>
            </a:r>
          </a:p>
          <a:p>
            <a:pPr algn="ctr"/>
            <a:r>
              <a:rPr lang="en-US" sz="2000">
                <a:solidFill>
                  <a:srgbClr val="6600FF"/>
                </a:solidFill>
              </a:rPr>
              <a:t>2</a:t>
            </a:r>
          </a:p>
        </p:txBody>
      </p:sp>
      <p:sp>
        <p:nvSpPr>
          <p:cNvPr id="614478" name="Text Box 78"/>
          <p:cNvSpPr txBox="1">
            <a:spLocks noChangeArrowheads="1"/>
          </p:cNvSpPr>
          <p:nvPr/>
        </p:nvSpPr>
        <p:spPr bwMode="auto">
          <a:xfrm>
            <a:off x="6248400" y="6096000"/>
            <a:ext cx="26670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or roughly</a:t>
            </a:r>
            <a:r>
              <a:rPr lang="en-US" sz="2000">
                <a:solidFill>
                  <a:srgbClr val="6600FF"/>
                </a:solidFill>
              </a:rPr>
              <a:t> N</a:t>
            </a:r>
            <a:r>
              <a:rPr lang="en-US" sz="2000" baseline="30000">
                <a:solidFill>
                  <a:srgbClr val="6600FF"/>
                </a:solidFill>
              </a:rPr>
              <a:t>2</a:t>
            </a:r>
          </a:p>
        </p:txBody>
      </p:sp>
      <p:sp>
        <p:nvSpPr>
          <p:cNvPr id="614481" name="Rectangle 81"/>
          <p:cNvSpPr>
            <a:spLocks noChangeArrowheads="1"/>
          </p:cNvSpPr>
          <p:nvPr/>
        </p:nvSpPr>
        <p:spPr bwMode="auto">
          <a:xfrm>
            <a:off x="4876800" y="4267200"/>
            <a:ext cx="4191000" cy="2514600"/>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80" name="Text Box 80"/>
          <p:cNvSpPr txBox="1">
            <a:spLocks noChangeArrowheads="1"/>
          </p:cNvSpPr>
          <p:nvPr/>
        </p:nvSpPr>
        <p:spPr bwMode="auto">
          <a:xfrm>
            <a:off x="4953000" y="4572000"/>
            <a:ext cx="3886200" cy="1463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So Selection Sort is</a:t>
            </a:r>
          </a:p>
          <a:p>
            <a:pPr algn="ctr"/>
            <a:r>
              <a:rPr lang="en-US" sz="2000">
                <a:solidFill>
                  <a:schemeClr val="accent2"/>
                </a:solidFill>
              </a:rPr>
              <a:t>O(N</a:t>
            </a:r>
            <a:r>
              <a:rPr lang="en-US" sz="2000" b="1" baseline="30000">
                <a:solidFill>
                  <a:schemeClr val="accent2"/>
                </a:solidFill>
              </a:rPr>
              <a:t>2</a:t>
            </a:r>
            <a:r>
              <a:rPr lang="en-US" sz="2000">
                <a:solidFill>
                  <a:schemeClr val="accent2"/>
                </a:solidFill>
              </a:rPr>
              <a:t>)</a:t>
            </a:r>
          </a:p>
          <a:p>
            <a:pPr algn="ctr"/>
            <a:endParaRPr lang="en-US" sz="1000">
              <a:solidFill>
                <a:schemeClr val="tx1"/>
              </a:solidFill>
            </a:endParaRPr>
          </a:p>
          <a:p>
            <a:pPr algn="ctr"/>
            <a:r>
              <a:rPr lang="en-US" sz="2000">
                <a:solidFill>
                  <a:schemeClr val="tx1"/>
                </a:solidFill>
              </a:rPr>
              <a:t>Or, for </a:t>
            </a:r>
            <a:r>
              <a:rPr lang="en-US" sz="2000">
                <a:solidFill>
                  <a:schemeClr val="accent2"/>
                </a:solidFill>
              </a:rPr>
              <a:t>N</a:t>
            </a:r>
            <a:r>
              <a:rPr lang="en-US" sz="2000">
                <a:solidFill>
                  <a:schemeClr val="tx1"/>
                </a:solidFill>
              </a:rPr>
              <a:t> books, you need roughly </a:t>
            </a:r>
            <a:r>
              <a:rPr lang="en-US" sz="2000">
                <a:solidFill>
                  <a:schemeClr val="accent2"/>
                </a:solidFill>
              </a:rPr>
              <a:t>N</a:t>
            </a:r>
            <a:r>
              <a:rPr lang="en-US" sz="2000" b="1" baseline="30000">
                <a:solidFill>
                  <a:schemeClr val="accent2"/>
                </a:solidFill>
              </a:rPr>
              <a:t>2</a:t>
            </a:r>
            <a:r>
              <a:rPr lang="en-US" sz="2000">
                <a:solidFill>
                  <a:schemeClr val="tx1"/>
                </a:solidFill>
              </a:rPr>
              <a:t> steps to sort them.</a:t>
            </a:r>
          </a:p>
        </p:txBody>
      </p:sp>
      <p:sp>
        <p:nvSpPr>
          <p:cNvPr id="614483" name="Text Box 83"/>
          <p:cNvSpPr txBox="1">
            <a:spLocks noChangeArrowheads="1"/>
          </p:cNvSpPr>
          <p:nvPr/>
        </p:nvSpPr>
        <p:spPr bwMode="auto">
          <a:xfrm>
            <a:off x="4876800" y="6324600"/>
            <a:ext cx="38862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(It’s considered pretty </a:t>
            </a:r>
            <a:r>
              <a:rPr lang="en-US" sz="2000">
                <a:solidFill>
                  <a:srgbClr val="FF0000"/>
                </a:solidFill>
              </a:rPr>
              <a:t>slow</a:t>
            </a:r>
            <a:r>
              <a:rPr lang="en-US" sz="2000">
                <a:solidFill>
                  <a:schemeClr val="tx1"/>
                </a:solidFil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44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1443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63" presetClass="path" presetSubtype="0" accel="50000" decel="50000" fill="hold" nodeType="clickEffect">
                                  <p:stCondLst>
                                    <p:cond delay="0"/>
                                  </p:stCondLst>
                                  <p:childTnLst>
                                    <p:animMotion origin="layout" path="M -2.77778E-7 -1.3876E-6 L 0.31771 -0.00254 " pathEditMode="relative" rAng="0" ptsTypes="AA">
                                      <p:cBhvr>
                                        <p:cTn id="14" dur="2000" fill="hold"/>
                                        <p:tgtEl>
                                          <p:spTgt spid="614436"/>
                                        </p:tgtEl>
                                        <p:attrNameLst>
                                          <p:attrName>ppt_x</p:attrName>
                                          <p:attrName>ppt_y</p:attrName>
                                        </p:attrNameLst>
                                      </p:cBhvr>
                                      <p:rCtr x="15885" y="-139"/>
                                    </p:animMotion>
                                  </p:childTnLst>
                                </p:cTn>
                              </p:par>
                            </p:childTnLst>
                          </p:cTn>
                        </p:par>
                        <p:par>
                          <p:cTn id="15" fill="hold" nodeType="afterGroup">
                            <p:stCondLst>
                              <p:cond delay="2000"/>
                            </p:stCondLst>
                            <p:childTnLst>
                              <p:par>
                                <p:cTn id="16" presetID="1" presetClass="exit" presetSubtype="0" fill="hold" nodeType="afterEffect">
                                  <p:stCondLst>
                                    <p:cond delay="0"/>
                                  </p:stCondLst>
                                  <p:childTnLst>
                                    <p:set>
                                      <p:cBhvr>
                                        <p:cTn id="17" dur="1" fill="hold">
                                          <p:stCondLst>
                                            <p:cond delay="0"/>
                                          </p:stCondLst>
                                        </p:cTn>
                                        <p:tgtEl>
                                          <p:spTgt spid="614436"/>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614445"/>
                                        </p:tgtEl>
                                        <p:attrNameLst>
                                          <p:attrName>style.visibility</p:attrName>
                                        </p:attrNameLst>
                                      </p:cBhvr>
                                      <p:to>
                                        <p:strVal val="visible"/>
                                      </p:to>
                                    </p:set>
                                    <p:animEffect transition="in" filter="fade">
                                      <p:cBhvr>
                                        <p:cTn id="22" dur="2000"/>
                                        <p:tgtEl>
                                          <p:spTgt spid="61444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44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nodeType="clickEffect">
                                  <p:stCondLst>
                                    <p:cond delay="0"/>
                                  </p:stCondLst>
                                  <p:childTnLst>
                                    <p:set>
                                      <p:cBhvr>
                                        <p:cTn id="30" dur="1" fill="hold">
                                          <p:stCondLst>
                                            <p:cond delay="0"/>
                                          </p:stCondLst>
                                        </p:cTn>
                                        <p:tgtEl>
                                          <p:spTgt spid="614451"/>
                                        </p:tgtEl>
                                        <p:attrNameLst>
                                          <p:attrName>style.visibility</p:attrName>
                                        </p:attrNameLst>
                                      </p:cBhvr>
                                      <p:to>
                                        <p:strVal val="visible"/>
                                      </p:to>
                                    </p:set>
                                    <p:animEffect transition="in" filter="fade">
                                      <p:cBhvr>
                                        <p:cTn id="31" dur="2000"/>
                                        <p:tgtEl>
                                          <p:spTgt spid="614451"/>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14453"/>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0" presetClass="entr" presetSubtype="0" fill="hold" nodeType="clickEffect">
                                  <p:stCondLst>
                                    <p:cond delay="0"/>
                                  </p:stCondLst>
                                  <p:childTnLst>
                                    <p:set>
                                      <p:cBhvr>
                                        <p:cTn id="39" dur="1" fill="hold">
                                          <p:stCondLst>
                                            <p:cond delay="0"/>
                                          </p:stCondLst>
                                        </p:cTn>
                                        <p:tgtEl>
                                          <p:spTgt spid="614454"/>
                                        </p:tgtEl>
                                        <p:attrNameLst>
                                          <p:attrName>style.visibility</p:attrName>
                                        </p:attrNameLst>
                                      </p:cBhvr>
                                      <p:to>
                                        <p:strVal val="visible"/>
                                      </p:to>
                                    </p:set>
                                    <p:animEffect transition="in" filter="fade">
                                      <p:cBhvr>
                                        <p:cTn id="40" dur="2000"/>
                                        <p:tgtEl>
                                          <p:spTgt spid="614454"/>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14457"/>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0" presetClass="entr" presetSubtype="0" fill="hold" nodeType="clickEffect">
                                  <p:stCondLst>
                                    <p:cond delay="0"/>
                                  </p:stCondLst>
                                  <p:childTnLst>
                                    <p:set>
                                      <p:cBhvr>
                                        <p:cTn id="48" dur="1" fill="hold">
                                          <p:stCondLst>
                                            <p:cond delay="0"/>
                                          </p:stCondLst>
                                        </p:cTn>
                                        <p:tgtEl>
                                          <p:spTgt spid="614458"/>
                                        </p:tgtEl>
                                        <p:attrNameLst>
                                          <p:attrName>style.visibility</p:attrName>
                                        </p:attrNameLst>
                                      </p:cBhvr>
                                      <p:to>
                                        <p:strVal val="visible"/>
                                      </p:to>
                                    </p:set>
                                    <p:animEffect transition="in" filter="fade">
                                      <p:cBhvr>
                                        <p:cTn id="49" dur="2000"/>
                                        <p:tgtEl>
                                          <p:spTgt spid="614458"/>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614461"/>
                                        </p:tgtEl>
                                        <p:attrNameLst>
                                          <p:attrName>style.visibility</p:attrName>
                                        </p:attrNameLst>
                                      </p:cBhvr>
                                      <p:to>
                                        <p:strVal val="visible"/>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10" presetClass="entr" presetSubtype="0" fill="hold" nodeType="clickEffect">
                                  <p:stCondLst>
                                    <p:cond delay="0"/>
                                  </p:stCondLst>
                                  <p:childTnLst>
                                    <p:set>
                                      <p:cBhvr>
                                        <p:cTn id="57" dur="1" fill="hold">
                                          <p:stCondLst>
                                            <p:cond delay="0"/>
                                          </p:stCondLst>
                                        </p:cTn>
                                        <p:tgtEl>
                                          <p:spTgt spid="614462"/>
                                        </p:tgtEl>
                                        <p:attrNameLst>
                                          <p:attrName>style.visibility</p:attrName>
                                        </p:attrNameLst>
                                      </p:cBhvr>
                                      <p:to>
                                        <p:strVal val="visible"/>
                                      </p:to>
                                    </p:set>
                                    <p:animEffect transition="in" filter="fade">
                                      <p:cBhvr>
                                        <p:cTn id="58" dur="2000"/>
                                        <p:tgtEl>
                                          <p:spTgt spid="614462"/>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14465"/>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0" presetClass="entr" presetSubtype="0" fill="hold" nodeType="clickEffect">
                                  <p:stCondLst>
                                    <p:cond delay="0"/>
                                  </p:stCondLst>
                                  <p:childTnLst>
                                    <p:set>
                                      <p:cBhvr>
                                        <p:cTn id="66" dur="1" fill="hold">
                                          <p:stCondLst>
                                            <p:cond delay="0"/>
                                          </p:stCondLst>
                                        </p:cTn>
                                        <p:tgtEl>
                                          <p:spTgt spid="614466"/>
                                        </p:tgtEl>
                                        <p:attrNameLst>
                                          <p:attrName>style.visibility</p:attrName>
                                        </p:attrNameLst>
                                      </p:cBhvr>
                                      <p:to>
                                        <p:strVal val="visible"/>
                                      </p:to>
                                    </p:set>
                                    <p:animEffect transition="in" filter="fade">
                                      <p:cBhvr>
                                        <p:cTn id="67" dur="2000"/>
                                        <p:tgtEl>
                                          <p:spTgt spid="614466"/>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614469"/>
                                        </p:tgtEl>
                                        <p:attrNameLst>
                                          <p:attrName>style.visibility</p:attrName>
                                        </p:attrNameLst>
                                      </p:cBhvr>
                                      <p:to>
                                        <p:strVal val="visible"/>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614471"/>
                                        </p:tgtEl>
                                        <p:attrNameLst>
                                          <p:attrName>style.visibility</p:attrName>
                                        </p:attrNameLst>
                                      </p:cBhvr>
                                      <p:to>
                                        <p:strVal val="visible"/>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614470"/>
                                        </p:tgtEl>
                                        <p:attrNameLst>
                                          <p:attrName>style.visibility</p:attrName>
                                        </p:attrNameLst>
                                      </p:cBhvr>
                                      <p:to>
                                        <p:strVal val="visible"/>
                                      </p:to>
                                    </p:set>
                                  </p:childTnLst>
                                </p:cTn>
                              </p:par>
                            </p:childTnLst>
                          </p:cTn>
                        </p:par>
                      </p:childTnLst>
                    </p:cTn>
                  </p:par>
                  <p:par>
                    <p:cTn id="80" fill="hold" nodeType="clickPar">
                      <p:stCondLst>
                        <p:cond delay="indefinite"/>
                      </p:stCondLst>
                      <p:childTnLst>
                        <p:par>
                          <p:cTn id="81" fill="hold" nodeType="withGroup">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614472"/>
                                        </p:tgtEl>
                                        <p:attrNameLst>
                                          <p:attrName>style.visibility</p:attrName>
                                        </p:attrNameLst>
                                      </p:cBhvr>
                                      <p:to>
                                        <p:strVal val="visible"/>
                                      </p:to>
                                    </p:set>
                                    <p:animEffect transition="in" filter="fade">
                                      <p:cBhvr>
                                        <p:cTn id="84" dur="2000"/>
                                        <p:tgtEl>
                                          <p:spTgt spid="614472"/>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614473"/>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614475"/>
                                        </p:tgtEl>
                                        <p:attrNameLst>
                                          <p:attrName>style.visibility</p:attrName>
                                        </p:attrNameLst>
                                      </p:cBhvr>
                                      <p:to>
                                        <p:strVal val="visible"/>
                                      </p:to>
                                    </p:set>
                                  </p:childTnLst>
                                </p:cTn>
                              </p:par>
                            </p:childTnLst>
                          </p:cTn>
                        </p:par>
                      </p:childTnLst>
                    </p:cTn>
                  </p:par>
                  <p:par>
                    <p:cTn id="93" fill="hold" nodeType="clickPar">
                      <p:stCondLst>
                        <p:cond delay="indefinite"/>
                      </p:stCondLst>
                      <p:childTnLst>
                        <p:par>
                          <p:cTn id="94" fill="hold" nodeType="withGroup">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614476"/>
                                        </p:tgtEl>
                                        <p:attrNameLst>
                                          <p:attrName>style.visibility</p:attrName>
                                        </p:attrNameLst>
                                      </p:cBhvr>
                                      <p:to>
                                        <p:strVal val="visible"/>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614477"/>
                                        </p:tgtEl>
                                        <p:attrNameLst>
                                          <p:attrName>style.visibility</p:attrName>
                                        </p:attrNameLst>
                                      </p:cBhvr>
                                      <p:to>
                                        <p:strVal val="visible"/>
                                      </p:to>
                                    </p:se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614478"/>
                                        </p:tgtEl>
                                        <p:attrNameLst>
                                          <p:attrName>style.visibility</p:attrName>
                                        </p:attrNameLst>
                                      </p:cBhvr>
                                      <p:to>
                                        <p:strVal val="visible"/>
                                      </p:to>
                                    </p:se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614481"/>
                                        </p:tgtEl>
                                        <p:attrNameLst>
                                          <p:attrName>style.visibility</p:attrName>
                                        </p:attrNameLst>
                                      </p:cBhvr>
                                      <p:to>
                                        <p:strVal val="visible"/>
                                      </p:to>
                                    </p:set>
                                    <p:animEffect transition="in" filter="fade">
                                      <p:cBhvr>
                                        <p:cTn id="109" dur="500"/>
                                        <p:tgtEl>
                                          <p:spTgt spid="614481"/>
                                        </p:tgtEl>
                                      </p:cBhvr>
                                    </p:animEffect>
                                  </p:childTnLst>
                                </p:cTn>
                              </p:par>
                              <p:par>
                                <p:cTn id="110" presetID="1" presetClass="entr" presetSubtype="0" fill="hold" grpId="1" nodeType="withEffect">
                                  <p:stCondLst>
                                    <p:cond delay="0"/>
                                  </p:stCondLst>
                                  <p:childTnLst>
                                    <p:set>
                                      <p:cBhvr>
                                        <p:cTn id="111" dur="1" fill="hold">
                                          <p:stCondLst>
                                            <p:cond delay="0"/>
                                          </p:stCondLst>
                                        </p:cTn>
                                        <p:tgtEl>
                                          <p:spTgt spid="614480"/>
                                        </p:tgtEl>
                                        <p:attrNameLst>
                                          <p:attrName>style.visibility</p:attrName>
                                        </p:attrNameLst>
                                      </p:cBhvr>
                                      <p:to>
                                        <p:strVal val="visible"/>
                                      </p:to>
                                    </p:se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6144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42" grpId="0" animBg="1"/>
      <p:bldP spid="614447" grpId="0" animBg="1"/>
      <p:bldP spid="614453" grpId="0" animBg="1"/>
      <p:bldP spid="614457" grpId="0" animBg="1"/>
      <p:bldP spid="614461" grpId="0" animBg="1"/>
      <p:bldP spid="614465" grpId="0" animBg="1"/>
      <p:bldP spid="614469" grpId="0"/>
      <p:bldP spid="614470" grpId="0"/>
      <p:bldP spid="614471" grpId="0"/>
      <p:bldP spid="614472" grpId="0" animBg="1"/>
      <p:bldP spid="614473" grpId="0"/>
      <p:bldP spid="614475" grpId="0"/>
      <p:bldP spid="614476" grpId="0"/>
      <p:bldP spid="614477" grpId="0"/>
      <p:bldP spid="614478" grpId="0"/>
      <p:bldP spid="614481" grpId="0" animBg="1"/>
      <p:bldP spid="614480" grpId="1"/>
      <p:bldP spid="61448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5"/>
          <p:cNvSpPr>
            <a:spLocks noGrp="1"/>
          </p:cNvSpPr>
          <p:nvPr>
            <p:ph type="sldNum" sz="quarter" idx="12"/>
          </p:nvPr>
        </p:nvSpPr>
        <p:spPr/>
        <p:txBody>
          <a:bodyPr/>
          <a:lstStyle/>
          <a:p>
            <a:fld id="{42726F2B-7F58-4293-A72B-EEFDA43EFF6D}" type="slidenum">
              <a:rPr lang="en-US"/>
              <a:pPr/>
              <a:t>47</a:t>
            </a:fld>
            <a:endParaRPr lang="en-US"/>
          </a:p>
        </p:txBody>
      </p:sp>
      <p:sp>
        <p:nvSpPr>
          <p:cNvPr id="630786" name="Rectangle 2"/>
          <p:cNvSpPr>
            <a:spLocks noGrp="1" noChangeArrowheads="1"/>
          </p:cNvSpPr>
          <p:nvPr>
            <p:ph type="title"/>
          </p:nvPr>
        </p:nvSpPr>
        <p:spPr>
          <a:xfrm>
            <a:off x="381000" y="-76200"/>
            <a:ext cx="8262938" cy="1143000"/>
          </a:xfrm>
        </p:spPr>
        <p:txBody>
          <a:bodyPr/>
          <a:lstStyle/>
          <a:p>
            <a:r>
              <a:rPr lang="en-US" sz="3800"/>
              <a:t>Selection Sort – Better or Worse?</a:t>
            </a:r>
          </a:p>
        </p:txBody>
      </p:sp>
      <p:sp>
        <p:nvSpPr>
          <p:cNvPr id="630789" name="Text Box 5"/>
          <p:cNvSpPr txBox="1">
            <a:spLocks noChangeArrowheads="1"/>
          </p:cNvSpPr>
          <p:nvPr/>
        </p:nvSpPr>
        <p:spPr bwMode="auto">
          <a:xfrm>
            <a:off x="533400" y="990600"/>
            <a:ext cx="77724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Are there any kinds of input data where Selection Sort is either </a:t>
            </a:r>
            <a:r>
              <a:rPr lang="en-US" sz="2400">
                <a:solidFill>
                  <a:schemeClr val="accent2"/>
                </a:solidFill>
              </a:rPr>
              <a:t>more</a:t>
            </a:r>
            <a:r>
              <a:rPr lang="en-US" sz="2400">
                <a:solidFill>
                  <a:schemeClr val="tx1"/>
                </a:solidFill>
              </a:rPr>
              <a:t> or </a:t>
            </a:r>
            <a:r>
              <a:rPr lang="en-US" sz="2400">
                <a:solidFill>
                  <a:schemeClr val="accent2"/>
                </a:solidFill>
              </a:rPr>
              <a:t>less efficient</a:t>
            </a:r>
            <a:r>
              <a:rPr lang="en-US" sz="2400">
                <a:solidFill>
                  <a:schemeClr val="tx1"/>
                </a:solidFill>
              </a:rPr>
              <a:t>?</a:t>
            </a:r>
          </a:p>
        </p:txBody>
      </p:sp>
      <p:sp>
        <p:nvSpPr>
          <p:cNvPr id="630790" name="Text Box 6"/>
          <p:cNvSpPr txBox="1">
            <a:spLocks noChangeArrowheads="1"/>
          </p:cNvSpPr>
          <p:nvPr/>
        </p:nvSpPr>
        <p:spPr bwMode="auto">
          <a:xfrm>
            <a:off x="381000" y="1981200"/>
            <a:ext cx="4572000"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For example, what if all of the books are </a:t>
            </a:r>
            <a:r>
              <a:rPr lang="en-US" sz="2400">
                <a:solidFill>
                  <a:schemeClr val="accent2"/>
                </a:solidFill>
              </a:rPr>
              <a:t>mostly in order</a:t>
            </a:r>
            <a:r>
              <a:rPr lang="en-US" sz="2400">
                <a:solidFill>
                  <a:schemeClr val="tx1"/>
                </a:solidFill>
              </a:rPr>
              <a:t> before our sort starts?</a:t>
            </a:r>
          </a:p>
        </p:txBody>
      </p:sp>
      <p:grpSp>
        <p:nvGrpSpPr>
          <p:cNvPr id="630802" name="Group 18"/>
          <p:cNvGrpSpPr>
            <a:grpSpLocks/>
          </p:cNvGrpSpPr>
          <p:nvPr/>
        </p:nvGrpSpPr>
        <p:grpSpPr bwMode="auto">
          <a:xfrm>
            <a:off x="5562600" y="2057400"/>
            <a:ext cx="5105400" cy="3349625"/>
            <a:chOff x="3264" y="2258"/>
            <a:chExt cx="3216" cy="2110"/>
          </a:xfrm>
        </p:grpSpPr>
        <p:pic>
          <p:nvPicPr>
            <p:cNvPr id="630791"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64" y="2258"/>
              <a:ext cx="3216" cy="211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30792" name="Group 8"/>
            <p:cNvGrpSpPr>
              <a:grpSpLocks/>
            </p:cNvGrpSpPr>
            <p:nvPr/>
          </p:nvGrpSpPr>
          <p:grpSpPr bwMode="auto">
            <a:xfrm>
              <a:off x="3385" y="2452"/>
              <a:ext cx="2917" cy="1843"/>
              <a:chOff x="912" y="814"/>
              <a:chExt cx="3483" cy="2264"/>
            </a:xfrm>
          </p:grpSpPr>
          <p:sp>
            <p:nvSpPr>
              <p:cNvPr id="630793" name="Rectangle 9"/>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0794" name="Line 10"/>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0795" name="Line 11"/>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30796" name="Picture 12"/>
            <p:cNvPicPr>
              <a:picLocks noChangeAspect="1" noChangeArrowheads="1"/>
            </p:cNvPicPr>
            <p:nvPr/>
          </p:nvPicPr>
          <p:blipFill>
            <a:blip r:embed="rId4" cstate="print">
              <a:extLst>
                <a:ext uri="{28A0092B-C50C-407E-A947-70E740481C1C}">
                  <a14:useLocalDpi xmlns:a14="http://schemas.microsoft.com/office/drawing/2010/main" val="0"/>
                </a:ext>
              </a:extLst>
            </a:blip>
            <a:srcRect r="17955"/>
            <a:stretch>
              <a:fillRect/>
            </a:stretch>
          </p:blipFill>
          <p:spPr bwMode="auto">
            <a:xfrm>
              <a:off x="4299" y="2813"/>
              <a:ext cx="353" cy="1489"/>
            </a:xfrm>
            <a:prstGeom prst="rect">
              <a:avLst/>
            </a:prstGeom>
            <a:noFill/>
            <a:extLst>
              <a:ext uri="{909E8E84-426E-40DD-AFC4-6F175D3DCCD1}">
                <a14:hiddenFill xmlns:a14="http://schemas.microsoft.com/office/drawing/2010/main">
                  <a:solidFill>
                    <a:srgbClr val="FFFFFF"/>
                  </a:solidFill>
                </a14:hiddenFill>
              </a:ext>
            </a:extLst>
          </p:spPr>
        </p:pic>
        <p:pic>
          <p:nvPicPr>
            <p:cNvPr id="630797" name="Picture 13"/>
            <p:cNvPicPr>
              <a:picLocks noChangeAspect="1" noChangeArrowheads="1"/>
            </p:cNvPicPr>
            <p:nvPr/>
          </p:nvPicPr>
          <p:blipFill>
            <a:blip r:embed="rId5" cstate="print">
              <a:extLst>
                <a:ext uri="{28A0092B-C50C-407E-A947-70E740481C1C}">
                  <a14:useLocalDpi xmlns:a14="http://schemas.microsoft.com/office/drawing/2010/main" val="0"/>
                </a:ext>
              </a:extLst>
            </a:blip>
            <a:srcRect l="2806" t="2338" r="63844"/>
            <a:stretch>
              <a:fillRect/>
            </a:stretch>
          </p:blipFill>
          <p:spPr bwMode="auto">
            <a:xfrm>
              <a:off x="4956" y="2682"/>
              <a:ext cx="404" cy="1604"/>
            </a:xfrm>
            <a:prstGeom prst="rect">
              <a:avLst/>
            </a:prstGeom>
            <a:noFill/>
            <a:extLst>
              <a:ext uri="{909E8E84-426E-40DD-AFC4-6F175D3DCCD1}">
                <a14:hiddenFill xmlns:a14="http://schemas.microsoft.com/office/drawing/2010/main">
                  <a:solidFill>
                    <a:srgbClr val="FFFFFF"/>
                  </a:solidFill>
                </a14:hiddenFill>
              </a:ext>
            </a:extLst>
          </p:spPr>
        </p:pic>
        <p:pic>
          <p:nvPicPr>
            <p:cNvPr id="630798" name="Picture 1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71" y="2449"/>
              <a:ext cx="276" cy="1837"/>
            </a:xfrm>
            <a:prstGeom prst="rect">
              <a:avLst/>
            </a:prstGeom>
            <a:noFill/>
            <a:extLst>
              <a:ext uri="{909E8E84-426E-40DD-AFC4-6F175D3DCCD1}">
                <a14:hiddenFill xmlns:a14="http://schemas.microsoft.com/office/drawing/2010/main">
                  <a:solidFill>
                    <a:srgbClr val="FFFFFF"/>
                  </a:solidFill>
                </a14:hiddenFill>
              </a:ext>
            </a:extLst>
          </p:spPr>
        </p:pic>
        <p:pic>
          <p:nvPicPr>
            <p:cNvPr id="630799" name="Picture 15"/>
            <p:cNvPicPr>
              <a:picLocks noChangeAspect="1" noChangeArrowheads="1"/>
            </p:cNvPicPr>
            <p:nvPr/>
          </p:nvPicPr>
          <p:blipFill>
            <a:blip r:embed="rId7" cstate="print">
              <a:extLst>
                <a:ext uri="{28A0092B-C50C-407E-A947-70E740481C1C}">
                  <a14:useLocalDpi xmlns:a14="http://schemas.microsoft.com/office/drawing/2010/main" val="0"/>
                </a:ext>
              </a:extLst>
            </a:blip>
            <a:srcRect r="2388" b="1042"/>
            <a:stretch>
              <a:fillRect/>
            </a:stretch>
          </p:blipFill>
          <p:spPr bwMode="auto">
            <a:xfrm>
              <a:off x="3456" y="3452"/>
              <a:ext cx="230" cy="820"/>
            </a:xfrm>
            <a:prstGeom prst="rect">
              <a:avLst/>
            </a:prstGeom>
            <a:noFill/>
            <a:extLst>
              <a:ext uri="{909E8E84-426E-40DD-AFC4-6F175D3DCCD1}">
                <a14:hiddenFill xmlns:a14="http://schemas.microsoft.com/office/drawing/2010/main">
                  <a:solidFill>
                    <a:srgbClr val="FFFFFF"/>
                  </a:solidFill>
                </a14:hiddenFill>
              </a:ext>
            </a:extLst>
          </p:spPr>
        </p:pic>
        <p:pic>
          <p:nvPicPr>
            <p:cNvPr id="630800" name="Picture 1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08" y="3335"/>
              <a:ext cx="262" cy="967"/>
            </a:xfrm>
            <a:prstGeom prst="rect">
              <a:avLst/>
            </a:prstGeom>
            <a:noFill/>
            <a:extLst>
              <a:ext uri="{909E8E84-426E-40DD-AFC4-6F175D3DCCD1}">
                <a14:hiddenFill xmlns:a14="http://schemas.microsoft.com/office/drawing/2010/main">
                  <a:solidFill>
                    <a:srgbClr val="FFFFFF"/>
                  </a:solidFill>
                </a14:hiddenFill>
              </a:ext>
            </a:extLst>
          </p:spPr>
        </p:pic>
        <p:pic>
          <p:nvPicPr>
            <p:cNvPr id="630801" name="Picture 17"/>
            <p:cNvPicPr>
              <a:picLocks noChangeAspect="1" noChangeArrowheads="1"/>
            </p:cNvPicPr>
            <p:nvPr/>
          </p:nvPicPr>
          <p:blipFill>
            <a:blip r:embed="rId9" cstate="print">
              <a:extLst>
                <a:ext uri="{28A0092B-C50C-407E-A947-70E740481C1C}">
                  <a14:useLocalDpi xmlns:a14="http://schemas.microsoft.com/office/drawing/2010/main" val="0"/>
                </a:ext>
              </a:extLst>
            </a:blip>
            <a:srcRect l="710"/>
            <a:stretch>
              <a:fillRect/>
            </a:stretch>
          </p:blipFill>
          <p:spPr bwMode="auto">
            <a:xfrm>
              <a:off x="3957" y="3032"/>
              <a:ext cx="322" cy="1279"/>
            </a:xfrm>
            <a:prstGeom prst="rect">
              <a:avLst/>
            </a:prstGeom>
            <a:noFill/>
            <a:extLst>
              <a:ext uri="{909E8E84-426E-40DD-AFC4-6F175D3DCCD1}">
                <a14:hiddenFill xmlns:a14="http://schemas.microsoft.com/office/drawing/2010/main">
                  <a:solidFill>
                    <a:srgbClr val="FFFFFF"/>
                  </a:solidFill>
                </a14:hiddenFill>
              </a:ext>
            </a:extLst>
          </p:spPr>
        </p:pic>
      </p:grpSp>
      <p:sp>
        <p:nvSpPr>
          <p:cNvPr id="630804" name="Text Box 20"/>
          <p:cNvSpPr txBox="1">
            <a:spLocks noChangeArrowheads="1"/>
          </p:cNvSpPr>
          <p:nvPr/>
        </p:nvSpPr>
        <p:spPr bwMode="auto">
          <a:xfrm>
            <a:off x="5562600" y="5562600"/>
            <a:ext cx="3581400"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No! Selection sort takes just as many steps either way!</a:t>
            </a:r>
          </a:p>
        </p:txBody>
      </p:sp>
      <p:sp>
        <p:nvSpPr>
          <p:cNvPr id="630805" name="Text Box 21"/>
          <p:cNvSpPr txBox="1">
            <a:spLocks noChangeArrowheads="1"/>
          </p:cNvSpPr>
          <p:nvPr/>
        </p:nvSpPr>
        <p:spPr bwMode="auto">
          <a:xfrm>
            <a:off x="152400" y="3429000"/>
            <a:ext cx="5257800" cy="329565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b="1">
                <a:solidFill>
                  <a:schemeClr val="tx1"/>
                </a:solidFill>
                <a:latin typeface="Courier New" pitchFamily="49" charset="0"/>
                <a:cs typeface="Courier New" pitchFamily="49" charset="0"/>
              </a:rPr>
              <a:t>void selectSort(shelf of N books)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for i = 1 to N</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 </a:t>
            </a:r>
          </a:p>
          <a:p>
            <a:r>
              <a:rPr lang="en-US" sz="2000" b="1">
                <a:solidFill>
                  <a:schemeClr val="tx1"/>
                </a:solidFill>
                <a:latin typeface="Courier New" pitchFamily="49" charset="0"/>
                <a:cs typeface="Courier New" pitchFamily="49" charset="0"/>
              </a:rPr>
              <a:t>     find the smallest book </a:t>
            </a:r>
            <a:br>
              <a:rPr lang="en-US" sz="2000" b="1">
                <a:solidFill>
                  <a:schemeClr val="tx1"/>
                </a:solidFill>
                <a:latin typeface="Courier New" pitchFamily="49" charset="0"/>
                <a:cs typeface="Courier New" pitchFamily="49" charset="0"/>
              </a:rPr>
            </a:br>
            <a:r>
              <a:rPr lang="en-US" sz="2000" b="1">
                <a:solidFill>
                  <a:schemeClr val="tx1"/>
                </a:solidFill>
                <a:latin typeface="Courier New" pitchFamily="49" charset="0"/>
                <a:cs typeface="Courier New" pitchFamily="49" charset="0"/>
              </a:rPr>
              <a:t>       between slots i and N</a:t>
            </a:r>
          </a:p>
          <a:p>
            <a:r>
              <a:rPr lang="en-US" sz="1000" b="1">
                <a:solidFill>
                  <a:schemeClr val="tx1"/>
                </a:solidFill>
                <a:latin typeface="Courier New" pitchFamily="49" charset="0"/>
                <a:cs typeface="Courier New" pitchFamily="49" charset="0"/>
              </a:rPr>
              <a:t> </a:t>
            </a:r>
            <a:br>
              <a:rPr lang="en-US" sz="1000" b="1">
                <a:solidFill>
                  <a:schemeClr val="tx1"/>
                </a:solidFill>
                <a:latin typeface="Courier New" pitchFamily="49" charset="0"/>
                <a:cs typeface="Courier New" pitchFamily="49" charset="0"/>
              </a:rPr>
            </a:br>
            <a:r>
              <a:rPr lang="en-US" sz="2000" b="1">
                <a:solidFill>
                  <a:schemeClr val="tx1"/>
                </a:solidFill>
                <a:latin typeface="Courier New" pitchFamily="49" charset="0"/>
                <a:cs typeface="Courier New" pitchFamily="49" charset="0"/>
              </a:rPr>
              <a:t>     swap this smallest book </a:t>
            </a:r>
            <a:br>
              <a:rPr lang="en-US" sz="2000" b="1">
                <a:solidFill>
                  <a:schemeClr val="tx1"/>
                </a:solidFill>
                <a:latin typeface="Courier New" pitchFamily="49" charset="0"/>
                <a:cs typeface="Courier New" pitchFamily="49" charset="0"/>
              </a:rPr>
            </a:br>
            <a:r>
              <a:rPr lang="en-US" sz="2000" b="1">
                <a:solidFill>
                  <a:schemeClr val="tx1"/>
                </a:solidFill>
                <a:latin typeface="Courier New" pitchFamily="49" charset="0"/>
                <a:cs typeface="Courier New" pitchFamily="49" charset="0"/>
              </a:rPr>
              <a:t>       with book i;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a:t>
            </a:r>
            <a:endParaRPr lang="en-US" sz="2000">
              <a:latin typeface="Courier New"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3078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079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2" fill="hold" nodeType="clickEffect">
                                  <p:stCondLst>
                                    <p:cond delay="0"/>
                                  </p:stCondLst>
                                  <p:childTnLst>
                                    <p:set>
                                      <p:cBhvr>
                                        <p:cTn id="14" dur="1" fill="hold">
                                          <p:stCondLst>
                                            <p:cond delay="0"/>
                                          </p:stCondLst>
                                        </p:cTn>
                                        <p:tgtEl>
                                          <p:spTgt spid="630802"/>
                                        </p:tgtEl>
                                        <p:attrNameLst>
                                          <p:attrName>style.visibility</p:attrName>
                                        </p:attrNameLst>
                                      </p:cBhvr>
                                      <p:to>
                                        <p:strVal val="visible"/>
                                      </p:to>
                                    </p:set>
                                    <p:anim calcmode="lin" valueType="num">
                                      <p:cBhvr additive="base">
                                        <p:cTn id="15" dur="500" fill="hold"/>
                                        <p:tgtEl>
                                          <p:spTgt spid="630802"/>
                                        </p:tgtEl>
                                        <p:attrNameLst>
                                          <p:attrName>ppt_x</p:attrName>
                                        </p:attrNameLst>
                                      </p:cBhvr>
                                      <p:tavLst>
                                        <p:tav tm="0">
                                          <p:val>
                                            <p:strVal val="1+#ppt_w/2"/>
                                          </p:val>
                                        </p:tav>
                                        <p:tav tm="100000">
                                          <p:val>
                                            <p:strVal val="#ppt_x"/>
                                          </p:val>
                                        </p:tav>
                                      </p:tavLst>
                                    </p:anim>
                                    <p:anim calcmode="lin" valueType="num">
                                      <p:cBhvr additive="base">
                                        <p:cTn id="16" dur="500" fill="hold"/>
                                        <p:tgtEl>
                                          <p:spTgt spid="630802"/>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30805"/>
                                        </p:tgtEl>
                                        <p:attrNameLst>
                                          <p:attrName>style.visibility</p:attrName>
                                        </p:attrNameLst>
                                      </p:cBhvr>
                                      <p:to>
                                        <p:strVal val="visible"/>
                                      </p:to>
                                    </p:set>
                                    <p:anim calcmode="lin" valueType="num">
                                      <p:cBhvr additive="base">
                                        <p:cTn id="21" dur="500" fill="hold"/>
                                        <p:tgtEl>
                                          <p:spTgt spid="630805"/>
                                        </p:tgtEl>
                                        <p:attrNameLst>
                                          <p:attrName>ppt_x</p:attrName>
                                        </p:attrNameLst>
                                      </p:cBhvr>
                                      <p:tavLst>
                                        <p:tav tm="0">
                                          <p:val>
                                            <p:strVal val="#ppt_x"/>
                                          </p:val>
                                        </p:tav>
                                        <p:tav tm="100000">
                                          <p:val>
                                            <p:strVal val="#ppt_x"/>
                                          </p:val>
                                        </p:tav>
                                      </p:tavLst>
                                    </p:anim>
                                    <p:anim calcmode="lin" valueType="num">
                                      <p:cBhvr additive="base">
                                        <p:cTn id="22" dur="500" fill="hold"/>
                                        <p:tgtEl>
                                          <p:spTgt spid="630805"/>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308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789" grpId="0"/>
      <p:bldP spid="630790" grpId="0"/>
      <p:bldP spid="630804" grpId="0"/>
      <p:bldP spid="63080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2"/>
          </p:nvPr>
        </p:nvSpPr>
        <p:spPr/>
        <p:txBody>
          <a:bodyPr/>
          <a:lstStyle/>
          <a:p>
            <a:fld id="{492B0ED4-EEB9-46EA-AC32-7B9714F9924A}" type="slidenum">
              <a:rPr lang="en-US"/>
              <a:pPr/>
              <a:t>48</a:t>
            </a:fld>
            <a:endParaRPr lang="en-US"/>
          </a:p>
        </p:txBody>
      </p:sp>
      <p:sp>
        <p:nvSpPr>
          <p:cNvPr id="584706" name="Rectangle 2"/>
          <p:cNvSpPr>
            <a:spLocks noGrp="1" noChangeArrowheads="1"/>
          </p:cNvSpPr>
          <p:nvPr>
            <p:ph type="title"/>
          </p:nvPr>
        </p:nvSpPr>
        <p:spPr>
          <a:xfrm>
            <a:off x="685800" y="-228600"/>
            <a:ext cx="7772400" cy="1143000"/>
          </a:xfrm>
        </p:spPr>
        <p:txBody>
          <a:bodyPr/>
          <a:lstStyle/>
          <a:p>
            <a:r>
              <a:rPr lang="en-US"/>
              <a:t>The Selection Sort</a:t>
            </a:r>
          </a:p>
        </p:txBody>
      </p:sp>
      <p:sp>
        <p:nvSpPr>
          <p:cNvPr id="584707" name="Text Box 3"/>
          <p:cNvSpPr txBox="1">
            <a:spLocks noChangeArrowheads="1"/>
          </p:cNvSpPr>
          <p:nvPr/>
        </p:nvSpPr>
        <p:spPr bwMode="auto">
          <a:xfrm>
            <a:off x="2362200" y="914400"/>
            <a:ext cx="4384675"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accent2"/>
                </a:solidFill>
                <a:cs typeface="Courier New" pitchFamily="49" charset="0"/>
              </a:rPr>
              <a:t>And here’s the C++ source code to sort a bunch of numbers…</a:t>
            </a:r>
            <a:endParaRPr lang="en-US" sz="2400">
              <a:solidFill>
                <a:schemeClr val="tx1"/>
              </a:solidFill>
              <a:cs typeface="Courier New" pitchFamily="49" charset="0"/>
            </a:endParaRPr>
          </a:p>
        </p:txBody>
      </p:sp>
      <p:sp>
        <p:nvSpPr>
          <p:cNvPr id="584708" name="Text Box 4"/>
          <p:cNvSpPr txBox="1">
            <a:spLocks noChangeArrowheads="1"/>
          </p:cNvSpPr>
          <p:nvPr/>
        </p:nvSpPr>
        <p:spPr bwMode="auto">
          <a:xfrm>
            <a:off x="76200" y="2498725"/>
            <a:ext cx="5521325" cy="405765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1">
                <a:solidFill>
                  <a:schemeClr val="tx1"/>
                </a:solidFill>
                <a:latin typeface="Courier New" pitchFamily="49" charset="0"/>
                <a:cs typeface="Courier New" pitchFamily="49" charset="0"/>
              </a:rPr>
              <a:t>void selectionSort(int A[], int n)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for (int i = 0; i &lt; n; i++)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int minIndex = i;</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for (int j = i+1; j &lt; n; j++)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if (A[j] &lt; A[minIndex])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minIndex = j;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swap(A[i], A[minIndex]);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a:t>
            </a:r>
            <a:endParaRPr lang="en-US" sz="2000">
              <a:latin typeface="Courier New" pitchFamily="49" charset="0"/>
            </a:endParaRPr>
          </a:p>
        </p:txBody>
      </p:sp>
      <p:grpSp>
        <p:nvGrpSpPr>
          <p:cNvPr id="584709" name="Group 5"/>
          <p:cNvGrpSpPr>
            <a:grpSpLocks/>
          </p:cNvGrpSpPr>
          <p:nvPr/>
        </p:nvGrpSpPr>
        <p:grpSpPr bwMode="auto">
          <a:xfrm>
            <a:off x="5138738" y="3870325"/>
            <a:ext cx="3929062" cy="1463675"/>
            <a:chOff x="3257" y="2438"/>
            <a:chExt cx="2647" cy="922"/>
          </a:xfrm>
        </p:grpSpPr>
        <p:sp>
          <p:nvSpPr>
            <p:cNvPr id="584710" name="Text Box 6"/>
            <p:cNvSpPr txBox="1">
              <a:spLocks noChangeArrowheads="1"/>
            </p:cNvSpPr>
            <p:nvPr/>
          </p:nvSpPr>
          <p:spPr bwMode="auto">
            <a:xfrm>
              <a:off x="3257" y="2438"/>
              <a:ext cx="2023" cy="92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9000">
                  <a:solidFill>
                    <a:srgbClr val="A50021"/>
                  </a:solidFill>
                </a:rPr>
                <a:t>}</a:t>
              </a:r>
              <a:r>
                <a:rPr lang="en-US" sz="4000">
                  <a:solidFill>
                    <a:srgbClr val="A50021"/>
                  </a:solidFill>
                </a:rPr>
                <a:t> </a:t>
              </a:r>
            </a:p>
          </p:txBody>
        </p:sp>
        <p:sp>
          <p:nvSpPr>
            <p:cNvPr id="584711" name="Text Box 7"/>
            <p:cNvSpPr txBox="1">
              <a:spLocks noChangeArrowheads="1"/>
            </p:cNvSpPr>
            <p:nvPr/>
          </p:nvSpPr>
          <p:spPr bwMode="auto">
            <a:xfrm>
              <a:off x="3736" y="2573"/>
              <a:ext cx="2168" cy="63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dirty="0">
                  <a:solidFill>
                    <a:srgbClr val="A50021"/>
                  </a:solidFill>
                </a:rPr>
                <a:t>Locate the smallest item in the array between the </a:t>
              </a:r>
              <a:r>
                <a:rPr lang="en-US" sz="2000" dirty="0" err="1">
                  <a:solidFill>
                    <a:srgbClr val="6600CC"/>
                  </a:solidFill>
                </a:rPr>
                <a:t>i</a:t>
              </a:r>
              <a:r>
                <a:rPr lang="en-US" sz="2000" b="1" baseline="30000" dirty="0" err="1">
                  <a:solidFill>
                    <a:srgbClr val="6600CC"/>
                  </a:solidFill>
                </a:rPr>
                <a:t>th</a:t>
              </a:r>
              <a:r>
                <a:rPr lang="en-US" sz="2000" dirty="0">
                  <a:solidFill>
                    <a:srgbClr val="A50021"/>
                  </a:solidFill>
                </a:rPr>
                <a:t> </a:t>
              </a:r>
              <a:r>
                <a:rPr lang="en-US" sz="2000" dirty="0">
                  <a:solidFill>
                    <a:srgbClr val="6600FF"/>
                  </a:solidFill>
                </a:rPr>
                <a:t>slot</a:t>
              </a:r>
              <a:r>
                <a:rPr lang="en-US" sz="2000" dirty="0">
                  <a:solidFill>
                    <a:srgbClr val="A50021"/>
                  </a:solidFill>
                </a:rPr>
                <a:t> and </a:t>
              </a:r>
              <a:r>
                <a:rPr lang="en-US" sz="2000" dirty="0">
                  <a:solidFill>
                    <a:srgbClr val="6600FF"/>
                  </a:solidFill>
                </a:rPr>
                <a:t>slot n-1</a:t>
              </a:r>
              <a:r>
                <a:rPr lang="en-US" sz="2000" dirty="0">
                  <a:solidFill>
                    <a:srgbClr val="A50021"/>
                  </a:solidFill>
                </a:rPr>
                <a:t>.</a:t>
              </a:r>
            </a:p>
          </p:txBody>
        </p:sp>
        <p:sp>
          <p:nvSpPr>
            <p:cNvPr id="584712" name="Rectangle 8"/>
            <p:cNvSpPr>
              <a:spLocks noChangeArrowheads="1"/>
            </p:cNvSpPr>
            <p:nvPr/>
          </p:nvSpPr>
          <p:spPr bwMode="auto">
            <a:xfrm>
              <a:off x="3546" y="2694"/>
              <a:ext cx="266" cy="44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4000">
                  <a:solidFill>
                    <a:srgbClr val="A50021"/>
                  </a:solidFill>
                </a:rPr>
                <a:t>-</a:t>
              </a:r>
            </a:p>
          </p:txBody>
        </p:sp>
      </p:grpSp>
      <p:grpSp>
        <p:nvGrpSpPr>
          <p:cNvPr id="584713" name="Group 9"/>
          <p:cNvGrpSpPr>
            <a:grpSpLocks/>
          </p:cNvGrpSpPr>
          <p:nvPr/>
        </p:nvGrpSpPr>
        <p:grpSpPr bwMode="auto">
          <a:xfrm>
            <a:off x="4648200" y="5410200"/>
            <a:ext cx="4403725" cy="776288"/>
            <a:chOff x="2928" y="3408"/>
            <a:chExt cx="2688" cy="489"/>
          </a:xfrm>
        </p:grpSpPr>
        <p:sp>
          <p:nvSpPr>
            <p:cNvPr id="584714" name="Text Box 10"/>
            <p:cNvSpPr txBox="1">
              <a:spLocks noChangeArrowheads="1"/>
            </p:cNvSpPr>
            <p:nvPr/>
          </p:nvSpPr>
          <p:spPr bwMode="auto">
            <a:xfrm>
              <a:off x="2928" y="3408"/>
              <a:ext cx="2099" cy="44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4000">
                  <a:solidFill>
                    <a:srgbClr val="A50021"/>
                  </a:solidFill>
                </a:rPr>
                <a:t>}- </a:t>
              </a:r>
            </a:p>
          </p:txBody>
        </p:sp>
        <p:sp>
          <p:nvSpPr>
            <p:cNvPr id="584715" name="Text Box 11"/>
            <p:cNvSpPr txBox="1">
              <a:spLocks noChangeArrowheads="1"/>
            </p:cNvSpPr>
            <p:nvPr/>
          </p:nvSpPr>
          <p:spPr bwMode="auto">
            <a:xfrm>
              <a:off x="3279" y="3417"/>
              <a:ext cx="2337" cy="48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a:solidFill>
                    <a:srgbClr val="A50021"/>
                  </a:solidFill>
                </a:rPr>
                <a:t>Swap the smallest item found with slot </a:t>
              </a:r>
              <a:r>
                <a:rPr lang="en-US" sz="2200">
                  <a:solidFill>
                    <a:srgbClr val="6600CC"/>
                  </a:solidFill>
                </a:rPr>
                <a:t>A[i]</a:t>
              </a:r>
              <a:r>
                <a:rPr lang="en-US" sz="2200">
                  <a:solidFill>
                    <a:srgbClr val="A50021"/>
                  </a:solidFill>
                </a:rPr>
                <a:t>.</a:t>
              </a:r>
            </a:p>
          </p:txBody>
        </p:sp>
      </p:grpSp>
      <p:grpSp>
        <p:nvGrpSpPr>
          <p:cNvPr id="584716" name="Group 12"/>
          <p:cNvGrpSpPr>
            <a:grpSpLocks/>
          </p:cNvGrpSpPr>
          <p:nvPr/>
        </p:nvGrpSpPr>
        <p:grpSpPr bwMode="auto">
          <a:xfrm>
            <a:off x="4648200" y="3048000"/>
            <a:ext cx="4267200" cy="776288"/>
            <a:chOff x="2928" y="3408"/>
            <a:chExt cx="2688" cy="489"/>
          </a:xfrm>
        </p:grpSpPr>
        <p:sp>
          <p:nvSpPr>
            <p:cNvPr id="584717" name="Text Box 13"/>
            <p:cNvSpPr txBox="1">
              <a:spLocks noChangeArrowheads="1"/>
            </p:cNvSpPr>
            <p:nvPr/>
          </p:nvSpPr>
          <p:spPr bwMode="auto">
            <a:xfrm>
              <a:off x="2928" y="3408"/>
              <a:ext cx="2099" cy="44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4000">
                  <a:solidFill>
                    <a:srgbClr val="A50021"/>
                  </a:solidFill>
                </a:rPr>
                <a:t>}- </a:t>
              </a:r>
            </a:p>
          </p:txBody>
        </p:sp>
        <p:sp>
          <p:nvSpPr>
            <p:cNvPr id="584718" name="Text Box 14"/>
            <p:cNvSpPr txBox="1">
              <a:spLocks noChangeArrowheads="1"/>
            </p:cNvSpPr>
            <p:nvPr/>
          </p:nvSpPr>
          <p:spPr bwMode="auto">
            <a:xfrm>
              <a:off x="3279" y="3417"/>
              <a:ext cx="2337" cy="48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solidFill>
                    <a:srgbClr val="A50021"/>
                  </a:solidFill>
                </a:rPr>
                <a:t>For each of the </a:t>
              </a:r>
              <a:r>
                <a:rPr lang="en-US" sz="2200" dirty="0">
                  <a:solidFill>
                    <a:schemeClr val="accent2"/>
                  </a:solidFill>
                </a:rPr>
                <a:t>n</a:t>
              </a:r>
              <a:r>
                <a:rPr lang="en-US" sz="2200" dirty="0">
                  <a:solidFill>
                    <a:srgbClr val="A50021"/>
                  </a:solidFill>
                </a:rPr>
                <a:t> array elements…</a:t>
              </a:r>
            </a:p>
          </p:txBody>
        </p:sp>
      </p:grpSp>
      <p:sp>
        <p:nvSpPr>
          <p:cNvPr id="19" name="Rounded Rectangular Callout 18"/>
          <p:cNvSpPr/>
          <p:nvPr/>
        </p:nvSpPr>
        <p:spPr bwMode="auto">
          <a:xfrm>
            <a:off x="3793067" y="-33867"/>
            <a:ext cx="5275791" cy="2532592"/>
          </a:xfrm>
          <a:prstGeom prst="wedgeRoundRectCallout">
            <a:avLst>
              <a:gd name="adj1" fmla="val -82831"/>
              <a:gd name="adj2" fmla="val 51469"/>
              <a:gd name="adj3" fmla="val 16667"/>
            </a:avLst>
          </a:prstGeom>
          <a:solidFill>
            <a:srgbClr val="FDE8CB"/>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Comic Sans MS" pitchFamily="66" charset="0"/>
                <a:cs typeface="Times New Roman" pitchFamily="18" charset="0"/>
              </a:rPr>
              <a:t>Selection</a:t>
            </a:r>
            <a:r>
              <a:rPr kumimoji="0" lang="en-US" sz="2400" b="0" i="0" u="none" strike="noStrike" cap="none" normalizeH="0" dirty="0">
                <a:ln>
                  <a:noFill/>
                </a:ln>
                <a:solidFill>
                  <a:srgbClr val="C00000"/>
                </a:solidFill>
                <a:effectLst/>
                <a:latin typeface="Comic Sans MS" pitchFamily="66" charset="0"/>
                <a:cs typeface="Times New Roman" pitchFamily="18" charset="0"/>
              </a:rPr>
              <a:t> Sort </a:t>
            </a:r>
            <a:r>
              <a:rPr kumimoji="0" lang="en-US" sz="2400" b="0" i="0" u="none" strike="noStrike" cap="none" normalizeH="0" baseline="0" dirty="0">
                <a:ln>
                  <a:noFill/>
                </a:ln>
                <a:solidFill>
                  <a:srgbClr val="C00000"/>
                </a:solidFill>
                <a:effectLst/>
                <a:latin typeface="Comic Sans MS" pitchFamily="66" charset="0"/>
                <a:cs typeface="Times New Roman" pitchFamily="18" charset="0"/>
              </a:rPr>
              <a:t>Questions</a:t>
            </a:r>
          </a:p>
          <a:p>
            <a:pPr marL="0" marR="0" indent="0" algn="ctr" defTabSz="914400" rtl="0" eaLnBrk="1" fontAlgn="base" latinLnBrk="0" hangingPunct="1">
              <a:lnSpc>
                <a:spcPct val="100000"/>
              </a:lnSpc>
              <a:spcBef>
                <a:spcPct val="0"/>
              </a:spcBef>
              <a:spcAft>
                <a:spcPct val="0"/>
              </a:spcAft>
              <a:buClrTx/>
              <a:buSzTx/>
              <a:buFontTx/>
              <a:buNone/>
              <a:tabLst/>
            </a:pPr>
            <a:endParaRPr lang="en-US" sz="1400" dirty="0"/>
          </a:p>
          <a:p>
            <a:pPr marL="0" marR="0" indent="0" algn="ctr" defTabSz="914400" rtl="0" eaLnBrk="1" fontAlgn="base" latinLnBrk="0" hangingPunct="1">
              <a:lnSpc>
                <a:spcPct val="100000"/>
              </a:lnSpc>
              <a:spcBef>
                <a:spcPct val="0"/>
              </a:spcBef>
              <a:spcAft>
                <a:spcPct val="0"/>
              </a:spcAft>
              <a:buClrTx/>
              <a:buSzTx/>
              <a:buFontTx/>
              <a:buNone/>
              <a:tabLst/>
            </a:pPr>
            <a:r>
              <a:rPr lang="en-US" dirty="0"/>
              <a:t>Can </a:t>
            </a:r>
            <a:r>
              <a:rPr lang="en-US" dirty="0">
                <a:solidFill>
                  <a:schemeClr val="accent6">
                    <a:lumMod val="60000"/>
                    <a:lumOff val="40000"/>
                  </a:schemeClr>
                </a:solidFill>
              </a:rPr>
              <a:t>Selection Sort </a:t>
            </a:r>
            <a:r>
              <a:rPr lang="en-US" dirty="0"/>
              <a:t>be applied easily to </a:t>
            </a:r>
            <a:br>
              <a:rPr lang="en-US" dirty="0"/>
            </a:br>
            <a:r>
              <a:rPr lang="en-US" dirty="0"/>
              <a:t>sort items within a </a:t>
            </a:r>
            <a:r>
              <a:rPr lang="en-US" dirty="0">
                <a:solidFill>
                  <a:srgbClr val="FF0000"/>
                </a:solidFill>
              </a:rPr>
              <a:t>linked list</a:t>
            </a:r>
            <a:r>
              <a:rPr lang="en-US" dirty="0"/>
              <a:t>?</a:t>
            </a:r>
            <a:br>
              <a:rPr lang="en-US" dirty="0"/>
            </a:br>
            <a:endParaRPr lang="en-US" sz="1400" dirty="0"/>
          </a:p>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2"/>
                </a:solidFill>
                <a:effectLst/>
                <a:latin typeface="Comic Sans MS" pitchFamily="66" charset="0"/>
                <a:cs typeface="Times New Roman" pitchFamily="18" charset="0"/>
              </a:rPr>
              <a:t>Is </a:t>
            </a:r>
            <a:r>
              <a:rPr kumimoji="0" lang="en-US" sz="1800" b="0" i="0" u="none" strike="noStrike" cap="none" normalizeH="0" baseline="0" dirty="0">
                <a:ln>
                  <a:noFill/>
                </a:ln>
                <a:solidFill>
                  <a:schemeClr val="accent6">
                    <a:lumMod val="60000"/>
                    <a:lumOff val="40000"/>
                  </a:schemeClr>
                </a:solidFill>
                <a:effectLst/>
                <a:latin typeface="Comic Sans MS" pitchFamily="66" charset="0"/>
                <a:cs typeface="Times New Roman" pitchFamily="18" charset="0"/>
              </a:rPr>
              <a:t>Selection Sort </a:t>
            </a:r>
            <a:r>
              <a:rPr kumimoji="0" lang="en-US" sz="1800" b="0" i="0" u="none" strike="noStrike" cap="none" normalizeH="0" baseline="0" dirty="0">
                <a:ln>
                  <a:noFill/>
                </a:ln>
                <a:solidFill>
                  <a:schemeClr val="tx2"/>
                </a:solidFill>
                <a:effectLst/>
                <a:latin typeface="Comic Sans MS" pitchFamily="66" charset="0"/>
                <a:cs typeface="Times New Roman" pitchFamily="18" charset="0"/>
              </a:rPr>
              <a:t>“</a:t>
            </a:r>
            <a:r>
              <a:rPr kumimoji="0" lang="en-US" sz="1800" b="0" i="0" u="none" strike="noStrike" cap="none" normalizeH="0" baseline="0" dirty="0">
                <a:ln>
                  <a:noFill/>
                </a:ln>
                <a:solidFill>
                  <a:srgbClr val="FF0000"/>
                </a:solidFill>
                <a:effectLst/>
                <a:latin typeface="Comic Sans MS" pitchFamily="66" charset="0"/>
                <a:cs typeface="Times New Roman" pitchFamily="18" charset="0"/>
              </a:rPr>
              <a:t>stable</a:t>
            </a:r>
            <a:r>
              <a:rPr kumimoji="0" lang="en-US" sz="1800" b="0" i="0" u="none" strike="noStrike" cap="none" normalizeH="0" baseline="0" dirty="0">
                <a:ln>
                  <a:noFill/>
                </a:ln>
                <a:solidFill>
                  <a:schemeClr val="tx2"/>
                </a:solidFill>
                <a:effectLst/>
                <a:latin typeface="Comic Sans MS" pitchFamily="66" charset="0"/>
                <a:cs typeface="Times New Roman" pitchFamily="18" charset="0"/>
              </a:rPr>
              <a:t>” or </a:t>
            </a:r>
            <a:r>
              <a:rPr kumimoji="0" lang="en-US" sz="1800" b="0" i="0" u="none" strike="noStrike" cap="none" normalizeH="0" baseline="0" dirty="0">
                <a:ln>
                  <a:noFill/>
                </a:ln>
                <a:solidFill>
                  <a:schemeClr val="tx1"/>
                </a:solidFill>
                <a:effectLst/>
                <a:latin typeface="Comic Sans MS" pitchFamily="66" charset="0"/>
                <a:cs typeface="Times New Roman" pitchFamily="18" charset="0"/>
              </a:rPr>
              <a:t>“</a:t>
            </a:r>
            <a:r>
              <a:rPr kumimoji="0" lang="en-US" sz="1800" b="0" i="0" u="none" strike="noStrike" cap="none" normalizeH="0" baseline="0" dirty="0">
                <a:ln>
                  <a:noFill/>
                </a:ln>
                <a:solidFill>
                  <a:srgbClr val="FF0000"/>
                </a:solidFill>
                <a:effectLst/>
                <a:latin typeface="Comic Sans MS" pitchFamily="66" charset="0"/>
                <a:cs typeface="Times New Roman" pitchFamily="18" charset="0"/>
              </a:rPr>
              <a:t>unstable</a:t>
            </a:r>
            <a:r>
              <a:rPr kumimoji="0" lang="en-US" sz="1800" b="0" i="0" u="none" strike="noStrike" cap="none" normalizeH="0" baseline="0" dirty="0">
                <a:ln>
                  <a:noFill/>
                </a:ln>
                <a:solidFill>
                  <a:schemeClr val="tx1"/>
                </a:solidFill>
                <a:effectLst/>
                <a:latin typeface="Comic Sans MS" pitchFamily="66" charset="0"/>
                <a:cs typeface="Times New Roman" pitchFamily="18" charset="0"/>
              </a:rPr>
              <a:t>”</a:t>
            </a:r>
            <a:r>
              <a:rPr lang="en-US" dirty="0">
                <a:solidFill>
                  <a:schemeClr val="tx1"/>
                </a:solidFill>
              </a:rPr>
              <a:t>?</a:t>
            </a:r>
            <a:br>
              <a:rPr lang="en-US" dirty="0"/>
            </a:br>
            <a:br>
              <a:rPr lang="en-US" dirty="0"/>
            </a:br>
            <a:r>
              <a:rPr kumimoji="0" lang="en-US" sz="1800" b="0" i="0" u="none" strike="noStrike" cap="none" normalizeH="0" baseline="0" dirty="0">
                <a:ln>
                  <a:noFill/>
                </a:ln>
                <a:solidFill>
                  <a:schemeClr val="tx2"/>
                </a:solidFill>
                <a:effectLst/>
                <a:latin typeface="Comic Sans MS" pitchFamily="66" charset="0"/>
                <a:cs typeface="Times New Roman" pitchFamily="18" charset="0"/>
              </a:rPr>
              <a:t> </a:t>
            </a:r>
          </a:p>
        </p:txBody>
      </p:sp>
      <p:pic>
        <p:nvPicPr>
          <p:cNvPr id="21"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7153" r="16955"/>
          <a:stretch/>
        </p:blipFill>
        <p:spPr bwMode="auto">
          <a:xfrm>
            <a:off x="5889221" y="2853280"/>
            <a:ext cx="2949269" cy="33569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847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847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847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nodeType="clickEffect">
                                  <p:stCondLst>
                                    <p:cond delay="0"/>
                                  </p:stCondLst>
                                  <p:childTnLst>
                                    <p:set>
                                      <p:cBhvr>
                                        <p:cTn id="18" dur="1" fill="hold">
                                          <p:stCondLst>
                                            <p:cond delay="0"/>
                                          </p:stCondLst>
                                        </p:cTn>
                                        <p:tgtEl>
                                          <p:spTgt spid="58471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84709"/>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5847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9">
                                            <p:bg/>
                                          </p:spTgt>
                                        </p:tgtEl>
                                        <p:attrNameLst>
                                          <p:attrName>style.visibility</p:attrName>
                                        </p:attrNameLst>
                                      </p:cBhvr>
                                      <p:to>
                                        <p:strVal val="visible"/>
                                      </p:to>
                                    </p:set>
                                    <p:animEffect transition="in" filter="wipe(down)">
                                      <p:cBhvr>
                                        <p:cTn id="27" dur="500"/>
                                        <p:tgtEl>
                                          <p:spTgt spid="19">
                                            <p:bg/>
                                          </p:spTgt>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1+#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xit" presetSubtype="2" fill="hold" nodeType="clickEffect">
                                  <p:stCondLst>
                                    <p:cond delay="0"/>
                                  </p:stCondLst>
                                  <p:childTnLst>
                                    <p:anim calcmode="lin" valueType="num">
                                      <p:cBhvr additive="base">
                                        <p:cTn id="48" dur="500"/>
                                        <p:tgtEl>
                                          <p:spTgt spid="21"/>
                                        </p:tgtEl>
                                        <p:attrNameLst>
                                          <p:attrName>ppt_x</p:attrName>
                                        </p:attrNameLst>
                                      </p:cBhvr>
                                      <p:tavLst>
                                        <p:tav tm="0">
                                          <p:val>
                                            <p:strVal val="ppt_x"/>
                                          </p:val>
                                        </p:tav>
                                        <p:tav tm="100000">
                                          <p:val>
                                            <p:strVal val="1+ppt_w/2"/>
                                          </p:val>
                                        </p:tav>
                                      </p:tavLst>
                                    </p:anim>
                                    <p:anim calcmode="lin" valueType="num">
                                      <p:cBhvr additive="base">
                                        <p:cTn id="49" dur="500"/>
                                        <p:tgtEl>
                                          <p:spTgt spid="21"/>
                                        </p:tgtEl>
                                        <p:attrNameLst>
                                          <p:attrName>ppt_y</p:attrName>
                                        </p:attrNameLst>
                                      </p:cBhvr>
                                      <p:tavLst>
                                        <p:tav tm="0">
                                          <p:val>
                                            <p:strVal val="ppt_y"/>
                                          </p:val>
                                        </p:tav>
                                        <p:tav tm="100000">
                                          <p:val>
                                            <p:strVal val="ppt_y"/>
                                          </p:val>
                                        </p:tav>
                                      </p:tavLst>
                                    </p:anim>
                                    <p:set>
                                      <p:cBhvr>
                                        <p:cTn id="50"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176116" y="4346671"/>
            <a:ext cx="2951746" cy="369332"/>
          </a:xfrm>
          <a:prstGeom prst="rect">
            <a:avLst/>
          </a:prstGeom>
          <a:noFill/>
        </p:spPr>
        <p:txBody>
          <a:bodyPr wrap="square" rtlCol="0">
            <a:spAutoFit/>
          </a:bodyPr>
          <a:lstStyle/>
          <a:p>
            <a:pPr algn="ctr"/>
            <a:r>
              <a:rPr lang="en-US" dirty="0">
                <a:solidFill>
                  <a:schemeClr val="tx1">
                    <a:lumMod val="75000"/>
                    <a:lumOff val="25000"/>
                  </a:schemeClr>
                </a:solidFill>
              </a:rPr>
              <a:t>People in line</a:t>
            </a:r>
          </a:p>
        </p:txBody>
      </p:sp>
      <p:sp>
        <p:nvSpPr>
          <p:cNvPr id="14" name="TextBox 13"/>
          <p:cNvSpPr txBox="1"/>
          <p:nvPr/>
        </p:nvSpPr>
        <p:spPr>
          <a:xfrm>
            <a:off x="229817" y="3274081"/>
            <a:ext cx="8757290" cy="646331"/>
          </a:xfrm>
          <a:prstGeom prst="rect">
            <a:avLst/>
          </a:prstGeom>
          <a:noFill/>
        </p:spPr>
        <p:txBody>
          <a:bodyPr wrap="square" rtlCol="0">
            <a:spAutoFit/>
          </a:bodyPr>
          <a:lstStyle/>
          <a:p>
            <a:pPr algn="ctr"/>
            <a:r>
              <a:rPr lang="en-US" dirty="0"/>
              <a:t>A </a:t>
            </a:r>
            <a:r>
              <a:rPr lang="en-US" dirty="0">
                <a:solidFill>
                  <a:srgbClr val="FF0000"/>
                </a:solidFill>
              </a:rPr>
              <a:t>“stable” </a:t>
            </a:r>
            <a:r>
              <a:rPr lang="en-US" dirty="0"/>
              <a:t>sorting algorithm does take into account the initial </a:t>
            </a:r>
            <a:br>
              <a:rPr lang="en-US" dirty="0"/>
            </a:br>
            <a:r>
              <a:rPr lang="en-US" dirty="0"/>
              <a:t>ordering when sorting, maintaining the order of similar-valued items.</a:t>
            </a:r>
          </a:p>
        </p:txBody>
      </p:sp>
      <p:sp>
        <p:nvSpPr>
          <p:cNvPr id="2" name="Title 1"/>
          <p:cNvSpPr>
            <a:spLocks noGrp="1"/>
          </p:cNvSpPr>
          <p:nvPr>
            <p:ph type="title"/>
          </p:nvPr>
        </p:nvSpPr>
        <p:spPr>
          <a:xfrm>
            <a:off x="497406" y="-177814"/>
            <a:ext cx="7772400" cy="1143000"/>
          </a:xfrm>
        </p:spPr>
        <p:txBody>
          <a:bodyPr/>
          <a:lstStyle/>
          <a:p>
            <a:r>
              <a:rPr lang="en-US" sz="4000" dirty="0"/>
              <a:t> What’s a </a:t>
            </a:r>
            <a:r>
              <a:rPr lang="en-US" sz="4000"/>
              <a:t>Stable Sort?</a:t>
            </a:r>
            <a:endParaRPr lang="en-US" sz="4000" dirty="0"/>
          </a:p>
        </p:txBody>
      </p:sp>
      <p:sp>
        <p:nvSpPr>
          <p:cNvPr id="3" name="Slide Number Placeholder 2"/>
          <p:cNvSpPr>
            <a:spLocks noGrp="1"/>
          </p:cNvSpPr>
          <p:nvPr>
            <p:ph type="sldNum" sz="quarter" idx="12"/>
          </p:nvPr>
        </p:nvSpPr>
        <p:spPr/>
        <p:txBody>
          <a:bodyPr/>
          <a:lstStyle/>
          <a:p>
            <a:fld id="{C38621DE-2D7F-44F3-B4E5-FDBBA24CB563}" type="slidenum">
              <a:rPr lang="en-US" smtClean="0"/>
              <a:pPr/>
              <a:t>49</a:t>
            </a:fld>
            <a:endParaRPr lang="en-US"/>
          </a:p>
        </p:txBody>
      </p:sp>
      <p:sp>
        <p:nvSpPr>
          <p:cNvPr id="4" name="TextBox 3"/>
          <p:cNvSpPr txBox="1"/>
          <p:nvPr/>
        </p:nvSpPr>
        <p:spPr>
          <a:xfrm>
            <a:off x="1015171" y="881954"/>
            <a:ext cx="7186583" cy="369332"/>
          </a:xfrm>
          <a:prstGeom prst="rect">
            <a:avLst/>
          </a:prstGeom>
          <a:noFill/>
        </p:spPr>
        <p:txBody>
          <a:bodyPr wrap="none" rtlCol="0">
            <a:spAutoFit/>
          </a:bodyPr>
          <a:lstStyle/>
          <a:p>
            <a:pPr algn="ctr"/>
            <a:r>
              <a:rPr lang="en-US" dirty="0"/>
              <a:t>Imagine that N old people line up to buy </a:t>
            </a:r>
            <a:r>
              <a:rPr lang="en-US" dirty="0">
                <a:solidFill>
                  <a:srgbClr val="990000"/>
                </a:solidFill>
              </a:rPr>
              <a:t>laxatives</a:t>
            </a:r>
            <a:r>
              <a:rPr lang="en-US" dirty="0"/>
              <a:t> at a drugstore.</a:t>
            </a:r>
          </a:p>
        </p:txBody>
      </p:sp>
      <p:sp>
        <p:nvSpPr>
          <p:cNvPr id="5" name="TextBox 4"/>
          <p:cNvSpPr txBox="1"/>
          <p:nvPr/>
        </p:nvSpPr>
        <p:spPr>
          <a:xfrm>
            <a:off x="605614" y="1366286"/>
            <a:ext cx="8005718" cy="369332"/>
          </a:xfrm>
          <a:prstGeom prst="rect">
            <a:avLst/>
          </a:prstGeom>
          <a:noFill/>
        </p:spPr>
        <p:txBody>
          <a:bodyPr wrap="none" rtlCol="0">
            <a:spAutoFit/>
          </a:bodyPr>
          <a:lstStyle/>
          <a:p>
            <a:pPr algn="ctr"/>
            <a:r>
              <a:rPr lang="en-US" dirty="0"/>
              <a:t>And the drugstore wants to sort them and serve them based on urgency.</a:t>
            </a:r>
          </a:p>
        </p:txBody>
      </p:sp>
      <p:sp>
        <p:nvSpPr>
          <p:cNvPr id="6" name="TextBox 5"/>
          <p:cNvSpPr txBox="1"/>
          <p:nvPr/>
        </p:nvSpPr>
        <p:spPr>
          <a:xfrm>
            <a:off x="606525" y="4699961"/>
            <a:ext cx="2257349" cy="2031325"/>
          </a:xfrm>
          <a:prstGeom prst="rect">
            <a:avLst/>
          </a:prstGeom>
          <a:noFill/>
        </p:spPr>
        <p:txBody>
          <a:bodyPr wrap="none" rtlCol="0">
            <a:spAutoFit/>
          </a:bodyPr>
          <a:lstStyle/>
          <a:p>
            <a:r>
              <a:rPr lang="en-US" dirty="0" err="1"/>
              <a:t>Ebeneezer</a:t>
            </a:r>
            <a:r>
              <a:rPr lang="en-US" dirty="0"/>
              <a:t> - 8 days</a:t>
            </a:r>
          </a:p>
          <a:p>
            <a:r>
              <a:rPr lang="en-US" dirty="0"/>
              <a:t>Carey – 5 days</a:t>
            </a:r>
          </a:p>
          <a:p>
            <a:r>
              <a:rPr lang="en-US" dirty="0"/>
              <a:t>David – 2 days</a:t>
            </a:r>
          </a:p>
          <a:p>
            <a:r>
              <a:rPr lang="en-US" dirty="0"/>
              <a:t>Michael – 4 days</a:t>
            </a:r>
          </a:p>
          <a:p>
            <a:r>
              <a:rPr lang="en-US" dirty="0"/>
              <a:t>Steve – 8 days</a:t>
            </a:r>
          </a:p>
          <a:p>
            <a:r>
              <a:rPr lang="en-US" dirty="0"/>
              <a:t>Vicki – 8 days</a:t>
            </a:r>
          </a:p>
          <a:p>
            <a:r>
              <a:rPr lang="en-US" dirty="0"/>
              <a:t>Andrea – 5 days</a:t>
            </a:r>
          </a:p>
        </p:txBody>
      </p:sp>
      <p:sp>
        <p:nvSpPr>
          <p:cNvPr id="10" name="TextBox 9"/>
          <p:cNvSpPr txBox="1"/>
          <p:nvPr/>
        </p:nvSpPr>
        <p:spPr>
          <a:xfrm>
            <a:off x="3550340" y="4699961"/>
            <a:ext cx="2257349" cy="2031325"/>
          </a:xfrm>
          <a:prstGeom prst="rect">
            <a:avLst/>
          </a:prstGeom>
          <a:noFill/>
        </p:spPr>
        <p:txBody>
          <a:bodyPr wrap="none" rtlCol="0">
            <a:spAutoFit/>
          </a:bodyPr>
          <a:lstStyle/>
          <a:p>
            <a:r>
              <a:rPr lang="en-US" dirty="0">
                <a:solidFill>
                  <a:schemeClr val="tx1"/>
                </a:solidFill>
              </a:rPr>
              <a:t>Steve – 8 days</a:t>
            </a:r>
          </a:p>
          <a:p>
            <a:r>
              <a:rPr lang="en-US" dirty="0">
                <a:solidFill>
                  <a:schemeClr val="tx1"/>
                </a:solidFill>
              </a:rPr>
              <a:t>Vicki – 8 days</a:t>
            </a:r>
          </a:p>
          <a:p>
            <a:r>
              <a:rPr lang="en-US" dirty="0" err="1">
                <a:solidFill>
                  <a:schemeClr val="tx1"/>
                </a:solidFill>
              </a:rPr>
              <a:t>Ebeneezer</a:t>
            </a:r>
            <a:r>
              <a:rPr lang="en-US" dirty="0">
                <a:solidFill>
                  <a:schemeClr val="tx1"/>
                </a:solidFill>
              </a:rPr>
              <a:t> - 8 days</a:t>
            </a:r>
          </a:p>
          <a:p>
            <a:r>
              <a:rPr lang="en-US" dirty="0">
                <a:solidFill>
                  <a:schemeClr val="tx1"/>
                </a:solidFill>
              </a:rPr>
              <a:t>Andrea – 5 days</a:t>
            </a:r>
          </a:p>
          <a:p>
            <a:r>
              <a:rPr lang="en-US" dirty="0">
                <a:solidFill>
                  <a:schemeClr val="tx1"/>
                </a:solidFill>
              </a:rPr>
              <a:t>Carey – 5 days</a:t>
            </a:r>
          </a:p>
          <a:p>
            <a:r>
              <a:rPr lang="en-US" dirty="0">
                <a:solidFill>
                  <a:schemeClr val="tx1"/>
                </a:solidFill>
              </a:rPr>
              <a:t>Michael – 4 days</a:t>
            </a:r>
          </a:p>
          <a:p>
            <a:r>
              <a:rPr lang="en-US" dirty="0">
                <a:solidFill>
                  <a:schemeClr val="tx1"/>
                </a:solidFill>
              </a:rPr>
              <a:t>David – 2 days</a:t>
            </a:r>
          </a:p>
        </p:txBody>
      </p:sp>
      <p:grpSp>
        <p:nvGrpSpPr>
          <p:cNvPr id="26" name="Group 25"/>
          <p:cNvGrpSpPr/>
          <p:nvPr/>
        </p:nvGrpSpPr>
        <p:grpSpPr>
          <a:xfrm>
            <a:off x="605177" y="4698613"/>
            <a:ext cx="5201164" cy="2031325"/>
            <a:chOff x="758925" y="4852361"/>
            <a:chExt cx="5201164" cy="2031325"/>
          </a:xfrm>
        </p:grpSpPr>
        <p:sp>
          <p:nvSpPr>
            <p:cNvPr id="24" name="TextBox 23"/>
            <p:cNvSpPr txBox="1"/>
            <p:nvPr/>
          </p:nvSpPr>
          <p:spPr>
            <a:xfrm>
              <a:off x="758925" y="4852361"/>
              <a:ext cx="2257349" cy="2031325"/>
            </a:xfrm>
            <a:prstGeom prst="rect">
              <a:avLst/>
            </a:prstGeom>
            <a:noFill/>
          </p:spPr>
          <p:txBody>
            <a:bodyPr wrap="none" rtlCol="0">
              <a:spAutoFit/>
            </a:bodyPr>
            <a:lstStyle/>
            <a:p>
              <a:r>
                <a:rPr lang="en-US" dirty="0" err="1">
                  <a:solidFill>
                    <a:srgbClr val="FF0000"/>
                  </a:solidFill>
                </a:rPr>
                <a:t>Ebeneezer</a:t>
              </a:r>
              <a:r>
                <a:rPr lang="en-US" dirty="0">
                  <a:solidFill>
                    <a:srgbClr val="FF0000"/>
                  </a:solidFill>
                </a:rPr>
                <a:t> - 8 days</a:t>
              </a:r>
            </a:p>
            <a:p>
              <a:r>
                <a:rPr lang="en-US" dirty="0"/>
                <a:t>Carey – 5 days</a:t>
              </a:r>
            </a:p>
            <a:p>
              <a:r>
                <a:rPr lang="en-US" dirty="0"/>
                <a:t>David – 2 days</a:t>
              </a:r>
            </a:p>
            <a:p>
              <a:r>
                <a:rPr lang="en-US" dirty="0"/>
                <a:t>Michael – 4 days</a:t>
              </a:r>
            </a:p>
            <a:p>
              <a:r>
                <a:rPr lang="en-US" dirty="0">
                  <a:solidFill>
                    <a:schemeClr val="accent1">
                      <a:lumMod val="75000"/>
                    </a:schemeClr>
                  </a:solidFill>
                </a:rPr>
                <a:t>Steve – 8 days</a:t>
              </a:r>
            </a:p>
            <a:p>
              <a:r>
                <a:rPr lang="en-US" dirty="0">
                  <a:solidFill>
                    <a:srgbClr val="C49500"/>
                  </a:solidFill>
                </a:rPr>
                <a:t>Vicki – 8 days</a:t>
              </a:r>
            </a:p>
            <a:p>
              <a:r>
                <a:rPr lang="en-US" dirty="0"/>
                <a:t>Andrea – 5 days</a:t>
              </a:r>
            </a:p>
          </p:txBody>
        </p:sp>
        <p:sp>
          <p:nvSpPr>
            <p:cNvPr id="25" name="TextBox 24"/>
            <p:cNvSpPr txBox="1"/>
            <p:nvPr/>
          </p:nvSpPr>
          <p:spPr>
            <a:xfrm>
              <a:off x="3702740" y="4852361"/>
              <a:ext cx="2257349" cy="2031325"/>
            </a:xfrm>
            <a:prstGeom prst="rect">
              <a:avLst/>
            </a:prstGeom>
            <a:noFill/>
          </p:spPr>
          <p:txBody>
            <a:bodyPr wrap="none" rtlCol="0">
              <a:spAutoFit/>
            </a:bodyPr>
            <a:lstStyle/>
            <a:p>
              <a:r>
                <a:rPr lang="en-US" dirty="0">
                  <a:solidFill>
                    <a:schemeClr val="accent1">
                      <a:lumMod val="75000"/>
                    </a:schemeClr>
                  </a:solidFill>
                </a:rPr>
                <a:t>Steve – 8 days</a:t>
              </a:r>
            </a:p>
            <a:p>
              <a:r>
                <a:rPr lang="en-US" dirty="0">
                  <a:solidFill>
                    <a:srgbClr val="FFC000"/>
                  </a:solidFill>
                </a:rPr>
                <a:t>Vicki – 8 days</a:t>
              </a:r>
            </a:p>
            <a:p>
              <a:r>
                <a:rPr lang="en-US" dirty="0" err="1">
                  <a:solidFill>
                    <a:srgbClr val="FF0000"/>
                  </a:solidFill>
                </a:rPr>
                <a:t>Ebeneezer</a:t>
              </a:r>
              <a:r>
                <a:rPr lang="en-US" dirty="0">
                  <a:solidFill>
                    <a:srgbClr val="FF0000"/>
                  </a:solidFill>
                </a:rPr>
                <a:t> - 8 days</a:t>
              </a:r>
            </a:p>
            <a:p>
              <a:r>
                <a:rPr lang="en-US" dirty="0">
                  <a:solidFill>
                    <a:schemeClr val="tx1"/>
                  </a:solidFill>
                </a:rPr>
                <a:t>Andrea – 5 days</a:t>
              </a:r>
            </a:p>
            <a:p>
              <a:r>
                <a:rPr lang="en-US" dirty="0">
                  <a:solidFill>
                    <a:schemeClr val="tx1"/>
                  </a:solidFill>
                </a:rPr>
                <a:t>Carey – 5 days</a:t>
              </a:r>
            </a:p>
            <a:p>
              <a:r>
                <a:rPr lang="en-US" dirty="0">
                  <a:solidFill>
                    <a:schemeClr val="tx1"/>
                  </a:solidFill>
                </a:rPr>
                <a:t>Michael – 4 days</a:t>
              </a:r>
            </a:p>
            <a:p>
              <a:r>
                <a:rPr lang="en-US" dirty="0">
                  <a:solidFill>
                    <a:schemeClr val="tx1"/>
                  </a:solidFill>
                </a:rPr>
                <a:t>David – 2 days</a:t>
              </a:r>
            </a:p>
          </p:txBody>
        </p:sp>
      </p:grpSp>
      <p:sp>
        <p:nvSpPr>
          <p:cNvPr id="11" name="TextBox 10"/>
          <p:cNvSpPr txBox="1"/>
          <p:nvPr/>
        </p:nvSpPr>
        <p:spPr>
          <a:xfrm>
            <a:off x="409822" y="1812518"/>
            <a:ext cx="8363415" cy="646331"/>
          </a:xfrm>
          <a:prstGeom prst="rect">
            <a:avLst/>
          </a:prstGeom>
          <a:noFill/>
        </p:spPr>
        <p:txBody>
          <a:bodyPr wrap="square" rtlCol="0">
            <a:spAutoFit/>
          </a:bodyPr>
          <a:lstStyle/>
          <a:p>
            <a:pPr algn="ctr"/>
            <a:r>
              <a:rPr lang="en-US" dirty="0"/>
              <a:t>The drugstore needs to pick a sort algorithm to re-order the guests.  </a:t>
            </a:r>
            <a:br>
              <a:rPr lang="en-US" dirty="0"/>
            </a:br>
            <a:r>
              <a:rPr lang="en-US" dirty="0"/>
              <a:t>They can choose between a </a:t>
            </a:r>
            <a:r>
              <a:rPr lang="en-US" dirty="0">
                <a:solidFill>
                  <a:srgbClr val="FF0000"/>
                </a:solidFill>
              </a:rPr>
              <a:t>“stable”</a:t>
            </a:r>
            <a:r>
              <a:rPr lang="en-US" dirty="0"/>
              <a:t> sort or an </a:t>
            </a:r>
            <a:r>
              <a:rPr lang="en-US" dirty="0">
                <a:solidFill>
                  <a:srgbClr val="FF0000"/>
                </a:solidFill>
              </a:rPr>
              <a:t>“unstable”</a:t>
            </a:r>
            <a:r>
              <a:rPr lang="en-US" dirty="0"/>
              <a:t> sort.</a:t>
            </a:r>
          </a:p>
        </p:txBody>
      </p:sp>
      <p:sp>
        <p:nvSpPr>
          <p:cNvPr id="12" name="TextBox 11"/>
          <p:cNvSpPr txBox="1"/>
          <p:nvPr/>
        </p:nvSpPr>
        <p:spPr>
          <a:xfrm>
            <a:off x="426755" y="2550850"/>
            <a:ext cx="8363415" cy="646331"/>
          </a:xfrm>
          <a:prstGeom prst="rect">
            <a:avLst/>
          </a:prstGeom>
          <a:noFill/>
        </p:spPr>
        <p:txBody>
          <a:bodyPr wrap="square" rtlCol="0">
            <a:spAutoFit/>
          </a:bodyPr>
          <a:lstStyle/>
          <a:p>
            <a:pPr algn="ctr"/>
            <a:r>
              <a:rPr lang="en-US" dirty="0"/>
              <a:t>An </a:t>
            </a:r>
            <a:r>
              <a:rPr lang="en-US" dirty="0">
                <a:solidFill>
                  <a:srgbClr val="FF0000"/>
                </a:solidFill>
              </a:rPr>
              <a:t>“unstable” </a:t>
            </a:r>
            <a:r>
              <a:rPr lang="en-US" dirty="0"/>
              <a:t>sorting algorithm re-orders the items without taking into account their initial ordering. </a:t>
            </a:r>
          </a:p>
        </p:txBody>
      </p:sp>
      <p:sp>
        <p:nvSpPr>
          <p:cNvPr id="19" name="TextBox 18"/>
          <p:cNvSpPr txBox="1"/>
          <p:nvPr/>
        </p:nvSpPr>
        <p:spPr>
          <a:xfrm>
            <a:off x="3127862" y="4346671"/>
            <a:ext cx="2951746" cy="369332"/>
          </a:xfrm>
          <a:prstGeom prst="rect">
            <a:avLst/>
          </a:prstGeom>
          <a:noFill/>
        </p:spPr>
        <p:txBody>
          <a:bodyPr wrap="square" rtlCol="0">
            <a:spAutoFit/>
          </a:bodyPr>
          <a:lstStyle/>
          <a:p>
            <a:pPr algn="ctr"/>
            <a:r>
              <a:rPr lang="en-US" dirty="0">
                <a:solidFill>
                  <a:schemeClr val="tx1">
                    <a:lumMod val="75000"/>
                    <a:lumOff val="25000"/>
                  </a:schemeClr>
                </a:solidFill>
              </a:rPr>
              <a:t>Unstable Sort Results</a:t>
            </a:r>
          </a:p>
        </p:txBody>
      </p:sp>
      <p:sp>
        <p:nvSpPr>
          <p:cNvPr id="15" name="TextBox 14"/>
          <p:cNvSpPr txBox="1"/>
          <p:nvPr/>
        </p:nvSpPr>
        <p:spPr>
          <a:xfrm>
            <a:off x="6483662" y="4699961"/>
            <a:ext cx="2257349" cy="2031325"/>
          </a:xfrm>
          <a:prstGeom prst="rect">
            <a:avLst/>
          </a:prstGeom>
          <a:noFill/>
        </p:spPr>
        <p:txBody>
          <a:bodyPr wrap="none" rtlCol="0">
            <a:spAutoFit/>
          </a:bodyPr>
          <a:lstStyle/>
          <a:p>
            <a:r>
              <a:rPr lang="en-US" dirty="0" err="1">
                <a:solidFill>
                  <a:schemeClr val="tx1"/>
                </a:solidFill>
              </a:rPr>
              <a:t>Ebeneezer</a:t>
            </a:r>
            <a:r>
              <a:rPr lang="en-US" dirty="0">
                <a:solidFill>
                  <a:schemeClr val="tx1"/>
                </a:solidFill>
              </a:rPr>
              <a:t> - 8 days</a:t>
            </a:r>
          </a:p>
          <a:p>
            <a:r>
              <a:rPr lang="en-US" dirty="0">
                <a:solidFill>
                  <a:schemeClr val="tx1"/>
                </a:solidFill>
              </a:rPr>
              <a:t>Steve – 8 days</a:t>
            </a:r>
          </a:p>
          <a:p>
            <a:r>
              <a:rPr lang="en-US" dirty="0">
                <a:solidFill>
                  <a:schemeClr val="tx1"/>
                </a:solidFill>
              </a:rPr>
              <a:t>Vicki – 8 days</a:t>
            </a:r>
          </a:p>
          <a:p>
            <a:r>
              <a:rPr lang="en-US" dirty="0">
                <a:solidFill>
                  <a:schemeClr val="tx1"/>
                </a:solidFill>
              </a:rPr>
              <a:t>Carey – 5 days</a:t>
            </a:r>
          </a:p>
          <a:p>
            <a:r>
              <a:rPr lang="en-US" dirty="0">
                <a:solidFill>
                  <a:schemeClr val="tx1"/>
                </a:solidFill>
              </a:rPr>
              <a:t>Andrea – 5 days</a:t>
            </a:r>
          </a:p>
          <a:p>
            <a:r>
              <a:rPr lang="en-US" dirty="0">
                <a:solidFill>
                  <a:schemeClr val="tx1"/>
                </a:solidFill>
              </a:rPr>
              <a:t>Michael – 4 days</a:t>
            </a:r>
          </a:p>
          <a:p>
            <a:r>
              <a:rPr lang="en-US" dirty="0">
                <a:solidFill>
                  <a:schemeClr val="tx1"/>
                </a:solidFill>
              </a:rPr>
              <a:t>David – 2 days</a:t>
            </a:r>
          </a:p>
        </p:txBody>
      </p:sp>
      <p:grpSp>
        <p:nvGrpSpPr>
          <p:cNvPr id="27" name="Group 26"/>
          <p:cNvGrpSpPr/>
          <p:nvPr/>
        </p:nvGrpSpPr>
        <p:grpSpPr>
          <a:xfrm>
            <a:off x="603829" y="4697265"/>
            <a:ext cx="5201164" cy="2031325"/>
            <a:chOff x="758925" y="4852361"/>
            <a:chExt cx="5201164" cy="2031325"/>
          </a:xfrm>
        </p:grpSpPr>
        <p:sp>
          <p:nvSpPr>
            <p:cNvPr id="28" name="TextBox 27"/>
            <p:cNvSpPr txBox="1"/>
            <p:nvPr/>
          </p:nvSpPr>
          <p:spPr>
            <a:xfrm>
              <a:off x="758925" y="4852361"/>
              <a:ext cx="2257349" cy="2031325"/>
            </a:xfrm>
            <a:prstGeom prst="rect">
              <a:avLst/>
            </a:prstGeom>
            <a:noFill/>
          </p:spPr>
          <p:txBody>
            <a:bodyPr wrap="none" rtlCol="0">
              <a:spAutoFit/>
            </a:bodyPr>
            <a:lstStyle/>
            <a:p>
              <a:r>
                <a:rPr lang="en-US" dirty="0" err="1">
                  <a:solidFill>
                    <a:schemeClr val="tx1"/>
                  </a:solidFill>
                </a:rPr>
                <a:t>Ebeneezer</a:t>
              </a:r>
              <a:r>
                <a:rPr lang="en-US" dirty="0">
                  <a:solidFill>
                    <a:schemeClr val="tx1"/>
                  </a:solidFill>
                </a:rPr>
                <a:t> - 8 days</a:t>
              </a:r>
            </a:p>
            <a:p>
              <a:r>
                <a:rPr lang="en-US" dirty="0">
                  <a:solidFill>
                    <a:srgbClr val="FF0000"/>
                  </a:solidFill>
                </a:rPr>
                <a:t>Carey – 5 days</a:t>
              </a:r>
            </a:p>
            <a:p>
              <a:r>
                <a:rPr lang="en-US" dirty="0">
                  <a:solidFill>
                    <a:schemeClr val="tx1"/>
                  </a:solidFill>
                </a:rPr>
                <a:t>David – 2 days</a:t>
              </a:r>
            </a:p>
            <a:p>
              <a:r>
                <a:rPr lang="en-US" dirty="0">
                  <a:solidFill>
                    <a:schemeClr val="tx1"/>
                  </a:solidFill>
                </a:rPr>
                <a:t>Michael – 4 days</a:t>
              </a:r>
            </a:p>
            <a:p>
              <a:r>
                <a:rPr lang="en-US" dirty="0">
                  <a:solidFill>
                    <a:schemeClr val="tx1"/>
                  </a:solidFill>
                </a:rPr>
                <a:t>Steve – 8 days</a:t>
              </a:r>
            </a:p>
            <a:p>
              <a:r>
                <a:rPr lang="en-US" dirty="0">
                  <a:solidFill>
                    <a:schemeClr val="tx1"/>
                  </a:solidFill>
                </a:rPr>
                <a:t>Vicki – 8 days</a:t>
              </a:r>
            </a:p>
            <a:p>
              <a:r>
                <a:rPr lang="en-US" dirty="0">
                  <a:solidFill>
                    <a:schemeClr val="accent6">
                      <a:lumMod val="60000"/>
                      <a:lumOff val="40000"/>
                    </a:schemeClr>
                  </a:solidFill>
                </a:rPr>
                <a:t>Andrea – 5 days</a:t>
              </a:r>
            </a:p>
          </p:txBody>
        </p:sp>
        <p:sp>
          <p:nvSpPr>
            <p:cNvPr id="29" name="TextBox 28"/>
            <p:cNvSpPr txBox="1"/>
            <p:nvPr/>
          </p:nvSpPr>
          <p:spPr>
            <a:xfrm>
              <a:off x="3702740" y="4852361"/>
              <a:ext cx="2257349" cy="2031325"/>
            </a:xfrm>
            <a:prstGeom prst="rect">
              <a:avLst/>
            </a:prstGeom>
            <a:noFill/>
          </p:spPr>
          <p:txBody>
            <a:bodyPr wrap="none" rtlCol="0">
              <a:spAutoFit/>
            </a:bodyPr>
            <a:lstStyle/>
            <a:p>
              <a:r>
                <a:rPr lang="en-US" dirty="0">
                  <a:solidFill>
                    <a:schemeClr val="tx1"/>
                  </a:solidFill>
                </a:rPr>
                <a:t>Steve – 8 days</a:t>
              </a:r>
            </a:p>
            <a:p>
              <a:r>
                <a:rPr lang="en-US" dirty="0">
                  <a:solidFill>
                    <a:schemeClr val="tx1"/>
                  </a:solidFill>
                </a:rPr>
                <a:t>Vicki – 8 days</a:t>
              </a:r>
            </a:p>
            <a:p>
              <a:r>
                <a:rPr lang="en-US" dirty="0" err="1">
                  <a:solidFill>
                    <a:schemeClr val="tx1"/>
                  </a:solidFill>
                </a:rPr>
                <a:t>Ebeneezer</a:t>
              </a:r>
              <a:r>
                <a:rPr lang="en-US" dirty="0">
                  <a:solidFill>
                    <a:schemeClr val="tx1"/>
                  </a:solidFill>
                </a:rPr>
                <a:t> - 8 days</a:t>
              </a:r>
            </a:p>
            <a:p>
              <a:r>
                <a:rPr lang="en-US" dirty="0">
                  <a:solidFill>
                    <a:schemeClr val="accent6">
                      <a:lumMod val="60000"/>
                      <a:lumOff val="40000"/>
                    </a:schemeClr>
                  </a:solidFill>
                </a:rPr>
                <a:t>Andrea – 5 days</a:t>
              </a:r>
            </a:p>
            <a:p>
              <a:r>
                <a:rPr lang="en-US" dirty="0">
                  <a:solidFill>
                    <a:srgbClr val="FF0000"/>
                  </a:solidFill>
                </a:rPr>
                <a:t>Carey – 5 days</a:t>
              </a:r>
            </a:p>
            <a:p>
              <a:r>
                <a:rPr lang="en-US" dirty="0">
                  <a:solidFill>
                    <a:schemeClr val="tx1"/>
                  </a:solidFill>
                </a:rPr>
                <a:t>Michael – 4 days</a:t>
              </a:r>
            </a:p>
            <a:p>
              <a:r>
                <a:rPr lang="en-US" dirty="0">
                  <a:solidFill>
                    <a:schemeClr val="tx1"/>
                  </a:solidFill>
                </a:rPr>
                <a:t>David – 2 days</a:t>
              </a:r>
            </a:p>
          </p:txBody>
        </p:sp>
      </p:grpSp>
      <p:sp>
        <p:nvSpPr>
          <p:cNvPr id="20" name="TextBox 19"/>
          <p:cNvSpPr txBox="1"/>
          <p:nvPr/>
        </p:nvSpPr>
        <p:spPr>
          <a:xfrm>
            <a:off x="6330318" y="4346671"/>
            <a:ext cx="2515958" cy="369332"/>
          </a:xfrm>
          <a:prstGeom prst="rect">
            <a:avLst/>
          </a:prstGeom>
          <a:noFill/>
        </p:spPr>
        <p:txBody>
          <a:bodyPr wrap="square" rtlCol="0">
            <a:spAutoFit/>
          </a:bodyPr>
          <a:lstStyle/>
          <a:p>
            <a:pPr algn="ctr"/>
            <a:r>
              <a:rPr lang="en-US" dirty="0">
                <a:solidFill>
                  <a:schemeClr val="tx1">
                    <a:lumMod val="75000"/>
                    <a:lumOff val="25000"/>
                  </a:schemeClr>
                </a:solidFill>
              </a:rPr>
              <a:t>Stable Sort Results</a:t>
            </a:r>
          </a:p>
        </p:txBody>
      </p:sp>
      <p:sp>
        <p:nvSpPr>
          <p:cNvPr id="21" name="Rounded Rectangular Callout 20"/>
          <p:cNvSpPr/>
          <p:nvPr/>
        </p:nvSpPr>
        <p:spPr bwMode="auto">
          <a:xfrm>
            <a:off x="3996267" y="115414"/>
            <a:ext cx="4987385" cy="2342148"/>
          </a:xfrm>
          <a:prstGeom prst="wedgeRoundRectCallout">
            <a:avLst>
              <a:gd name="adj1" fmla="val -94029"/>
              <a:gd name="adj2" fmla="val 56064"/>
              <a:gd name="adj3" fmla="val 16667"/>
            </a:avLst>
          </a:prstGeom>
          <a:solidFill>
            <a:srgbClr val="FDE8CB"/>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a:solidFill>
                  <a:srgbClr val="6600CC"/>
                </a:solidFill>
              </a:rPr>
              <a:t>Unstable sort says:</a:t>
            </a:r>
            <a:br>
              <a:rPr lang="en-US" sz="2400" dirty="0"/>
            </a:br>
            <a:endParaRPr lang="en-US" sz="1400" dirty="0"/>
          </a:p>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2"/>
                </a:solidFill>
                <a:effectLst/>
              </a:rPr>
              <a:t>“Grandpa, you need to chill.  </a:t>
            </a:r>
            <a:r>
              <a:rPr lang="en-US" sz="2000" dirty="0"/>
              <a:t>Everyone’s been ordered based on the number of days they haven’t pooped. That’s totally fair!</a:t>
            </a:r>
            <a:r>
              <a:rPr kumimoji="0" lang="en-US" sz="2000" b="0" i="0" u="none" strike="noStrike" cap="none" normalizeH="0" dirty="0">
                <a:ln>
                  <a:noFill/>
                </a:ln>
                <a:solidFill>
                  <a:schemeClr val="tx2"/>
                </a:solidFill>
                <a:effectLst/>
              </a:rPr>
              <a:t>  Get a life.”</a:t>
            </a:r>
            <a:endParaRPr lang="en-US" sz="1600" dirty="0"/>
          </a:p>
        </p:txBody>
      </p:sp>
      <p:grpSp>
        <p:nvGrpSpPr>
          <p:cNvPr id="30" name="Group 29"/>
          <p:cNvGrpSpPr/>
          <p:nvPr/>
        </p:nvGrpSpPr>
        <p:grpSpPr>
          <a:xfrm>
            <a:off x="603829" y="4697265"/>
            <a:ext cx="8138560" cy="2031325"/>
            <a:chOff x="758925" y="4852361"/>
            <a:chExt cx="8138560" cy="2031325"/>
          </a:xfrm>
        </p:grpSpPr>
        <p:sp>
          <p:nvSpPr>
            <p:cNvPr id="31" name="TextBox 30"/>
            <p:cNvSpPr txBox="1"/>
            <p:nvPr/>
          </p:nvSpPr>
          <p:spPr>
            <a:xfrm>
              <a:off x="758925" y="4852361"/>
              <a:ext cx="2257349" cy="2031325"/>
            </a:xfrm>
            <a:prstGeom prst="rect">
              <a:avLst/>
            </a:prstGeom>
            <a:noFill/>
          </p:spPr>
          <p:txBody>
            <a:bodyPr wrap="none" rtlCol="0">
              <a:spAutoFit/>
            </a:bodyPr>
            <a:lstStyle/>
            <a:p>
              <a:r>
                <a:rPr lang="en-US" dirty="0" err="1">
                  <a:solidFill>
                    <a:srgbClr val="FF0000"/>
                  </a:solidFill>
                </a:rPr>
                <a:t>Ebeneezer</a:t>
              </a:r>
              <a:r>
                <a:rPr lang="en-US" dirty="0">
                  <a:solidFill>
                    <a:srgbClr val="FF0000"/>
                  </a:solidFill>
                </a:rPr>
                <a:t> - 8 days</a:t>
              </a:r>
            </a:p>
            <a:p>
              <a:r>
                <a:rPr lang="en-US" dirty="0"/>
                <a:t>Carey – 5 days</a:t>
              </a:r>
            </a:p>
            <a:p>
              <a:r>
                <a:rPr lang="en-US" dirty="0"/>
                <a:t>David – 2 days</a:t>
              </a:r>
            </a:p>
            <a:p>
              <a:r>
                <a:rPr lang="en-US" dirty="0"/>
                <a:t>Michael – 4 days</a:t>
              </a:r>
            </a:p>
            <a:p>
              <a:r>
                <a:rPr lang="en-US" dirty="0">
                  <a:solidFill>
                    <a:schemeClr val="accent1">
                      <a:lumMod val="75000"/>
                    </a:schemeClr>
                  </a:solidFill>
                </a:rPr>
                <a:t>Steve – 8 days</a:t>
              </a:r>
            </a:p>
            <a:p>
              <a:r>
                <a:rPr lang="en-US" dirty="0">
                  <a:solidFill>
                    <a:srgbClr val="C49500"/>
                  </a:solidFill>
                </a:rPr>
                <a:t>Vicki – 8 days</a:t>
              </a:r>
            </a:p>
            <a:p>
              <a:r>
                <a:rPr lang="en-US" dirty="0"/>
                <a:t>Andrea – 5 days</a:t>
              </a:r>
            </a:p>
          </p:txBody>
        </p:sp>
        <p:sp>
          <p:nvSpPr>
            <p:cNvPr id="32" name="TextBox 31"/>
            <p:cNvSpPr txBox="1"/>
            <p:nvPr/>
          </p:nvSpPr>
          <p:spPr>
            <a:xfrm>
              <a:off x="6640136" y="4852361"/>
              <a:ext cx="2257349" cy="2031325"/>
            </a:xfrm>
            <a:prstGeom prst="rect">
              <a:avLst/>
            </a:prstGeom>
            <a:noFill/>
          </p:spPr>
          <p:txBody>
            <a:bodyPr wrap="none" rtlCol="0">
              <a:spAutoFit/>
            </a:bodyPr>
            <a:lstStyle/>
            <a:p>
              <a:r>
                <a:rPr lang="en-US" dirty="0" err="1">
                  <a:solidFill>
                    <a:srgbClr val="FF0000"/>
                  </a:solidFill>
                </a:rPr>
                <a:t>Ebeneezer</a:t>
              </a:r>
              <a:r>
                <a:rPr lang="en-US" dirty="0">
                  <a:solidFill>
                    <a:srgbClr val="FF0000"/>
                  </a:solidFill>
                </a:rPr>
                <a:t> - 8 days</a:t>
              </a:r>
            </a:p>
            <a:p>
              <a:r>
                <a:rPr lang="en-US" dirty="0">
                  <a:solidFill>
                    <a:schemeClr val="accent1">
                      <a:lumMod val="75000"/>
                    </a:schemeClr>
                  </a:solidFill>
                </a:rPr>
                <a:t>Steve – 8 days</a:t>
              </a:r>
            </a:p>
            <a:p>
              <a:r>
                <a:rPr lang="en-US" dirty="0">
                  <a:solidFill>
                    <a:srgbClr val="FFC000"/>
                  </a:solidFill>
                </a:rPr>
                <a:t>Vicki – 8 days</a:t>
              </a:r>
            </a:p>
            <a:p>
              <a:r>
                <a:rPr lang="en-US" dirty="0">
                  <a:solidFill>
                    <a:schemeClr val="tx1"/>
                  </a:solidFill>
                </a:rPr>
                <a:t>Carey – 5 days</a:t>
              </a:r>
            </a:p>
            <a:p>
              <a:r>
                <a:rPr lang="en-US" dirty="0">
                  <a:solidFill>
                    <a:schemeClr val="tx1"/>
                  </a:solidFill>
                </a:rPr>
                <a:t>Andrea – 5 days</a:t>
              </a:r>
            </a:p>
            <a:p>
              <a:r>
                <a:rPr lang="en-US" dirty="0">
                  <a:solidFill>
                    <a:schemeClr val="tx1"/>
                  </a:solidFill>
                </a:rPr>
                <a:t>Michael – 4 days</a:t>
              </a:r>
            </a:p>
            <a:p>
              <a:r>
                <a:rPr lang="en-US" dirty="0">
                  <a:solidFill>
                    <a:schemeClr val="tx1"/>
                  </a:solidFill>
                </a:rPr>
                <a:t>David – 2 days</a:t>
              </a:r>
            </a:p>
          </p:txBody>
        </p:sp>
      </p:grpSp>
      <p:sp>
        <p:nvSpPr>
          <p:cNvPr id="13" name="Rounded Rectangular Callout 12"/>
          <p:cNvSpPr/>
          <p:nvPr/>
        </p:nvSpPr>
        <p:spPr bwMode="auto">
          <a:xfrm>
            <a:off x="6007395" y="4269156"/>
            <a:ext cx="2976258" cy="2342148"/>
          </a:xfrm>
          <a:prstGeom prst="wedgeRoundRectCallout">
            <a:avLst>
              <a:gd name="adj1" fmla="val -79550"/>
              <a:gd name="adj2" fmla="val 3061"/>
              <a:gd name="adj3" fmla="val 16667"/>
            </a:avLst>
          </a:prstGeom>
          <a:solidFill>
            <a:srgbClr val="FDE8CB"/>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err="1">
                <a:solidFill>
                  <a:srgbClr val="6600CC"/>
                </a:solidFill>
              </a:rPr>
              <a:t>Ebeneezer</a:t>
            </a:r>
            <a:r>
              <a:rPr lang="en-US" sz="2400" dirty="0">
                <a:solidFill>
                  <a:srgbClr val="6600CC"/>
                </a:solidFill>
              </a:rPr>
              <a:t> says:</a:t>
            </a:r>
            <a:br>
              <a:rPr lang="en-US" sz="2400" dirty="0"/>
            </a:br>
            <a:endParaRPr lang="en-US" sz="1400" dirty="0"/>
          </a:p>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2"/>
                </a:solidFill>
                <a:effectLst/>
              </a:rPr>
              <a:t>“You bastard!</a:t>
            </a:r>
            <a:r>
              <a:rPr kumimoji="0" lang="en-US" sz="2000" b="0" i="0" u="none" strike="noStrike" cap="none" normalizeH="0" dirty="0">
                <a:ln>
                  <a:noFill/>
                </a:ln>
                <a:solidFill>
                  <a:schemeClr val="tx2"/>
                </a:solidFill>
                <a:effectLst/>
              </a:rPr>
              <a:t>  I was first in </a:t>
            </a:r>
            <a:r>
              <a:rPr lang="en-US" sz="2000" dirty="0"/>
              <a:t>line, yet you put me </a:t>
            </a:r>
            <a:r>
              <a:rPr lang="en-US" sz="2000" dirty="0">
                <a:solidFill>
                  <a:srgbClr val="FF0000"/>
                </a:solidFill>
              </a:rPr>
              <a:t>after</a:t>
            </a:r>
            <a:r>
              <a:rPr lang="en-US" sz="2000" dirty="0"/>
              <a:t> Steve and Vicki who were later in line than me!”</a:t>
            </a:r>
            <a:endParaRPr lang="en-US" sz="1600" dirty="0"/>
          </a:p>
        </p:txBody>
      </p:sp>
      <p:grpSp>
        <p:nvGrpSpPr>
          <p:cNvPr id="33" name="Group 32"/>
          <p:cNvGrpSpPr/>
          <p:nvPr/>
        </p:nvGrpSpPr>
        <p:grpSpPr>
          <a:xfrm>
            <a:off x="602481" y="4695926"/>
            <a:ext cx="8138560" cy="2031325"/>
            <a:chOff x="758925" y="4852361"/>
            <a:chExt cx="8138560" cy="2031325"/>
          </a:xfrm>
        </p:grpSpPr>
        <p:sp>
          <p:nvSpPr>
            <p:cNvPr id="34" name="TextBox 33"/>
            <p:cNvSpPr txBox="1"/>
            <p:nvPr/>
          </p:nvSpPr>
          <p:spPr>
            <a:xfrm>
              <a:off x="758925" y="4852361"/>
              <a:ext cx="2257349" cy="2031325"/>
            </a:xfrm>
            <a:prstGeom prst="rect">
              <a:avLst/>
            </a:prstGeom>
            <a:noFill/>
          </p:spPr>
          <p:txBody>
            <a:bodyPr wrap="none" rtlCol="0">
              <a:spAutoFit/>
            </a:bodyPr>
            <a:lstStyle/>
            <a:p>
              <a:r>
                <a:rPr lang="en-US" dirty="0" err="1">
                  <a:solidFill>
                    <a:schemeClr val="tx1"/>
                  </a:solidFill>
                </a:rPr>
                <a:t>Ebeneezer</a:t>
              </a:r>
              <a:r>
                <a:rPr lang="en-US" dirty="0">
                  <a:solidFill>
                    <a:schemeClr val="tx1"/>
                  </a:solidFill>
                </a:rPr>
                <a:t> - 8 days</a:t>
              </a:r>
            </a:p>
            <a:p>
              <a:r>
                <a:rPr lang="en-US" dirty="0">
                  <a:solidFill>
                    <a:srgbClr val="FF0000"/>
                  </a:solidFill>
                </a:rPr>
                <a:t>Carey – 5 days</a:t>
              </a:r>
            </a:p>
            <a:p>
              <a:r>
                <a:rPr lang="en-US" dirty="0">
                  <a:solidFill>
                    <a:schemeClr val="tx1"/>
                  </a:solidFill>
                </a:rPr>
                <a:t>David – 2 days</a:t>
              </a:r>
            </a:p>
            <a:p>
              <a:r>
                <a:rPr lang="en-US" dirty="0">
                  <a:solidFill>
                    <a:schemeClr val="tx1"/>
                  </a:solidFill>
                </a:rPr>
                <a:t>Michael – 4 days</a:t>
              </a:r>
            </a:p>
            <a:p>
              <a:r>
                <a:rPr lang="en-US" dirty="0">
                  <a:solidFill>
                    <a:schemeClr val="tx1"/>
                  </a:solidFill>
                </a:rPr>
                <a:t>Steve – 8 days</a:t>
              </a:r>
            </a:p>
            <a:p>
              <a:r>
                <a:rPr lang="en-US" dirty="0">
                  <a:solidFill>
                    <a:schemeClr val="tx1"/>
                  </a:solidFill>
                </a:rPr>
                <a:t>Vicki – 8 days</a:t>
              </a:r>
            </a:p>
            <a:p>
              <a:r>
                <a:rPr lang="en-US" dirty="0">
                  <a:solidFill>
                    <a:schemeClr val="accent6">
                      <a:lumMod val="60000"/>
                      <a:lumOff val="40000"/>
                    </a:schemeClr>
                  </a:solidFill>
                </a:rPr>
                <a:t>Andrea – 5 days</a:t>
              </a:r>
            </a:p>
          </p:txBody>
        </p:sp>
        <p:sp>
          <p:nvSpPr>
            <p:cNvPr id="35" name="TextBox 34"/>
            <p:cNvSpPr txBox="1"/>
            <p:nvPr/>
          </p:nvSpPr>
          <p:spPr>
            <a:xfrm>
              <a:off x="6640136" y="4852361"/>
              <a:ext cx="2257349" cy="2031325"/>
            </a:xfrm>
            <a:prstGeom prst="rect">
              <a:avLst/>
            </a:prstGeom>
            <a:noFill/>
          </p:spPr>
          <p:txBody>
            <a:bodyPr wrap="none" rtlCol="0">
              <a:spAutoFit/>
            </a:bodyPr>
            <a:lstStyle/>
            <a:p>
              <a:r>
                <a:rPr lang="en-US" dirty="0" err="1">
                  <a:solidFill>
                    <a:schemeClr val="tx1"/>
                  </a:solidFill>
                </a:rPr>
                <a:t>Ebeneezer</a:t>
              </a:r>
              <a:r>
                <a:rPr lang="en-US" dirty="0">
                  <a:solidFill>
                    <a:schemeClr val="tx1"/>
                  </a:solidFill>
                </a:rPr>
                <a:t> - 8 days</a:t>
              </a:r>
            </a:p>
            <a:p>
              <a:r>
                <a:rPr lang="en-US" dirty="0">
                  <a:solidFill>
                    <a:schemeClr val="tx1"/>
                  </a:solidFill>
                </a:rPr>
                <a:t>Steve – 8 days</a:t>
              </a:r>
            </a:p>
            <a:p>
              <a:r>
                <a:rPr lang="en-US" dirty="0">
                  <a:solidFill>
                    <a:schemeClr val="tx1"/>
                  </a:solidFill>
                </a:rPr>
                <a:t>Vicki – 8 days</a:t>
              </a:r>
            </a:p>
            <a:p>
              <a:r>
                <a:rPr lang="en-US" dirty="0">
                  <a:solidFill>
                    <a:srgbClr val="FF0000"/>
                  </a:solidFill>
                </a:rPr>
                <a:t>Carey – 5 days</a:t>
              </a:r>
            </a:p>
            <a:p>
              <a:r>
                <a:rPr lang="en-US" dirty="0">
                  <a:solidFill>
                    <a:schemeClr val="accent2">
                      <a:lumMod val="60000"/>
                      <a:lumOff val="40000"/>
                    </a:schemeClr>
                  </a:solidFill>
                </a:rPr>
                <a:t>Andrea – 5 days</a:t>
              </a:r>
            </a:p>
            <a:p>
              <a:r>
                <a:rPr lang="en-US" dirty="0">
                  <a:solidFill>
                    <a:schemeClr val="tx1"/>
                  </a:solidFill>
                </a:rPr>
                <a:t>Michael – 4 days</a:t>
              </a:r>
            </a:p>
            <a:p>
              <a:r>
                <a:rPr lang="en-US" dirty="0">
                  <a:solidFill>
                    <a:schemeClr val="tx1"/>
                  </a:solidFill>
                </a:rPr>
                <a:t>David – 2 days</a:t>
              </a:r>
            </a:p>
          </p:txBody>
        </p:sp>
      </p:grpSp>
      <p:sp>
        <p:nvSpPr>
          <p:cNvPr id="18" name="Rounded Rectangular Callout 17"/>
          <p:cNvSpPr/>
          <p:nvPr/>
        </p:nvSpPr>
        <p:spPr bwMode="auto">
          <a:xfrm>
            <a:off x="2738079" y="2550850"/>
            <a:ext cx="3745583" cy="1087867"/>
          </a:xfrm>
          <a:prstGeom prst="wedgeRoundRectCallout">
            <a:avLst>
              <a:gd name="adj1" fmla="val 53312"/>
              <a:gd name="adj2" fmla="val 236644"/>
              <a:gd name="adj3" fmla="val 16667"/>
            </a:avLst>
          </a:prstGeom>
          <a:solidFill>
            <a:srgbClr val="FDE8CB"/>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a:solidFill>
                  <a:srgbClr val="6600CC"/>
                </a:solidFill>
              </a:rPr>
              <a:t>Carey says:</a:t>
            </a:r>
            <a:br>
              <a:rPr lang="en-US" sz="2400" dirty="0"/>
            </a:br>
            <a:endParaRPr lang="en-US" sz="1400" dirty="0"/>
          </a:p>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2"/>
                </a:solidFill>
                <a:effectLst/>
              </a:rPr>
              <a:t>“I agree</a:t>
            </a:r>
            <a:r>
              <a:rPr lang="en-US" sz="2000" dirty="0"/>
              <a:t>. This is more fair.”</a:t>
            </a:r>
            <a:endParaRPr kumimoji="0" lang="en-US" sz="2000" b="0" i="0" u="none" strike="noStrike" cap="none" normalizeH="0" baseline="0" dirty="0">
              <a:ln>
                <a:noFill/>
              </a:ln>
              <a:solidFill>
                <a:schemeClr val="tx2"/>
              </a:solidFill>
              <a:effectLst/>
            </a:endParaRPr>
          </a:p>
        </p:txBody>
      </p:sp>
      <p:sp>
        <p:nvSpPr>
          <p:cNvPr id="16" name="Rounded Rectangular Callout 15"/>
          <p:cNvSpPr/>
          <p:nvPr/>
        </p:nvSpPr>
        <p:spPr bwMode="auto">
          <a:xfrm>
            <a:off x="1628274" y="2357813"/>
            <a:ext cx="3745583" cy="2342148"/>
          </a:xfrm>
          <a:prstGeom prst="wedgeRoundRectCallout">
            <a:avLst>
              <a:gd name="adj1" fmla="val 82046"/>
              <a:gd name="adj2" fmla="val 56634"/>
              <a:gd name="adj3" fmla="val 16667"/>
            </a:avLst>
          </a:prstGeom>
          <a:solidFill>
            <a:srgbClr val="FDE8CB"/>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err="1">
                <a:solidFill>
                  <a:srgbClr val="7030A0"/>
                </a:solidFill>
              </a:rPr>
              <a:t>Ebeneezer</a:t>
            </a:r>
            <a:r>
              <a:rPr lang="en-US" sz="2400" dirty="0">
                <a:solidFill>
                  <a:srgbClr val="7030A0"/>
                </a:solidFill>
              </a:rPr>
              <a:t> says:</a:t>
            </a:r>
            <a:br>
              <a:rPr lang="en-US" sz="2400" dirty="0"/>
            </a:br>
            <a:endParaRPr lang="en-US" sz="1400" dirty="0"/>
          </a:p>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2"/>
                </a:solidFill>
                <a:effectLst/>
              </a:rPr>
              <a:t>“That’s better.</a:t>
            </a:r>
            <a:r>
              <a:rPr kumimoji="0" lang="en-US" sz="2000" b="0" i="0" u="none" strike="noStrike" cap="none" normalizeH="0" dirty="0">
                <a:ln>
                  <a:noFill/>
                </a:ln>
                <a:solidFill>
                  <a:schemeClr val="tx2"/>
                </a:solidFill>
                <a:effectLst/>
              </a:rPr>
              <a:t> Since I started in line before Steve and Vicki, I remained in </a:t>
            </a:r>
            <a:r>
              <a:rPr lang="en-US" sz="2000" dirty="0"/>
              <a:t>line before Steve and Vicki after the sort.”</a:t>
            </a:r>
            <a:endParaRPr kumimoji="0" lang="en-US" sz="2000" b="0" i="0" u="none" strike="noStrike" cap="none" normalizeH="0" baseline="0" dirty="0">
              <a:ln>
                <a:noFill/>
              </a:ln>
              <a:solidFill>
                <a:schemeClr val="tx2"/>
              </a:solidFill>
              <a:effectLst/>
            </a:endParaRPr>
          </a:p>
        </p:txBody>
      </p:sp>
      <p:sp>
        <p:nvSpPr>
          <p:cNvPr id="17" name="Rounded Rectangular Callout 16"/>
          <p:cNvSpPr/>
          <p:nvPr/>
        </p:nvSpPr>
        <p:spPr bwMode="auto">
          <a:xfrm>
            <a:off x="0" y="2002573"/>
            <a:ext cx="4163176" cy="2342148"/>
          </a:xfrm>
          <a:prstGeom prst="wedgeRoundRectCallout">
            <a:avLst>
              <a:gd name="adj1" fmla="val 36885"/>
              <a:gd name="adj2" fmla="val 120646"/>
              <a:gd name="adj3" fmla="val 16667"/>
            </a:avLst>
          </a:prstGeom>
          <a:solidFill>
            <a:srgbClr val="FDE8CB"/>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a:solidFill>
                  <a:srgbClr val="6600CC"/>
                </a:solidFill>
              </a:rPr>
              <a:t>Carey says:</a:t>
            </a:r>
            <a:br>
              <a:rPr lang="en-US" sz="2400" dirty="0"/>
            </a:br>
            <a:endParaRPr lang="en-US" sz="1400" dirty="0"/>
          </a:p>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2"/>
                </a:solidFill>
                <a:effectLst/>
              </a:rPr>
              <a:t>“I’m not happy, either! </a:t>
            </a:r>
            <a:r>
              <a:rPr lang="en-US" sz="2000" dirty="0"/>
              <a:t>Why did Andrea get moved in line before me? I know we’ve both been constipated for 5 days, but I was ahead in line.”</a:t>
            </a:r>
            <a:endParaRPr lang="en-US" sz="1600" dirty="0"/>
          </a:p>
        </p:txBody>
      </p:sp>
      <p:sp>
        <p:nvSpPr>
          <p:cNvPr id="36" name="TextBox 35"/>
          <p:cNvSpPr txBox="1"/>
          <p:nvPr/>
        </p:nvSpPr>
        <p:spPr>
          <a:xfrm>
            <a:off x="88986" y="5049868"/>
            <a:ext cx="8757290" cy="1323439"/>
          </a:xfrm>
          <a:prstGeom prst="rect">
            <a:avLst/>
          </a:prstGeom>
          <a:noFill/>
        </p:spPr>
        <p:txBody>
          <a:bodyPr wrap="square" rtlCol="0">
            <a:spAutoFit/>
          </a:bodyPr>
          <a:lstStyle/>
          <a:p>
            <a:pPr algn="ctr"/>
            <a:r>
              <a:rPr lang="en-US" sz="2000" dirty="0"/>
              <a:t>As you solve problems (in class or at work) you should choose</a:t>
            </a:r>
            <a:br>
              <a:rPr lang="en-US" sz="2000" dirty="0"/>
            </a:br>
            <a:r>
              <a:rPr lang="en-US" sz="2000" dirty="0"/>
              <a:t> your sort depending on whether stability is important.</a:t>
            </a:r>
          </a:p>
          <a:p>
            <a:pPr algn="ctr"/>
            <a:endParaRPr lang="en-US" sz="2000" dirty="0"/>
          </a:p>
          <a:p>
            <a:pPr algn="ctr"/>
            <a:r>
              <a:rPr lang="en-US" sz="2000" dirty="0"/>
              <a:t>If you forget the concept, just remember the </a:t>
            </a:r>
            <a:r>
              <a:rPr lang="en-US" sz="2000" dirty="0">
                <a:solidFill>
                  <a:srgbClr val="C00000"/>
                </a:solidFill>
              </a:rPr>
              <a:t>laxatives</a:t>
            </a:r>
            <a:r>
              <a:rPr lang="en-US" sz="2000" dirty="0"/>
              <a:t>! </a:t>
            </a:r>
            <a:r>
              <a:rPr lang="en-US" sz="2000" dirty="0">
                <a:sym typeface="Wingdings" pitchFamily="2" charset="2"/>
              </a:rPr>
              <a:t></a:t>
            </a:r>
            <a:endParaRPr lang="en-US" sz="2000" dirty="0"/>
          </a:p>
        </p:txBody>
      </p:sp>
    </p:spTree>
    <p:extLst>
      <p:ext uri="{BB962C8B-B14F-4D97-AF65-F5344CB8AC3E}">
        <p14:creationId xmlns:p14="http://schemas.microsoft.com/office/powerpoint/2010/main" val="4054698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up)">
                                      <p:cBhvr>
                                        <p:cTn id="30" dur="500"/>
                                        <p:tgtEl>
                                          <p:spTgt spid="10"/>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down)">
                                      <p:cBhvr>
                                        <p:cTn id="37" dur="500"/>
                                        <p:tgtEl>
                                          <p:spTgt spid="13"/>
                                        </p:tgtEl>
                                      </p:cBhvr>
                                    </p:animEffect>
                                  </p:childTnLst>
                                </p:cTn>
                              </p:par>
                              <p:par>
                                <p:cTn id="38" presetID="10" presetClass="entr" presetSubtype="0"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down)">
                                      <p:cBhvr>
                                        <p:cTn id="45" dur="500"/>
                                        <p:tgtEl>
                                          <p:spTgt spid="21"/>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21"/>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13"/>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26"/>
                                        </p:tgtEl>
                                      </p:cBhvr>
                                    </p:animEffect>
                                    <p:set>
                                      <p:cBhvr>
                                        <p:cTn id="54" dur="1" fill="hold">
                                          <p:stCondLst>
                                            <p:cond delay="499"/>
                                          </p:stCondLst>
                                        </p:cTn>
                                        <p:tgtEl>
                                          <p:spTgt spid="26"/>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ipe(down)">
                                      <p:cBhvr>
                                        <p:cTn id="59" dur="500"/>
                                        <p:tgtEl>
                                          <p:spTgt spid="17"/>
                                        </p:tgtEl>
                                      </p:cBhvr>
                                    </p:animEffect>
                                  </p:childTnLst>
                                </p:cTn>
                              </p:par>
                              <p:par>
                                <p:cTn id="60" presetID="10" presetClass="entr" presetSubtype="0" fill="hold"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7"/>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27"/>
                                        </p:tgtEl>
                                      </p:cBhvr>
                                    </p:animEffect>
                                    <p:set>
                                      <p:cBhvr>
                                        <p:cTn id="69" dur="1" fill="hold">
                                          <p:stCondLst>
                                            <p:cond delay="499"/>
                                          </p:stCondLst>
                                        </p:cTn>
                                        <p:tgtEl>
                                          <p:spTgt spid="27"/>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14"/>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1" fill="hold" grpId="0" nodeType="click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wipe(up)">
                                      <p:cBhvr>
                                        <p:cTn id="78" dur="500"/>
                                        <p:tgtEl>
                                          <p:spTgt spid="15"/>
                                        </p:tgtEl>
                                      </p:cBhvr>
                                    </p:animEffect>
                                  </p:childTnLst>
                                </p:cTn>
                              </p:par>
                              <p:par>
                                <p:cTn id="79" presetID="1" presetClass="entr" presetSubtype="0" fill="hold" grpId="0" nodeType="withEffect">
                                  <p:stCondLst>
                                    <p:cond delay="0"/>
                                  </p:stCondLst>
                                  <p:childTnLst>
                                    <p:set>
                                      <p:cBhvr>
                                        <p:cTn id="80" dur="1" fill="hold">
                                          <p:stCondLst>
                                            <p:cond delay="0"/>
                                          </p:stCondLst>
                                        </p:cTn>
                                        <p:tgtEl>
                                          <p:spTgt spid="2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16"/>
                                        </p:tgtEl>
                                        <p:attrNameLst>
                                          <p:attrName>style.visibility</p:attrName>
                                        </p:attrNameLst>
                                      </p:cBhvr>
                                      <p:to>
                                        <p:strVal val="visible"/>
                                      </p:to>
                                    </p:set>
                                    <p:animEffect transition="in" filter="wipe(down)">
                                      <p:cBhvr>
                                        <p:cTn id="85" dur="500"/>
                                        <p:tgtEl>
                                          <p:spTgt spid="16"/>
                                        </p:tgtEl>
                                      </p:cBhvr>
                                    </p:animEffect>
                                  </p:childTnLst>
                                </p:cTn>
                              </p:par>
                              <p:par>
                                <p:cTn id="86" presetID="10" presetClass="entr" presetSubtype="0" fill="hold" nodeType="withEffect">
                                  <p:stCondLst>
                                    <p:cond delay="0"/>
                                  </p:stCondLst>
                                  <p:childTnLst>
                                    <p:set>
                                      <p:cBhvr>
                                        <p:cTn id="87" dur="1" fill="hold">
                                          <p:stCondLst>
                                            <p:cond delay="0"/>
                                          </p:stCondLst>
                                        </p:cTn>
                                        <p:tgtEl>
                                          <p:spTgt spid="30"/>
                                        </p:tgtEl>
                                        <p:attrNameLst>
                                          <p:attrName>style.visibility</p:attrName>
                                        </p:attrNameLst>
                                      </p:cBhvr>
                                      <p:to>
                                        <p:strVal val="visible"/>
                                      </p:to>
                                    </p:set>
                                    <p:animEffect transition="in" filter="fade">
                                      <p:cBhvr>
                                        <p:cTn id="88" dur="500"/>
                                        <p:tgtEl>
                                          <p:spTgt spid="30"/>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16"/>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18"/>
                                        </p:tgtEl>
                                        <p:attrNameLst>
                                          <p:attrName>style.visibility</p:attrName>
                                        </p:attrNameLst>
                                      </p:cBhvr>
                                      <p:to>
                                        <p:strVal val="visible"/>
                                      </p:to>
                                    </p:set>
                                    <p:animEffect transition="in" filter="wipe(down)">
                                      <p:cBhvr>
                                        <p:cTn id="97" dur="500"/>
                                        <p:tgtEl>
                                          <p:spTgt spid="18"/>
                                        </p:tgtEl>
                                      </p:cBhvr>
                                    </p:animEffect>
                                  </p:childTnLst>
                                </p:cTn>
                              </p:par>
                              <p:par>
                                <p:cTn id="98" presetID="10" presetClass="entr" presetSubtype="0" fill="hold" nodeType="with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fade">
                                      <p:cBhvr>
                                        <p:cTn id="100" dur="500"/>
                                        <p:tgtEl>
                                          <p:spTgt spid="33"/>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grpId="1" nodeType="clickEffect">
                                  <p:stCondLst>
                                    <p:cond delay="0"/>
                                  </p:stCondLst>
                                  <p:childTnLst>
                                    <p:set>
                                      <p:cBhvr>
                                        <p:cTn id="104" dur="1" fill="hold">
                                          <p:stCondLst>
                                            <p:cond delay="0"/>
                                          </p:stCondLst>
                                        </p:cTn>
                                        <p:tgtEl>
                                          <p:spTgt spid="18"/>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10" presetClass="exit" presetSubtype="0" fill="hold" grpId="1" nodeType="clickEffect">
                                  <p:stCondLst>
                                    <p:cond delay="0"/>
                                  </p:stCondLst>
                                  <p:childTnLst>
                                    <p:animEffect transition="out" filter="fade">
                                      <p:cBhvr>
                                        <p:cTn id="108" dur="500"/>
                                        <p:tgtEl>
                                          <p:spTgt spid="6"/>
                                        </p:tgtEl>
                                      </p:cBhvr>
                                    </p:animEffect>
                                    <p:set>
                                      <p:cBhvr>
                                        <p:cTn id="109" dur="1" fill="hold">
                                          <p:stCondLst>
                                            <p:cond delay="499"/>
                                          </p:stCondLst>
                                        </p:cTn>
                                        <p:tgtEl>
                                          <p:spTgt spid="6"/>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23"/>
                                        </p:tgtEl>
                                      </p:cBhvr>
                                    </p:animEffect>
                                    <p:set>
                                      <p:cBhvr>
                                        <p:cTn id="112" dur="1" fill="hold">
                                          <p:stCondLst>
                                            <p:cond delay="499"/>
                                          </p:stCondLst>
                                        </p:cTn>
                                        <p:tgtEl>
                                          <p:spTgt spid="23"/>
                                        </p:tgtEl>
                                        <p:attrNameLst>
                                          <p:attrName>style.visibility</p:attrName>
                                        </p:attrNameLst>
                                      </p:cBhvr>
                                      <p:to>
                                        <p:strVal val="hidden"/>
                                      </p:to>
                                    </p:set>
                                  </p:childTnLst>
                                </p:cTn>
                              </p:par>
                              <p:par>
                                <p:cTn id="113" presetID="10" presetClass="exit" presetSubtype="0" fill="hold" grpId="1" nodeType="withEffect">
                                  <p:stCondLst>
                                    <p:cond delay="0"/>
                                  </p:stCondLst>
                                  <p:childTnLst>
                                    <p:animEffect transition="out" filter="fade">
                                      <p:cBhvr>
                                        <p:cTn id="114" dur="500"/>
                                        <p:tgtEl>
                                          <p:spTgt spid="10"/>
                                        </p:tgtEl>
                                      </p:cBhvr>
                                    </p:animEffect>
                                    <p:set>
                                      <p:cBhvr>
                                        <p:cTn id="115" dur="1" fill="hold">
                                          <p:stCondLst>
                                            <p:cond delay="499"/>
                                          </p:stCondLst>
                                        </p:cTn>
                                        <p:tgtEl>
                                          <p:spTgt spid="10"/>
                                        </p:tgtEl>
                                        <p:attrNameLst>
                                          <p:attrName>style.visibility</p:attrName>
                                        </p:attrNameLst>
                                      </p:cBhvr>
                                      <p:to>
                                        <p:strVal val="hidden"/>
                                      </p:to>
                                    </p:set>
                                  </p:childTnLst>
                                </p:cTn>
                              </p:par>
                              <p:par>
                                <p:cTn id="116" presetID="10" presetClass="exit" presetSubtype="0" fill="hold" grpId="1" nodeType="withEffect">
                                  <p:stCondLst>
                                    <p:cond delay="0"/>
                                  </p:stCondLst>
                                  <p:childTnLst>
                                    <p:animEffect transition="out" filter="fade">
                                      <p:cBhvr>
                                        <p:cTn id="117" dur="500"/>
                                        <p:tgtEl>
                                          <p:spTgt spid="19"/>
                                        </p:tgtEl>
                                      </p:cBhvr>
                                    </p:animEffect>
                                    <p:set>
                                      <p:cBhvr>
                                        <p:cTn id="118" dur="1" fill="hold">
                                          <p:stCondLst>
                                            <p:cond delay="499"/>
                                          </p:stCondLst>
                                        </p:cTn>
                                        <p:tgtEl>
                                          <p:spTgt spid="19"/>
                                        </p:tgtEl>
                                        <p:attrNameLst>
                                          <p:attrName>style.visibility</p:attrName>
                                        </p:attrNameLst>
                                      </p:cBhvr>
                                      <p:to>
                                        <p:strVal val="hidden"/>
                                      </p:to>
                                    </p:set>
                                  </p:childTnLst>
                                </p:cTn>
                              </p:par>
                              <p:par>
                                <p:cTn id="119" presetID="10" presetClass="exit" presetSubtype="0" fill="hold" nodeType="withEffect">
                                  <p:stCondLst>
                                    <p:cond delay="0"/>
                                  </p:stCondLst>
                                  <p:childTnLst>
                                    <p:animEffect transition="out" filter="fade">
                                      <p:cBhvr>
                                        <p:cTn id="120" dur="500"/>
                                        <p:tgtEl>
                                          <p:spTgt spid="26"/>
                                        </p:tgtEl>
                                      </p:cBhvr>
                                    </p:animEffect>
                                    <p:set>
                                      <p:cBhvr>
                                        <p:cTn id="121" dur="1" fill="hold">
                                          <p:stCondLst>
                                            <p:cond delay="499"/>
                                          </p:stCondLst>
                                        </p:cTn>
                                        <p:tgtEl>
                                          <p:spTgt spid="26"/>
                                        </p:tgtEl>
                                        <p:attrNameLst>
                                          <p:attrName>style.visibility</p:attrName>
                                        </p:attrNameLst>
                                      </p:cBhvr>
                                      <p:to>
                                        <p:strVal val="hidden"/>
                                      </p:to>
                                    </p:set>
                                  </p:childTnLst>
                                </p:cTn>
                              </p:par>
                              <p:par>
                                <p:cTn id="122" presetID="10" presetClass="exit" presetSubtype="0" fill="hold" nodeType="withEffect">
                                  <p:stCondLst>
                                    <p:cond delay="0"/>
                                  </p:stCondLst>
                                  <p:childTnLst>
                                    <p:animEffect transition="out" filter="fade">
                                      <p:cBhvr>
                                        <p:cTn id="123" dur="500"/>
                                        <p:tgtEl>
                                          <p:spTgt spid="27"/>
                                        </p:tgtEl>
                                      </p:cBhvr>
                                    </p:animEffect>
                                    <p:set>
                                      <p:cBhvr>
                                        <p:cTn id="124" dur="1" fill="hold">
                                          <p:stCondLst>
                                            <p:cond delay="499"/>
                                          </p:stCondLst>
                                        </p:cTn>
                                        <p:tgtEl>
                                          <p:spTgt spid="27"/>
                                        </p:tgtEl>
                                        <p:attrNameLst>
                                          <p:attrName>style.visibility</p:attrName>
                                        </p:attrNameLst>
                                      </p:cBhvr>
                                      <p:to>
                                        <p:strVal val="hidden"/>
                                      </p:to>
                                    </p:set>
                                  </p:childTnLst>
                                </p:cTn>
                              </p:par>
                              <p:par>
                                <p:cTn id="125" presetID="10" presetClass="exit" presetSubtype="0" fill="hold" grpId="1" nodeType="withEffect">
                                  <p:stCondLst>
                                    <p:cond delay="0"/>
                                  </p:stCondLst>
                                  <p:childTnLst>
                                    <p:animEffect transition="out" filter="fade">
                                      <p:cBhvr>
                                        <p:cTn id="126" dur="500"/>
                                        <p:tgtEl>
                                          <p:spTgt spid="15"/>
                                        </p:tgtEl>
                                      </p:cBhvr>
                                    </p:animEffect>
                                    <p:set>
                                      <p:cBhvr>
                                        <p:cTn id="127" dur="1" fill="hold">
                                          <p:stCondLst>
                                            <p:cond delay="499"/>
                                          </p:stCondLst>
                                        </p:cTn>
                                        <p:tgtEl>
                                          <p:spTgt spid="15"/>
                                        </p:tgtEl>
                                        <p:attrNameLst>
                                          <p:attrName>style.visibility</p:attrName>
                                        </p:attrNameLst>
                                      </p:cBhvr>
                                      <p:to>
                                        <p:strVal val="hidden"/>
                                      </p:to>
                                    </p:set>
                                  </p:childTnLst>
                                </p:cTn>
                              </p:par>
                              <p:par>
                                <p:cTn id="128" presetID="10" presetClass="exit" presetSubtype="0" fill="hold" grpId="1" nodeType="withEffect">
                                  <p:stCondLst>
                                    <p:cond delay="0"/>
                                  </p:stCondLst>
                                  <p:childTnLst>
                                    <p:animEffect transition="out" filter="fade">
                                      <p:cBhvr>
                                        <p:cTn id="129" dur="500"/>
                                        <p:tgtEl>
                                          <p:spTgt spid="20"/>
                                        </p:tgtEl>
                                      </p:cBhvr>
                                    </p:animEffect>
                                    <p:set>
                                      <p:cBhvr>
                                        <p:cTn id="130" dur="1" fill="hold">
                                          <p:stCondLst>
                                            <p:cond delay="499"/>
                                          </p:stCondLst>
                                        </p:cTn>
                                        <p:tgtEl>
                                          <p:spTgt spid="20"/>
                                        </p:tgtEl>
                                        <p:attrNameLst>
                                          <p:attrName>style.visibility</p:attrName>
                                        </p:attrNameLst>
                                      </p:cBhvr>
                                      <p:to>
                                        <p:strVal val="hidden"/>
                                      </p:to>
                                    </p:set>
                                  </p:childTnLst>
                                </p:cTn>
                              </p:par>
                              <p:par>
                                <p:cTn id="131" presetID="10" presetClass="exit" presetSubtype="0" fill="hold" nodeType="withEffect">
                                  <p:stCondLst>
                                    <p:cond delay="0"/>
                                  </p:stCondLst>
                                  <p:childTnLst>
                                    <p:animEffect transition="out" filter="fade">
                                      <p:cBhvr>
                                        <p:cTn id="132" dur="500"/>
                                        <p:tgtEl>
                                          <p:spTgt spid="30"/>
                                        </p:tgtEl>
                                      </p:cBhvr>
                                    </p:animEffect>
                                    <p:set>
                                      <p:cBhvr>
                                        <p:cTn id="133" dur="1" fill="hold">
                                          <p:stCondLst>
                                            <p:cond delay="499"/>
                                          </p:stCondLst>
                                        </p:cTn>
                                        <p:tgtEl>
                                          <p:spTgt spid="30"/>
                                        </p:tgtEl>
                                        <p:attrNameLst>
                                          <p:attrName>style.visibility</p:attrName>
                                        </p:attrNameLst>
                                      </p:cBhvr>
                                      <p:to>
                                        <p:strVal val="hidden"/>
                                      </p:to>
                                    </p:set>
                                  </p:childTnLst>
                                </p:cTn>
                              </p:par>
                              <p:par>
                                <p:cTn id="134" presetID="10" presetClass="exit" presetSubtype="0" fill="hold" nodeType="withEffect">
                                  <p:stCondLst>
                                    <p:cond delay="0"/>
                                  </p:stCondLst>
                                  <p:childTnLst>
                                    <p:animEffect transition="out" filter="fade">
                                      <p:cBhvr>
                                        <p:cTn id="135" dur="500"/>
                                        <p:tgtEl>
                                          <p:spTgt spid="33"/>
                                        </p:tgtEl>
                                      </p:cBhvr>
                                    </p:animEffect>
                                    <p:set>
                                      <p:cBhvr>
                                        <p:cTn id="136" dur="1" fill="hold">
                                          <p:stCondLst>
                                            <p:cond delay="499"/>
                                          </p:stCondLst>
                                        </p:cTn>
                                        <p:tgtEl>
                                          <p:spTgt spid="33"/>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14" grpId="0"/>
      <p:bldP spid="4" grpId="0"/>
      <p:bldP spid="5" grpId="0"/>
      <p:bldP spid="6" grpId="0"/>
      <p:bldP spid="6" grpId="1"/>
      <p:bldP spid="10" grpId="0"/>
      <p:bldP spid="10" grpId="1"/>
      <p:bldP spid="11" grpId="0"/>
      <p:bldP spid="12" grpId="0"/>
      <p:bldP spid="19" grpId="0"/>
      <p:bldP spid="19" grpId="1"/>
      <p:bldP spid="15" grpId="0"/>
      <p:bldP spid="15" grpId="1"/>
      <p:bldP spid="20" grpId="0"/>
      <p:bldP spid="20" grpId="1"/>
      <p:bldP spid="21" grpId="0" animBg="1"/>
      <p:bldP spid="21" grpId="1" animBg="1"/>
      <p:bldP spid="13" grpId="0" animBg="1"/>
      <p:bldP spid="13" grpId="1" animBg="1"/>
      <p:bldP spid="18" grpId="0" animBg="1"/>
      <p:bldP spid="18" grpId="1" animBg="1"/>
      <p:bldP spid="16" grpId="0" animBg="1"/>
      <p:bldP spid="16" grpId="1" animBg="1"/>
      <p:bldP spid="17" grpId="0" animBg="1"/>
      <p:bldP spid="17" grpId="1" animBg="1"/>
      <p:bldP spid="3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4"/>
          <p:cNvSpPr>
            <a:spLocks noGrp="1"/>
          </p:cNvSpPr>
          <p:nvPr>
            <p:ph type="sldNum" sz="quarter" idx="12"/>
          </p:nvPr>
        </p:nvSpPr>
        <p:spPr/>
        <p:txBody>
          <a:bodyPr/>
          <a:lstStyle/>
          <a:p>
            <a:fld id="{485A6F53-DCD5-43AD-B662-1D8D415C00D7}" type="slidenum">
              <a:rPr lang="en-US"/>
              <a:pPr/>
              <a:t>5</a:t>
            </a:fld>
            <a:endParaRPr lang="en-US"/>
          </a:p>
        </p:txBody>
      </p:sp>
      <p:sp>
        <p:nvSpPr>
          <p:cNvPr id="685058" name="Text Box 2"/>
          <p:cNvSpPr txBox="1">
            <a:spLocks noChangeArrowheads="1"/>
          </p:cNvSpPr>
          <p:nvPr/>
        </p:nvSpPr>
        <p:spPr bwMode="auto">
          <a:xfrm>
            <a:off x="228600" y="1066800"/>
            <a:ext cx="54864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Right! We could measure the time it takes for an algorithm to run.</a:t>
            </a:r>
          </a:p>
        </p:txBody>
      </p:sp>
      <p:sp>
        <p:nvSpPr>
          <p:cNvPr id="685059" name="Text Box 3"/>
          <p:cNvSpPr txBox="1">
            <a:spLocks noChangeArrowheads="1"/>
          </p:cNvSpPr>
          <p:nvPr/>
        </p:nvSpPr>
        <p:spPr bwMode="auto">
          <a:xfrm>
            <a:off x="5334000" y="2133600"/>
            <a:ext cx="3630613"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But that has flaws!  What are they?</a:t>
            </a:r>
          </a:p>
        </p:txBody>
      </p:sp>
      <p:sp>
        <p:nvSpPr>
          <p:cNvPr id="685061" name="Rectangle 5"/>
          <p:cNvSpPr>
            <a:spLocks noGrp="1" noChangeArrowheads="1"/>
          </p:cNvSpPr>
          <p:nvPr>
            <p:ph type="title"/>
          </p:nvPr>
        </p:nvSpPr>
        <p:spPr>
          <a:noFill/>
          <a:ln/>
        </p:spPr>
        <p:txBody>
          <a:bodyPr/>
          <a:lstStyle/>
          <a:p>
            <a:r>
              <a:rPr lang="en-US"/>
              <a:t>How Fast is That Algorithm?</a:t>
            </a:r>
          </a:p>
        </p:txBody>
      </p:sp>
      <p:pic>
        <p:nvPicPr>
          <p:cNvPr id="685062" name="Picture 6" descr="MCj042423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200" y="838200"/>
            <a:ext cx="1160463" cy="1160463"/>
          </a:xfrm>
          <a:prstGeom prst="rect">
            <a:avLst/>
          </a:prstGeom>
          <a:noFill/>
          <a:extLst>
            <a:ext uri="{909E8E84-426E-40DD-AFC4-6F175D3DCCD1}">
              <a14:hiddenFill xmlns:a14="http://schemas.microsoft.com/office/drawing/2010/main">
                <a:solidFill>
                  <a:srgbClr val="FFFFFF"/>
                </a:solidFill>
              </a14:hiddenFill>
            </a:ext>
          </a:extLst>
        </p:spPr>
      </p:pic>
      <p:sp>
        <p:nvSpPr>
          <p:cNvPr id="685063" name="Text Box 7"/>
          <p:cNvSpPr txBox="1">
            <a:spLocks noChangeArrowheads="1"/>
          </p:cNvSpPr>
          <p:nvPr/>
        </p:nvSpPr>
        <p:spPr bwMode="auto">
          <a:xfrm>
            <a:off x="685800" y="3048000"/>
            <a:ext cx="75025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Carey:</a:t>
            </a:r>
            <a:r>
              <a:rPr lang="en-US" sz="2400">
                <a:solidFill>
                  <a:srgbClr val="006666"/>
                </a:solidFill>
              </a:rPr>
              <a:t> “My algorithm finished in 31 seconds.”</a:t>
            </a:r>
            <a:endParaRPr lang="en-US" sz="2400">
              <a:solidFill>
                <a:schemeClr val="accent2"/>
              </a:solidFill>
            </a:endParaRPr>
          </a:p>
        </p:txBody>
      </p:sp>
      <p:sp>
        <p:nvSpPr>
          <p:cNvPr id="685064" name="Text Box 8"/>
          <p:cNvSpPr txBox="1">
            <a:spLocks noChangeArrowheads="1"/>
          </p:cNvSpPr>
          <p:nvPr/>
        </p:nvSpPr>
        <p:spPr bwMode="auto">
          <a:xfrm>
            <a:off x="309563" y="3581400"/>
            <a:ext cx="83089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Cedric:</a:t>
            </a:r>
            <a:r>
              <a:rPr lang="en-US" sz="2400">
                <a:solidFill>
                  <a:srgbClr val="006666"/>
                </a:solidFill>
              </a:rPr>
              <a:t> “Mine finished in 30 seconds, it’s better!”</a:t>
            </a:r>
            <a:endParaRPr lang="en-US" sz="2400">
              <a:solidFill>
                <a:schemeClr val="accent2"/>
              </a:solidFill>
            </a:endParaRPr>
          </a:p>
        </p:txBody>
      </p:sp>
      <p:sp>
        <p:nvSpPr>
          <p:cNvPr id="685065" name="Text Box 9"/>
          <p:cNvSpPr txBox="1">
            <a:spLocks noChangeArrowheads="1"/>
          </p:cNvSpPr>
          <p:nvPr/>
        </p:nvSpPr>
        <p:spPr bwMode="auto">
          <a:xfrm>
            <a:off x="260350" y="4114800"/>
            <a:ext cx="88074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Carey:</a:t>
            </a:r>
            <a:r>
              <a:rPr lang="en-US" sz="2400">
                <a:solidFill>
                  <a:srgbClr val="006666"/>
                </a:solidFill>
              </a:rPr>
              <a:t> “Not so fast! How fast is your PC? Mine is 1GHZ.”</a:t>
            </a:r>
            <a:endParaRPr lang="en-US" sz="2400">
              <a:solidFill>
                <a:schemeClr val="accent2"/>
              </a:solidFill>
            </a:endParaRPr>
          </a:p>
        </p:txBody>
      </p:sp>
      <p:sp>
        <p:nvSpPr>
          <p:cNvPr id="685066" name="Text Box 10"/>
          <p:cNvSpPr txBox="1">
            <a:spLocks noChangeArrowheads="1"/>
          </p:cNvSpPr>
          <p:nvPr/>
        </p:nvSpPr>
        <p:spPr bwMode="auto">
          <a:xfrm>
            <a:off x="228600" y="4724400"/>
            <a:ext cx="88074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Cedric:</a:t>
            </a:r>
            <a:r>
              <a:rPr lang="en-US" sz="2400">
                <a:solidFill>
                  <a:srgbClr val="006666"/>
                </a:solidFill>
              </a:rPr>
              <a:t> “Err… Mine is 3GHZ.”</a:t>
            </a:r>
            <a:endParaRPr lang="en-US" sz="2400">
              <a:solidFill>
                <a:schemeClr val="accent2"/>
              </a:solidFill>
            </a:endParaRPr>
          </a:p>
        </p:txBody>
      </p:sp>
      <p:sp>
        <p:nvSpPr>
          <p:cNvPr id="685067" name="Text Box 11"/>
          <p:cNvSpPr txBox="1">
            <a:spLocks noChangeArrowheads="1"/>
          </p:cNvSpPr>
          <p:nvPr/>
        </p:nvSpPr>
        <p:spPr bwMode="auto">
          <a:xfrm>
            <a:off x="336550" y="5257800"/>
            <a:ext cx="88074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Carey:</a:t>
            </a:r>
            <a:r>
              <a:rPr lang="en-US" sz="2400">
                <a:solidFill>
                  <a:srgbClr val="006666"/>
                </a:solidFill>
              </a:rPr>
              <a:t> “Aha – so my algorithm is really almost 3x faster!”</a:t>
            </a:r>
            <a:endParaRPr lang="en-US" sz="2400">
              <a:solidFill>
                <a:schemeClr val="accent2"/>
              </a:solidFill>
            </a:endParaRPr>
          </a:p>
        </p:txBody>
      </p:sp>
      <p:sp>
        <p:nvSpPr>
          <p:cNvPr id="685068" name="Text Box 12"/>
          <p:cNvSpPr txBox="1">
            <a:spLocks noChangeArrowheads="1"/>
          </p:cNvSpPr>
          <p:nvPr/>
        </p:nvSpPr>
        <p:spPr bwMode="auto">
          <a:xfrm>
            <a:off x="336550" y="5867400"/>
            <a:ext cx="88074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Cedric:</a:t>
            </a:r>
            <a:r>
              <a:rPr lang="en-US" sz="2400">
                <a:solidFill>
                  <a:srgbClr val="006666"/>
                </a:solidFill>
              </a:rPr>
              <a:t> “Sigh. Carey’s right again.”</a:t>
            </a:r>
            <a:endParaRPr lang="en-US" sz="240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5058"/>
                                        </p:tgtEl>
                                        <p:attrNameLst>
                                          <p:attrName>style.visibility</p:attrName>
                                        </p:attrNameLst>
                                      </p:cBhvr>
                                      <p:to>
                                        <p:strVal val="visible"/>
                                      </p:to>
                                    </p:set>
                                  </p:childTnLst>
                                </p:cTn>
                              </p:par>
                            </p:childTnLst>
                          </p:cTn>
                        </p:par>
                        <p:par>
                          <p:cTn id="7" fill="hold" nodeType="afterGroup">
                            <p:stCondLst>
                              <p:cond delay="0"/>
                            </p:stCondLst>
                            <p:childTnLst>
                              <p:par>
                                <p:cTn id="8" presetID="2" presetClass="entr" presetSubtype="2" fill="hold" nodeType="afterEffect">
                                  <p:stCondLst>
                                    <p:cond delay="0"/>
                                  </p:stCondLst>
                                  <p:childTnLst>
                                    <p:set>
                                      <p:cBhvr>
                                        <p:cTn id="9" dur="1" fill="hold">
                                          <p:stCondLst>
                                            <p:cond delay="0"/>
                                          </p:stCondLst>
                                        </p:cTn>
                                        <p:tgtEl>
                                          <p:spTgt spid="685062"/>
                                        </p:tgtEl>
                                        <p:attrNameLst>
                                          <p:attrName>style.visibility</p:attrName>
                                        </p:attrNameLst>
                                      </p:cBhvr>
                                      <p:to>
                                        <p:strVal val="visible"/>
                                      </p:to>
                                    </p:set>
                                    <p:anim calcmode="lin" valueType="num">
                                      <p:cBhvr additive="base">
                                        <p:cTn id="10" dur="500" fill="hold"/>
                                        <p:tgtEl>
                                          <p:spTgt spid="685062"/>
                                        </p:tgtEl>
                                        <p:attrNameLst>
                                          <p:attrName>ppt_x</p:attrName>
                                        </p:attrNameLst>
                                      </p:cBhvr>
                                      <p:tavLst>
                                        <p:tav tm="0">
                                          <p:val>
                                            <p:strVal val="1+#ppt_w/2"/>
                                          </p:val>
                                        </p:tav>
                                        <p:tav tm="100000">
                                          <p:val>
                                            <p:strVal val="#ppt_x"/>
                                          </p:val>
                                        </p:tav>
                                      </p:tavLst>
                                    </p:anim>
                                    <p:anim calcmode="lin" valueType="num">
                                      <p:cBhvr additive="base">
                                        <p:cTn id="11" dur="500" fill="hold"/>
                                        <p:tgtEl>
                                          <p:spTgt spid="685062"/>
                                        </p:tgtEl>
                                        <p:attrNameLst>
                                          <p:attrName>ppt_y</p:attrName>
                                        </p:attrNameLst>
                                      </p:cBhvr>
                                      <p:tavLst>
                                        <p:tav tm="0">
                                          <p:val>
                                            <p:strVal val="#ppt_y"/>
                                          </p:val>
                                        </p:tav>
                                        <p:tav tm="100000">
                                          <p:val>
                                            <p:strVal val="#ppt_y"/>
                                          </p:val>
                                        </p:tav>
                                      </p:tavLst>
                                    </p:anim>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85059">
                                            <p:txEl>
                                              <p:pRg st="0" end="0"/>
                                            </p:txEl>
                                          </p:spTgt>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85063">
                                            <p:txEl>
                                              <p:pRg st="0" end="0"/>
                                            </p:txEl>
                                          </p:spTgt>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85064">
                                            <p:txEl>
                                              <p:pRg st="0" end="0"/>
                                            </p:txEl>
                                          </p:spTgt>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85065">
                                            <p:txEl>
                                              <p:pRg st="0" end="0"/>
                                            </p:txEl>
                                          </p:spTgt>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685066">
                                            <p:txEl>
                                              <p:pRg st="0" end="0"/>
                                            </p:txEl>
                                          </p:spTgt>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85067">
                                            <p:txEl>
                                              <p:pRg st="0" end="0"/>
                                            </p:txEl>
                                          </p:spTgt>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68506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5058" grpId="0"/>
      <p:bldP spid="685059" grpId="0" build="p"/>
      <p:bldP spid="685063" grpId="0" build="p"/>
      <p:bldP spid="685064" grpId="0" build="p"/>
      <p:bldP spid="685065" grpId="0" build="p"/>
      <p:bldP spid="685066" grpId="0" build="p"/>
      <p:bldP spid="685067" grpId="0" build="p"/>
      <p:bldP spid="685068"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2"/>
          </p:nvPr>
        </p:nvSpPr>
        <p:spPr/>
        <p:txBody>
          <a:bodyPr/>
          <a:lstStyle/>
          <a:p>
            <a:fld id="{492B0ED4-EEB9-46EA-AC32-7B9714F9924A}" type="slidenum">
              <a:rPr lang="en-US"/>
              <a:pPr/>
              <a:t>50</a:t>
            </a:fld>
            <a:endParaRPr lang="en-US"/>
          </a:p>
        </p:txBody>
      </p:sp>
      <p:sp>
        <p:nvSpPr>
          <p:cNvPr id="584706" name="Rectangle 2"/>
          <p:cNvSpPr>
            <a:spLocks noGrp="1" noChangeArrowheads="1"/>
          </p:cNvSpPr>
          <p:nvPr>
            <p:ph type="title"/>
          </p:nvPr>
        </p:nvSpPr>
        <p:spPr>
          <a:xfrm>
            <a:off x="685800" y="-228600"/>
            <a:ext cx="7772400" cy="1143000"/>
          </a:xfrm>
        </p:spPr>
        <p:txBody>
          <a:bodyPr/>
          <a:lstStyle/>
          <a:p>
            <a:r>
              <a:rPr lang="en-US"/>
              <a:t>The Selection Sort</a:t>
            </a:r>
          </a:p>
        </p:txBody>
      </p:sp>
      <p:sp>
        <p:nvSpPr>
          <p:cNvPr id="584707" name="Text Box 3"/>
          <p:cNvSpPr txBox="1">
            <a:spLocks noChangeArrowheads="1"/>
          </p:cNvSpPr>
          <p:nvPr/>
        </p:nvSpPr>
        <p:spPr bwMode="auto">
          <a:xfrm>
            <a:off x="2362200" y="914400"/>
            <a:ext cx="4384675"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accent2"/>
                </a:solidFill>
                <a:cs typeface="Courier New" pitchFamily="49" charset="0"/>
              </a:rPr>
              <a:t>And here’s the C++ source code to sort a bunch of numbers…</a:t>
            </a:r>
            <a:endParaRPr lang="en-US" sz="2400">
              <a:solidFill>
                <a:schemeClr val="tx1"/>
              </a:solidFill>
              <a:cs typeface="Courier New" pitchFamily="49" charset="0"/>
            </a:endParaRPr>
          </a:p>
        </p:txBody>
      </p:sp>
      <p:sp>
        <p:nvSpPr>
          <p:cNvPr id="584708" name="Text Box 4"/>
          <p:cNvSpPr txBox="1">
            <a:spLocks noChangeArrowheads="1"/>
          </p:cNvSpPr>
          <p:nvPr/>
        </p:nvSpPr>
        <p:spPr bwMode="auto">
          <a:xfrm>
            <a:off x="76200" y="2498725"/>
            <a:ext cx="5521325" cy="405765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1" dirty="0">
                <a:solidFill>
                  <a:schemeClr val="tx1"/>
                </a:solidFill>
                <a:latin typeface="Courier New" pitchFamily="49" charset="0"/>
                <a:cs typeface="Courier New" pitchFamily="49" charset="0"/>
              </a:rPr>
              <a:t>void </a:t>
            </a:r>
            <a:r>
              <a:rPr lang="en-US" sz="2000" b="1" dirty="0" err="1">
                <a:solidFill>
                  <a:schemeClr val="tx1"/>
                </a:solidFill>
                <a:latin typeface="Courier New" pitchFamily="49" charset="0"/>
                <a:cs typeface="Courier New" pitchFamily="49" charset="0"/>
              </a:rPr>
              <a:t>selectionSort</a:t>
            </a:r>
            <a:r>
              <a:rPr lang="en-US" sz="2000" b="1" dirty="0">
                <a:solidFill>
                  <a:schemeClr val="tx1"/>
                </a:solidFill>
                <a:latin typeface="Courier New" pitchFamily="49" charset="0"/>
                <a:cs typeface="Courier New" pitchFamily="49" charset="0"/>
              </a:rPr>
              <a:t>(</a:t>
            </a:r>
            <a:r>
              <a:rPr lang="en-US" sz="2000" b="1" dirty="0" err="1">
                <a:solidFill>
                  <a:schemeClr val="tx1"/>
                </a:solidFill>
                <a:latin typeface="Courier New" pitchFamily="49" charset="0"/>
                <a:cs typeface="Courier New" pitchFamily="49" charset="0"/>
              </a:rPr>
              <a:t>int</a:t>
            </a:r>
            <a:r>
              <a:rPr lang="en-US" sz="2000" b="1" dirty="0">
                <a:solidFill>
                  <a:schemeClr val="tx1"/>
                </a:solidFill>
                <a:latin typeface="Courier New" pitchFamily="49" charset="0"/>
                <a:cs typeface="Courier New" pitchFamily="49" charset="0"/>
              </a:rPr>
              <a:t> A[], </a:t>
            </a:r>
            <a:r>
              <a:rPr lang="en-US" sz="2000" b="1" dirty="0" err="1">
                <a:solidFill>
                  <a:schemeClr val="tx1"/>
                </a:solidFill>
                <a:latin typeface="Courier New" pitchFamily="49" charset="0"/>
                <a:cs typeface="Courier New" pitchFamily="49" charset="0"/>
              </a:rPr>
              <a:t>int</a:t>
            </a:r>
            <a:r>
              <a:rPr lang="en-US" sz="2000" b="1" dirty="0">
                <a:solidFill>
                  <a:schemeClr val="tx1"/>
                </a:solidFill>
                <a:latin typeface="Courier New" pitchFamily="49" charset="0"/>
                <a:cs typeface="Courier New" pitchFamily="49" charset="0"/>
              </a:rPr>
              <a:t> n)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for (</a:t>
            </a:r>
            <a:r>
              <a:rPr lang="en-US" sz="2000" b="1" dirty="0" err="1">
                <a:solidFill>
                  <a:schemeClr val="tx1"/>
                </a:solidFill>
                <a:latin typeface="Courier New" pitchFamily="49" charset="0"/>
                <a:cs typeface="Courier New" pitchFamily="49" charset="0"/>
              </a:rPr>
              <a:t>int</a:t>
            </a:r>
            <a:r>
              <a:rPr lang="en-US" sz="2000" b="1" dirty="0">
                <a:solidFill>
                  <a:schemeClr val="tx1"/>
                </a:solidFill>
                <a:latin typeface="Courier New" pitchFamily="49" charset="0"/>
                <a:cs typeface="Courier New" pitchFamily="49" charset="0"/>
              </a:rPr>
              <a:t> </a:t>
            </a:r>
            <a:r>
              <a:rPr lang="en-US" sz="2000" b="1" dirty="0" err="1">
                <a:solidFill>
                  <a:schemeClr val="tx1"/>
                </a:solidFill>
                <a:latin typeface="Courier New" pitchFamily="49" charset="0"/>
                <a:cs typeface="Courier New" pitchFamily="49" charset="0"/>
              </a:rPr>
              <a:t>i</a:t>
            </a:r>
            <a:r>
              <a:rPr lang="en-US" sz="2000" b="1" dirty="0">
                <a:solidFill>
                  <a:schemeClr val="tx1"/>
                </a:solidFill>
                <a:latin typeface="Courier New" pitchFamily="49" charset="0"/>
                <a:cs typeface="Courier New" pitchFamily="49" charset="0"/>
              </a:rPr>
              <a:t> = 0; </a:t>
            </a:r>
            <a:r>
              <a:rPr lang="en-US" sz="2000" b="1" dirty="0" err="1">
                <a:solidFill>
                  <a:schemeClr val="tx1"/>
                </a:solidFill>
                <a:latin typeface="Courier New" pitchFamily="49" charset="0"/>
                <a:cs typeface="Courier New" pitchFamily="49" charset="0"/>
              </a:rPr>
              <a:t>i</a:t>
            </a:r>
            <a:r>
              <a:rPr lang="en-US" sz="2000" b="1" dirty="0">
                <a:solidFill>
                  <a:schemeClr val="tx1"/>
                </a:solidFill>
                <a:latin typeface="Courier New" pitchFamily="49" charset="0"/>
                <a:cs typeface="Courier New" pitchFamily="49" charset="0"/>
              </a:rPr>
              <a:t> &lt; n; </a:t>
            </a:r>
            <a:r>
              <a:rPr lang="en-US" sz="2000" b="1" dirty="0" err="1">
                <a:solidFill>
                  <a:schemeClr val="tx1"/>
                </a:solidFill>
                <a:latin typeface="Courier New" pitchFamily="49" charset="0"/>
                <a:cs typeface="Courier New" pitchFamily="49" charset="0"/>
              </a:rPr>
              <a:t>i</a:t>
            </a:r>
            <a:r>
              <a:rPr lang="en-US" sz="2000" b="1" dirty="0">
                <a:solidFill>
                  <a:schemeClr val="tx1"/>
                </a:solidFill>
                <a:latin typeface="Courier New" pitchFamily="49" charset="0"/>
                <a:cs typeface="Courier New" pitchFamily="49" charset="0"/>
              </a:rPr>
              <a:t>++)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a:t>
            </a:r>
            <a:r>
              <a:rPr lang="en-US" sz="2000" b="1" dirty="0" err="1">
                <a:solidFill>
                  <a:schemeClr val="tx1"/>
                </a:solidFill>
                <a:latin typeface="Courier New" pitchFamily="49" charset="0"/>
                <a:cs typeface="Courier New" pitchFamily="49" charset="0"/>
              </a:rPr>
              <a:t>int</a:t>
            </a:r>
            <a:r>
              <a:rPr lang="en-US" sz="2000" b="1" dirty="0">
                <a:solidFill>
                  <a:schemeClr val="tx1"/>
                </a:solidFill>
                <a:latin typeface="Courier New" pitchFamily="49" charset="0"/>
                <a:cs typeface="Courier New" pitchFamily="49" charset="0"/>
              </a:rPr>
              <a:t> </a:t>
            </a:r>
            <a:r>
              <a:rPr lang="en-US" sz="2000" b="1" dirty="0" err="1">
                <a:solidFill>
                  <a:schemeClr val="tx1"/>
                </a:solidFill>
                <a:latin typeface="Courier New" pitchFamily="49" charset="0"/>
                <a:cs typeface="Courier New" pitchFamily="49" charset="0"/>
              </a:rPr>
              <a:t>minIndex</a:t>
            </a:r>
            <a:r>
              <a:rPr lang="en-US" sz="2000" b="1" dirty="0">
                <a:solidFill>
                  <a:schemeClr val="tx1"/>
                </a:solidFill>
                <a:latin typeface="Courier New" pitchFamily="49" charset="0"/>
                <a:cs typeface="Courier New" pitchFamily="49" charset="0"/>
              </a:rPr>
              <a:t> = </a:t>
            </a:r>
            <a:r>
              <a:rPr lang="en-US" sz="2000" b="1" dirty="0" err="1">
                <a:solidFill>
                  <a:schemeClr val="tx1"/>
                </a:solidFill>
                <a:latin typeface="Courier New" pitchFamily="49" charset="0"/>
                <a:cs typeface="Courier New" pitchFamily="49" charset="0"/>
              </a:rPr>
              <a:t>i</a:t>
            </a:r>
            <a:r>
              <a:rPr lang="en-US" sz="2000" b="1" dirty="0">
                <a:solidFill>
                  <a:schemeClr val="tx1"/>
                </a:solidFill>
                <a:latin typeface="Courier New" pitchFamily="49" charset="0"/>
                <a:cs typeface="Courier New" pitchFamily="49" charset="0"/>
              </a:rPr>
              <a:t>;</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for (</a:t>
            </a:r>
            <a:r>
              <a:rPr lang="en-US" sz="2000" b="1" dirty="0" err="1">
                <a:solidFill>
                  <a:schemeClr val="tx1"/>
                </a:solidFill>
                <a:latin typeface="Courier New" pitchFamily="49" charset="0"/>
                <a:cs typeface="Courier New" pitchFamily="49" charset="0"/>
              </a:rPr>
              <a:t>int</a:t>
            </a:r>
            <a:r>
              <a:rPr lang="en-US" sz="2000" b="1" dirty="0">
                <a:solidFill>
                  <a:schemeClr val="tx1"/>
                </a:solidFill>
                <a:latin typeface="Courier New" pitchFamily="49" charset="0"/>
                <a:cs typeface="Courier New" pitchFamily="49" charset="0"/>
              </a:rPr>
              <a:t> j = i+1; j &lt; n; </a:t>
            </a:r>
            <a:r>
              <a:rPr lang="en-US" sz="2000" b="1" dirty="0" err="1">
                <a:solidFill>
                  <a:schemeClr val="tx1"/>
                </a:solidFill>
                <a:latin typeface="Courier New" pitchFamily="49" charset="0"/>
                <a:cs typeface="Courier New" pitchFamily="49" charset="0"/>
              </a:rPr>
              <a:t>j++</a:t>
            </a:r>
            <a:r>
              <a:rPr lang="en-US" sz="2000" b="1" dirty="0">
                <a:solidFill>
                  <a:schemeClr val="tx1"/>
                </a:solidFill>
                <a:latin typeface="Courier New" pitchFamily="49" charset="0"/>
                <a:cs typeface="Courier New" pitchFamily="49" charset="0"/>
              </a:rPr>
              <a:t>)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if (A[j] &lt; A[</a:t>
            </a:r>
            <a:r>
              <a:rPr lang="en-US" sz="2000" b="1" dirty="0" err="1">
                <a:solidFill>
                  <a:schemeClr val="tx1"/>
                </a:solidFill>
                <a:latin typeface="Courier New" pitchFamily="49" charset="0"/>
                <a:cs typeface="Courier New" pitchFamily="49" charset="0"/>
              </a:rPr>
              <a:t>minIndex</a:t>
            </a:r>
            <a:r>
              <a:rPr lang="en-US" sz="2000" b="1" dirty="0">
                <a:solidFill>
                  <a:schemeClr val="tx1"/>
                </a:solidFill>
                <a:latin typeface="Courier New" pitchFamily="49" charset="0"/>
                <a:cs typeface="Courier New" pitchFamily="49" charset="0"/>
              </a:rPr>
              <a:t>])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a:t>
            </a:r>
            <a:r>
              <a:rPr lang="en-US" sz="2000" b="1" dirty="0" err="1">
                <a:solidFill>
                  <a:schemeClr val="tx1"/>
                </a:solidFill>
                <a:latin typeface="Courier New" pitchFamily="49" charset="0"/>
                <a:cs typeface="Courier New" pitchFamily="49" charset="0"/>
              </a:rPr>
              <a:t>minIndex</a:t>
            </a:r>
            <a:r>
              <a:rPr lang="en-US" sz="2000" b="1" dirty="0">
                <a:solidFill>
                  <a:schemeClr val="tx1"/>
                </a:solidFill>
                <a:latin typeface="Courier New" pitchFamily="49" charset="0"/>
                <a:cs typeface="Courier New" pitchFamily="49" charset="0"/>
              </a:rPr>
              <a:t> = j;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swap(A[</a:t>
            </a:r>
            <a:r>
              <a:rPr lang="en-US" sz="2000" b="1" dirty="0" err="1">
                <a:solidFill>
                  <a:schemeClr val="tx1"/>
                </a:solidFill>
                <a:latin typeface="Courier New" pitchFamily="49" charset="0"/>
                <a:cs typeface="Courier New" pitchFamily="49" charset="0"/>
              </a:rPr>
              <a:t>i</a:t>
            </a:r>
            <a:r>
              <a:rPr lang="en-US" sz="2000" b="1" dirty="0">
                <a:solidFill>
                  <a:schemeClr val="tx1"/>
                </a:solidFill>
                <a:latin typeface="Courier New" pitchFamily="49" charset="0"/>
                <a:cs typeface="Courier New" pitchFamily="49" charset="0"/>
              </a:rPr>
              <a:t>], A[</a:t>
            </a:r>
            <a:r>
              <a:rPr lang="en-US" sz="2000" b="1" dirty="0" err="1">
                <a:solidFill>
                  <a:schemeClr val="tx1"/>
                </a:solidFill>
                <a:latin typeface="Courier New" pitchFamily="49" charset="0"/>
                <a:cs typeface="Courier New" pitchFamily="49" charset="0"/>
              </a:rPr>
              <a:t>minIndex</a:t>
            </a:r>
            <a:r>
              <a:rPr lang="en-US" sz="2000" b="1" dirty="0">
                <a:solidFill>
                  <a:schemeClr val="tx1"/>
                </a:solidFill>
                <a:latin typeface="Courier New" pitchFamily="49" charset="0"/>
                <a:cs typeface="Courier New" pitchFamily="49" charset="0"/>
              </a:rPr>
              <a:t>]);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a:t>
            </a:r>
            <a:endParaRPr lang="en-US" sz="2000" dirty="0">
              <a:latin typeface="Courier New" pitchFamily="49" charset="0"/>
            </a:endParaRPr>
          </a:p>
        </p:txBody>
      </p:sp>
      <p:sp>
        <p:nvSpPr>
          <p:cNvPr id="9" name="Rounded Rectangular Callout 8"/>
          <p:cNvSpPr/>
          <p:nvPr/>
        </p:nvSpPr>
        <p:spPr bwMode="auto">
          <a:xfrm>
            <a:off x="3793067" y="-33867"/>
            <a:ext cx="5275791" cy="2532592"/>
          </a:xfrm>
          <a:prstGeom prst="wedgeRoundRectCallout">
            <a:avLst>
              <a:gd name="adj1" fmla="val -82831"/>
              <a:gd name="adj2" fmla="val 51469"/>
              <a:gd name="adj3" fmla="val 16667"/>
            </a:avLst>
          </a:prstGeom>
          <a:solidFill>
            <a:srgbClr val="FDE8CB"/>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Comic Sans MS" pitchFamily="66" charset="0"/>
                <a:cs typeface="Times New Roman" pitchFamily="18" charset="0"/>
              </a:rPr>
              <a:t>Selection</a:t>
            </a:r>
            <a:r>
              <a:rPr kumimoji="0" lang="en-US" sz="2400" b="0" i="0" u="none" strike="noStrike" cap="none" normalizeH="0" dirty="0">
                <a:ln>
                  <a:noFill/>
                </a:ln>
                <a:solidFill>
                  <a:srgbClr val="C00000"/>
                </a:solidFill>
                <a:effectLst/>
                <a:latin typeface="Comic Sans MS" pitchFamily="66" charset="0"/>
                <a:cs typeface="Times New Roman" pitchFamily="18" charset="0"/>
              </a:rPr>
              <a:t> Sort </a:t>
            </a:r>
            <a:r>
              <a:rPr kumimoji="0" lang="en-US" sz="2400" b="0" i="0" u="none" strike="noStrike" cap="none" normalizeH="0" baseline="0" dirty="0">
                <a:ln>
                  <a:noFill/>
                </a:ln>
                <a:solidFill>
                  <a:srgbClr val="C00000"/>
                </a:solidFill>
                <a:effectLst/>
                <a:latin typeface="Comic Sans MS" pitchFamily="66" charset="0"/>
                <a:cs typeface="Times New Roman" pitchFamily="18" charset="0"/>
              </a:rPr>
              <a:t>Questions</a:t>
            </a:r>
          </a:p>
          <a:p>
            <a:pPr marL="0" marR="0" indent="0" algn="ctr" defTabSz="914400" rtl="0" eaLnBrk="1" fontAlgn="base" latinLnBrk="0" hangingPunct="1">
              <a:lnSpc>
                <a:spcPct val="100000"/>
              </a:lnSpc>
              <a:spcBef>
                <a:spcPct val="0"/>
              </a:spcBef>
              <a:spcAft>
                <a:spcPct val="0"/>
              </a:spcAft>
              <a:buClrTx/>
              <a:buSzTx/>
              <a:buFontTx/>
              <a:buNone/>
              <a:tabLst/>
            </a:pPr>
            <a:endParaRPr lang="en-US" sz="1400" dirty="0"/>
          </a:p>
          <a:p>
            <a:pPr algn="ctr"/>
            <a:r>
              <a:rPr lang="en-US" dirty="0"/>
              <a:t>Can </a:t>
            </a:r>
            <a:r>
              <a:rPr lang="en-US" dirty="0">
                <a:solidFill>
                  <a:schemeClr val="accent6">
                    <a:lumMod val="60000"/>
                    <a:lumOff val="40000"/>
                  </a:schemeClr>
                </a:solidFill>
              </a:rPr>
              <a:t>Selection Sort</a:t>
            </a:r>
            <a:r>
              <a:rPr lang="en-US" dirty="0"/>
              <a:t> be applied easily to </a:t>
            </a:r>
            <a:br>
              <a:rPr lang="en-US" dirty="0"/>
            </a:br>
            <a:r>
              <a:rPr lang="en-US" dirty="0"/>
              <a:t>sort items within a </a:t>
            </a:r>
            <a:r>
              <a:rPr lang="en-US" dirty="0">
                <a:solidFill>
                  <a:srgbClr val="FF0000"/>
                </a:solidFill>
              </a:rPr>
              <a:t>linked list</a:t>
            </a:r>
            <a:r>
              <a:rPr lang="en-US" dirty="0"/>
              <a:t>?</a:t>
            </a:r>
            <a:br>
              <a:rPr lang="en-US" dirty="0"/>
            </a:br>
            <a:endParaRPr lang="en-US" sz="1400" dirty="0"/>
          </a:p>
          <a:p>
            <a:pPr algn="ctr"/>
            <a:r>
              <a:rPr lang="en-US" dirty="0"/>
              <a:t>Is </a:t>
            </a:r>
            <a:r>
              <a:rPr lang="en-US" dirty="0">
                <a:solidFill>
                  <a:schemeClr val="accent6">
                    <a:lumMod val="60000"/>
                    <a:lumOff val="40000"/>
                  </a:schemeClr>
                </a:solidFill>
              </a:rPr>
              <a:t>Selection Sort </a:t>
            </a:r>
            <a:r>
              <a:rPr lang="en-US" dirty="0"/>
              <a:t>“</a:t>
            </a:r>
            <a:r>
              <a:rPr lang="en-US" dirty="0">
                <a:solidFill>
                  <a:srgbClr val="FF0000"/>
                </a:solidFill>
              </a:rPr>
              <a:t>stable</a:t>
            </a:r>
            <a:r>
              <a:rPr lang="en-US" dirty="0"/>
              <a:t>” or </a:t>
            </a:r>
            <a:r>
              <a:rPr lang="en-US" dirty="0">
                <a:solidFill>
                  <a:srgbClr val="6600CC"/>
                </a:solidFill>
              </a:rPr>
              <a:t>“</a:t>
            </a:r>
            <a:r>
              <a:rPr lang="en-US" dirty="0">
                <a:solidFill>
                  <a:srgbClr val="FF0000"/>
                </a:solidFill>
              </a:rPr>
              <a:t>unstable</a:t>
            </a:r>
            <a:r>
              <a:rPr lang="en-US" dirty="0">
                <a:solidFill>
                  <a:srgbClr val="6600CC"/>
                </a:solidFill>
              </a:rPr>
              <a:t>”</a:t>
            </a:r>
            <a:r>
              <a:rPr lang="en-US" dirty="0"/>
              <a:t>?</a:t>
            </a:r>
            <a:br>
              <a:rPr kumimoji="0" lang="en-US" sz="1800" b="0" i="0" u="none" strike="noStrike" cap="none" normalizeH="0" baseline="0" dirty="0">
                <a:ln>
                  <a:noFill/>
                </a:ln>
                <a:solidFill>
                  <a:schemeClr val="tx2"/>
                </a:solidFill>
                <a:effectLst/>
                <a:latin typeface="Comic Sans MS" pitchFamily="66" charset="0"/>
                <a:cs typeface="Times New Roman" pitchFamily="18" charset="0"/>
              </a:rPr>
            </a:br>
            <a:endParaRPr kumimoji="0" lang="en-US" sz="1800" b="0" i="0" u="none" strike="noStrike" cap="none" normalizeH="0" baseline="0" dirty="0">
              <a:ln>
                <a:noFill/>
              </a:ln>
              <a:solidFill>
                <a:schemeClr val="tx2"/>
              </a:solidFill>
              <a:effectLst/>
              <a:latin typeface="Comic Sans MS" pitchFamily="66" charset="0"/>
              <a:cs typeface="Times New Roman" pitchFamily="18"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FF0000"/>
                </a:solidFill>
                <a:effectLst/>
                <a:latin typeface="Comic Sans MS" pitchFamily="66" charset="0"/>
                <a:cs typeface="Times New Roman" pitchFamily="18" charset="0"/>
              </a:rPr>
              <a:t>When</a:t>
            </a:r>
            <a:r>
              <a:rPr kumimoji="0" lang="en-US" sz="1800" b="0" i="0" u="none" strike="noStrike" cap="none" normalizeH="0" baseline="0" dirty="0">
                <a:ln>
                  <a:noFill/>
                </a:ln>
                <a:solidFill>
                  <a:schemeClr val="tx2"/>
                </a:solidFill>
                <a:effectLst/>
                <a:latin typeface="Comic Sans MS" pitchFamily="66" charset="0"/>
                <a:cs typeface="Times New Roman" pitchFamily="18" charset="0"/>
              </a:rPr>
              <a:t> might you use </a:t>
            </a:r>
            <a:r>
              <a:rPr kumimoji="0" lang="en-US" sz="1800" b="0" i="0" u="none" strike="noStrike" cap="none" normalizeH="0" baseline="0" dirty="0">
                <a:ln>
                  <a:noFill/>
                </a:ln>
                <a:solidFill>
                  <a:schemeClr val="accent6">
                    <a:lumMod val="60000"/>
                    <a:lumOff val="40000"/>
                  </a:schemeClr>
                </a:solidFill>
                <a:effectLst/>
                <a:latin typeface="Comic Sans MS" pitchFamily="66" charset="0"/>
                <a:cs typeface="Times New Roman" pitchFamily="18" charset="0"/>
              </a:rPr>
              <a:t>Selection </a:t>
            </a:r>
            <a:r>
              <a:rPr lang="en-US" dirty="0">
                <a:solidFill>
                  <a:schemeClr val="accent6">
                    <a:lumMod val="60000"/>
                    <a:lumOff val="40000"/>
                  </a:schemeClr>
                </a:solidFill>
              </a:rPr>
              <a:t>S</a:t>
            </a:r>
            <a:r>
              <a:rPr kumimoji="0" lang="en-US" sz="1800" b="0" i="0" u="none" strike="noStrike" cap="none" normalizeH="0" baseline="0" dirty="0">
                <a:ln>
                  <a:noFill/>
                </a:ln>
                <a:solidFill>
                  <a:schemeClr val="accent6">
                    <a:lumMod val="60000"/>
                    <a:lumOff val="40000"/>
                  </a:schemeClr>
                </a:solidFill>
                <a:effectLst/>
                <a:latin typeface="Comic Sans MS" pitchFamily="66" charset="0"/>
                <a:cs typeface="Times New Roman" pitchFamily="18" charset="0"/>
              </a:rPr>
              <a:t>ort</a:t>
            </a:r>
            <a:r>
              <a:rPr kumimoji="0" lang="en-US" sz="1800" b="0" i="0" u="none" strike="noStrike" cap="none" normalizeH="0" baseline="0" dirty="0">
                <a:ln>
                  <a:noFill/>
                </a:ln>
                <a:solidFill>
                  <a:schemeClr val="tx2"/>
                </a:solidFill>
                <a:effectLst/>
                <a:latin typeface="Comic Sans MS" pitchFamily="66" charset="0"/>
                <a:cs typeface="Times New Roman" pitchFamily="18" charset="0"/>
              </a:rPr>
              <a:t>? </a:t>
            </a:r>
          </a:p>
        </p:txBody>
      </p:sp>
      <p:sp>
        <p:nvSpPr>
          <p:cNvPr id="7" name="Rounded Rectangular Callout 6"/>
          <p:cNvSpPr/>
          <p:nvPr/>
        </p:nvSpPr>
        <p:spPr bwMode="auto">
          <a:xfrm>
            <a:off x="5600339" y="2498725"/>
            <a:ext cx="3471334" cy="4169664"/>
          </a:xfrm>
          <a:prstGeom prst="wedgeRoundRectCallout">
            <a:avLst>
              <a:gd name="adj1" fmla="val -88099"/>
              <a:gd name="adj2" fmla="val 27170"/>
              <a:gd name="adj3" fmla="val 16667"/>
            </a:avLst>
          </a:prstGeom>
          <a:solidFill>
            <a:schemeClr val="bg1">
              <a:lumMod val="95000"/>
            </a:schemeClr>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000" dirty="0">
                <a:solidFill>
                  <a:schemeClr val="tx1"/>
                </a:solidFill>
              </a:rPr>
              <a:t>Here’s a hint – consider this array:</a:t>
            </a: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endParaRPr>
          </a:p>
          <a:p>
            <a:pPr marL="0" marR="0" indent="0" algn="ctr" defTabSz="914400" rtl="0" eaLnBrk="1" fontAlgn="base" latinLnBrk="0" hangingPunct="1">
              <a:lnSpc>
                <a:spcPct val="100000"/>
              </a:lnSpc>
              <a:spcBef>
                <a:spcPct val="0"/>
              </a:spcBef>
              <a:spcAft>
                <a:spcPct val="0"/>
              </a:spcAft>
              <a:buClrTx/>
              <a:buSzTx/>
              <a:buFontTx/>
              <a:buNone/>
              <a:tabLst/>
            </a:pPr>
            <a:r>
              <a:rPr lang="en-US" sz="2000" dirty="0">
                <a:solidFill>
                  <a:srgbClr val="FF0000"/>
                </a:solidFill>
              </a:rPr>
              <a:t>10</a:t>
            </a:r>
            <a:r>
              <a:rPr lang="en-US" sz="2000" dirty="0">
                <a:solidFill>
                  <a:schemeClr val="tx1"/>
                </a:solidFill>
              </a:rPr>
              <a:t> </a:t>
            </a:r>
            <a:r>
              <a:rPr lang="en-US" sz="2000" dirty="0">
                <a:solidFill>
                  <a:srgbClr val="00B0F0"/>
                </a:solidFill>
              </a:rPr>
              <a:t>10</a:t>
            </a:r>
            <a:r>
              <a:rPr lang="en-US" sz="2000" dirty="0">
                <a:solidFill>
                  <a:schemeClr val="tx1"/>
                </a:solidFill>
              </a:rPr>
              <a:t>  1</a:t>
            </a: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rPr>
              <a:t>When</a:t>
            </a:r>
            <a:r>
              <a:rPr kumimoji="0" lang="en-US" sz="2000" b="0" i="0" u="none" strike="noStrike" cap="none" normalizeH="0" dirty="0">
                <a:ln>
                  <a:noFill/>
                </a:ln>
                <a:solidFill>
                  <a:schemeClr val="tx1"/>
                </a:solidFill>
                <a:effectLst/>
              </a:rPr>
              <a:t> Selection Sort finds the 1, it swaps it with the first</a:t>
            </a:r>
            <a:r>
              <a:rPr kumimoji="0" lang="en-US" sz="2000" b="0" i="0" u="none" strike="noStrike" cap="none" normalizeH="0" dirty="0">
                <a:ln>
                  <a:noFill/>
                </a:ln>
                <a:solidFill>
                  <a:srgbClr val="FF0000"/>
                </a:solidFill>
                <a:effectLst/>
              </a:rPr>
              <a:t> 10.</a:t>
            </a:r>
          </a:p>
          <a:p>
            <a:pPr marL="0" marR="0" indent="0" algn="ctr" defTabSz="914400" rtl="0" eaLnBrk="1" fontAlgn="base" latinLnBrk="0" hangingPunct="1">
              <a:lnSpc>
                <a:spcPct val="100000"/>
              </a:lnSpc>
              <a:spcBef>
                <a:spcPct val="0"/>
              </a:spcBef>
              <a:spcAft>
                <a:spcPct val="0"/>
              </a:spcAft>
              <a:buClrTx/>
              <a:buSzTx/>
              <a:buFontTx/>
              <a:buNone/>
              <a:tabLst/>
            </a:pPr>
            <a:endParaRPr lang="en-US" sz="1400" dirty="0">
              <a:solidFill>
                <a:srgbClr val="FF0000"/>
              </a:solidFill>
            </a:endParaRPr>
          </a:p>
          <a:p>
            <a:pPr marL="0" marR="0" indent="0" algn="ctr" defTabSz="914400" rtl="0" eaLnBrk="1" fontAlgn="base" latinLnBrk="0" hangingPunct="1">
              <a:lnSpc>
                <a:spcPct val="100000"/>
              </a:lnSpc>
              <a:spcBef>
                <a:spcPct val="0"/>
              </a:spcBef>
              <a:spcAft>
                <a:spcPct val="0"/>
              </a:spcAft>
              <a:buClrTx/>
              <a:buSzTx/>
              <a:buFontTx/>
              <a:buNone/>
              <a:tabLst/>
            </a:pPr>
            <a:r>
              <a:rPr lang="en-US" sz="2000" dirty="0">
                <a:solidFill>
                  <a:schemeClr val="tx1"/>
                </a:solidFill>
              </a:rPr>
              <a:t>Then o</a:t>
            </a:r>
            <a:r>
              <a:rPr kumimoji="0" lang="en-US" sz="2000" b="0" i="0" u="none" strike="noStrike" cap="none" normalizeH="0" dirty="0">
                <a:ln>
                  <a:noFill/>
                </a:ln>
                <a:solidFill>
                  <a:schemeClr val="tx1"/>
                </a:solidFill>
                <a:effectLst/>
              </a:rPr>
              <a:t>ur array ends up like this:</a:t>
            </a:r>
          </a:p>
          <a:p>
            <a:pPr marL="0" marR="0" indent="0" algn="ctr" defTabSz="914400" rtl="0" eaLnBrk="1" fontAlgn="base" latinLnBrk="0" hangingPunct="1">
              <a:lnSpc>
                <a:spcPct val="100000"/>
              </a:lnSpc>
              <a:spcBef>
                <a:spcPct val="0"/>
              </a:spcBef>
              <a:spcAft>
                <a:spcPct val="0"/>
              </a:spcAft>
              <a:buClrTx/>
              <a:buSzTx/>
              <a:buFontTx/>
              <a:buNone/>
              <a:tabLst/>
            </a:pPr>
            <a:endParaRPr lang="en-US" sz="2000" baseline="0" dirty="0">
              <a:solidFill>
                <a:schemeClr val="tx1"/>
              </a:solidFill>
            </a:endParaRPr>
          </a:p>
          <a:p>
            <a:pPr algn="ctr"/>
            <a:r>
              <a:rPr lang="en-US" sz="2000" dirty="0">
                <a:solidFill>
                  <a:schemeClr val="tx1"/>
                </a:solidFill>
              </a:rPr>
              <a:t>1 </a:t>
            </a:r>
            <a:r>
              <a:rPr lang="en-US" sz="2000" dirty="0">
                <a:solidFill>
                  <a:srgbClr val="00B0F0"/>
                </a:solidFill>
              </a:rPr>
              <a:t>10</a:t>
            </a:r>
            <a:r>
              <a:rPr lang="en-US" sz="2000" dirty="0">
                <a:solidFill>
                  <a:schemeClr val="tx1"/>
                </a:solidFill>
              </a:rPr>
              <a:t> </a:t>
            </a:r>
            <a:r>
              <a:rPr lang="en-US" sz="2000" dirty="0">
                <a:solidFill>
                  <a:srgbClr val="FF0000"/>
                </a:solidFill>
              </a:rPr>
              <a:t>10</a:t>
            </a:r>
            <a:endParaRPr lang="en-US" sz="2000" dirty="0">
              <a:solidFill>
                <a:schemeClr val="tx1"/>
              </a:solidFill>
            </a:endParaRPr>
          </a:p>
        </p:txBody>
      </p:sp>
      <p:grpSp>
        <p:nvGrpSpPr>
          <p:cNvPr id="3" name="Group 2"/>
          <p:cNvGrpSpPr/>
          <p:nvPr/>
        </p:nvGrpSpPr>
        <p:grpSpPr>
          <a:xfrm>
            <a:off x="6821424" y="3450336"/>
            <a:ext cx="1097280" cy="475488"/>
            <a:chOff x="6839712" y="3450336"/>
            <a:chExt cx="1097280" cy="475488"/>
          </a:xfrm>
        </p:grpSpPr>
        <p:sp>
          <p:nvSpPr>
            <p:cNvPr id="2" name="Rectangle 1"/>
            <p:cNvSpPr/>
            <p:nvPr/>
          </p:nvSpPr>
          <p:spPr bwMode="auto">
            <a:xfrm>
              <a:off x="6839712" y="3450336"/>
              <a:ext cx="365760" cy="475488"/>
            </a:xfrm>
            <a:prstGeom prst="rect">
              <a:avLst/>
            </a:prstGeom>
            <a:no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10" name="Rectangle 9"/>
            <p:cNvSpPr/>
            <p:nvPr/>
          </p:nvSpPr>
          <p:spPr bwMode="auto">
            <a:xfrm>
              <a:off x="7199376" y="3450336"/>
              <a:ext cx="365760" cy="475488"/>
            </a:xfrm>
            <a:prstGeom prst="rect">
              <a:avLst/>
            </a:prstGeom>
            <a:no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11" name="Rectangle 10"/>
            <p:cNvSpPr/>
            <p:nvPr/>
          </p:nvSpPr>
          <p:spPr bwMode="auto">
            <a:xfrm>
              <a:off x="7571232" y="3450336"/>
              <a:ext cx="365760" cy="475488"/>
            </a:xfrm>
            <a:prstGeom prst="rect">
              <a:avLst/>
            </a:prstGeom>
            <a:no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grpSp>
      <p:grpSp>
        <p:nvGrpSpPr>
          <p:cNvPr id="12" name="Group 11"/>
          <p:cNvGrpSpPr/>
          <p:nvPr/>
        </p:nvGrpSpPr>
        <p:grpSpPr>
          <a:xfrm>
            <a:off x="6711696" y="5961888"/>
            <a:ext cx="1097280" cy="475488"/>
            <a:chOff x="6839712" y="3450336"/>
            <a:chExt cx="1097280" cy="475488"/>
          </a:xfrm>
        </p:grpSpPr>
        <p:sp>
          <p:nvSpPr>
            <p:cNvPr id="13" name="Rectangle 12"/>
            <p:cNvSpPr/>
            <p:nvPr/>
          </p:nvSpPr>
          <p:spPr bwMode="auto">
            <a:xfrm>
              <a:off x="6839712" y="3450336"/>
              <a:ext cx="365760" cy="475488"/>
            </a:xfrm>
            <a:prstGeom prst="rect">
              <a:avLst/>
            </a:prstGeom>
            <a:no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14" name="Rectangle 13"/>
            <p:cNvSpPr/>
            <p:nvPr/>
          </p:nvSpPr>
          <p:spPr bwMode="auto">
            <a:xfrm>
              <a:off x="7199376" y="3450336"/>
              <a:ext cx="365760" cy="475488"/>
            </a:xfrm>
            <a:prstGeom prst="rect">
              <a:avLst/>
            </a:prstGeom>
            <a:no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16" name="Rectangle 15"/>
            <p:cNvSpPr/>
            <p:nvPr/>
          </p:nvSpPr>
          <p:spPr bwMode="auto">
            <a:xfrm>
              <a:off x="7571232" y="3450336"/>
              <a:ext cx="365760" cy="475488"/>
            </a:xfrm>
            <a:prstGeom prst="rect">
              <a:avLst/>
            </a:prstGeom>
            <a:no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grpSp>
      <p:sp>
        <p:nvSpPr>
          <p:cNvPr id="4" name="Arc 3"/>
          <p:cNvSpPr/>
          <p:nvPr/>
        </p:nvSpPr>
        <p:spPr bwMode="auto">
          <a:xfrm>
            <a:off x="6998208" y="3084576"/>
            <a:ext cx="755904" cy="914400"/>
          </a:xfrm>
          <a:prstGeom prst="arc">
            <a:avLst>
              <a:gd name="adj1" fmla="val 10800000"/>
              <a:gd name="adj2" fmla="val 0"/>
            </a:avLst>
          </a:prstGeom>
          <a:noFill/>
          <a:ln w="38100" cap="flat" cmpd="sng" algn="ctr">
            <a:solidFill>
              <a:srgbClr val="FF0000"/>
            </a:solidFill>
            <a:prstDash val="solid"/>
            <a:round/>
            <a:headEnd type="triangle" w="med" len="med"/>
            <a:tailEnd type="triangl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FF0000"/>
              </a:solidFill>
              <a:effectLst/>
              <a:latin typeface="Comic Sans MS" pitchFamily="66" charset="0"/>
              <a:cs typeface="Times New Roman" pitchFamily="18" charset="0"/>
            </a:endParaRPr>
          </a:p>
        </p:txBody>
      </p:sp>
      <p:sp>
        <p:nvSpPr>
          <p:cNvPr id="17" name="Arc 16"/>
          <p:cNvSpPr/>
          <p:nvPr/>
        </p:nvSpPr>
        <p:spPr bwMode="auto">
          <a:xfrm>
            <a:off x="1755648" y="5181600"/>
            <a:ext cx="1481328" cy="914400"/>
          </a:xfrm>
          <a:prstGeom prst="arc">
            <a:avLst>
              <a:gd name="adj1" fmla="val 10800000"/>
              <a:gd name="adj2" fmla="val 0"/>
            </a:avLst>
          </a:prstGeom>
          <a:noFill/>
          <a:ln w="38100" cap="flat" cmpd="sng" algn="ctr">
            <a:solidFill>
              <a:srgbClr val="FF0000"/>
            </a:solidFill>
            <a:prstDash val="solid"/>
            <a:round/>
            <a:headEnd type="triangle" w="med" len="med"/>
            <a:tailEnd type="triangl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FF0000"/>
              </a:solidFill>
              <a:effectLst/>
              <a:latin typeface="Comic Sans MS" pitchFamily="66" charset="0"/>
              <a:cs typeface="Times New Roman" pitchFamily="18" charset="0"/>
            </a:endParaRPr>
          </a:p>
        </p:txBody>
      </p:sp>
    </p:spTree>
    <p:extLst>
      <p:ext uri="{BB962C8B-B14F-4D97-AF65-F5344CB8AC3E}">
        <p14:creationId xmlns:p14="http://schemas.microsoft.com/office/powerpoint/2010/main" val="665490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bg/>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right)">
                                      <p:cBhvr>
                                        <p:cTn id="33" dur="500"/>
                                        <p:tgtEl>
                                          <p:spTgt spid="17"/>
                                        </p:tgtEl>
                                      </p:cBhvr>
                                    </p:animEffect>
                                  </p:childTnLst>
                                </p:cTn>
                              </p:par>
                              <p:par>
                                <p:cTn id="34" presetID="22" presetClass="entr" presetSubtype="2"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right)">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
                                            <p:txEl>
                                              <p:pRg st="8" end="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
                                            <p:txEl>
                                              <p:pRg st="4" end="4"/>
                                            </p:txEl>
                                          </p:spTgt>
                                        </p:tgtEl>
                                        <p:attrNameLst>
                                          <p:attrName>style.visibility</p:attrName>
                                        </p:attrNameLst>
                                      </p:cBhvr>
                                      <p:to>
                                        <p:strVal val="visible"/>
                                      </p:to>
                                    </p:set>
                                  </p:childTnLst>
                                </p:cTn>
                              </p:par>
                              <p:par>
                                <p:cTn id="51" presetID="10" presetClass="exit" presetSubtype="0" fill="hold" grpId="1" nodeType="withEffect">
                                  <p:stCondLst>
                                    <p:cond delay="0"/>
                                  </p:stCondLst>
                                  <p:childTnLst>
                                    <p:animEffect transition="out" filter="fade">
                                      <p:cBhvr>
                                        <p:cTn id="52" dur="500"/>
                                        <p:tgtEl>
                                          <p:spTgt spid="7">
                                            <p:txEl>
                                              <p:pRg st="0" end="0"/>
                                            </p:txEl>
                                          </p:spTgt>
                                        </p:tgtEl>
                                      </p:cBhvr>
                                    </p:animEffect>
                                    <p:set>
                                      <p:cBhvr>
                                        <p:cTn id="53" dur="1" fill="hold">
                                          <p:stCondLst>
                                            <p:cond delay="499"/>
                                          </p:stCondLst>
                                        </p:cTn>
                                        <p:tgtEl>
                                          <p:spTgt spid="7">
                                            <p:txEl>
                                              <p:pRg st="0" end="0"/>
                                            </p:txEl>
                                          </p:spTgt>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7">
                                            <p:txEl>
                                              <p:pRg st="2" end="2"/>
                                            </p:txEl>
                                          </p:spTgt>
                                        </p:tgtEl>
                                      </p:cBhvr>
                                    </p:animEffect>
                                    <p:set>
                                      <p:cBhvr>
                                        <p:cTn id="56" dur="1" fill="hold">
                                          <p:stCondLst>
                                            <p:cond delay="499"/>
                                          </p:stCondLst>
                                        </p:cTn>
                                        <p:tgtEl>
                                          <p:spTgt spid="7">
                                            <p:txEl>
                                              <p:pRg st="2" end="2"/>
                                            </p:txEl>
                                          </p:spTgt>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7">
                                            <p:txEl>
                                              <p:pRg st="4" end="4"/>
                                            </p:txEl>
                                          </p:spTgt>
                                        </p:tgtEl>
                                      </p:cBhvr>
                                    </p:animEffect>
                                    <p:set>
                                      <p:cBhvr>
                                        <p:cTn id="59" dur="1" fill="hold">
                                          <p:stCondLst>
                                            <p:cond delay="499"/>
                                          </p:stCondLst>
                                        </p:cTn>
                                        <p:tgtEl>
                                          <p:spTgt spid="7">
                                            <p:txEl>
                                              <p:pRg st="4" end="4"/>
                                            </p:txEl>
                                          </p:spTgt>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7">
                                            <p:txEl>
                                              <p:pRg st="6" end="6"/>
                                            </p:txEl>
                                          </p:spTgt>
                                        </p:tgtEl>
                                      </p:cBhvr>
                                    </p:animEffect>
                                    <p:set>
                                      <p:cBhvr>
                                        <p:cTn id="62" dur="1" fill="hold">
                                          <p:stCondLst>
                                            <p:cond delay="499"/>
                                          </p:stCondLst>
                                        </p:cTn>
                                        <p:tgtEl>
                                          <p:spTgt spid="7">
                                            <p:txEl>
                                              <p:pRg st="6" end="6"/>
                                            </p:txEl>
                                          </p:spTgt>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7">
                                            <p:txEl>
                                              <p:pRg st="8" end="8"/>
                                            </p:txEl>
                                          </p:spTgt>
                                        </p:tgtEl>
                                      </p:cBhvr>
                                    </p:animEffect>
                                    <p:set>
                                      <p:cBhvr>
                                        <p:cTn id="65" dur="1" fill="hold">
                                          <p:stCondLst>
                                            <p:cond delay="499"/>
                                          </p:stCondLst>
                                        </p:cTn>
                                        <p:tgtEl>
                                          <p:spTgt spid="7">
                                            <p:txEl>
                                              <p:pRg st="8" end="8"/>
                                            </p:txEl>
                                          </p:spTgt>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7">
                                            <p:bg/>
                                          </p:spTgt>
                                        </p:tgtEl>
                                      </p:cBhvr>
                                    </p:animEffect>
                                    <p:set>
                                      <p:cBhvr>
                                        <p:cTn id="68" dur="1" fill="hold">
                                          <p:stCondLst>
                                            <p:cond delay="499"/>
                                          </p:stCondLst>
                                        </p:cTn>
                                        <p:tgtEl>
                                          <p:spTgt spid="7">
                                            <p:bg/>
                                          </p:spTgt>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3"/>
                                        </p:tgtEl>
                                      </p:cBhvr>
                                    </p:animEffect>
                                    <p:set>
                                      <p:cBhvr>
                                        <p:cTn id="71" dur="1" fill="hold">
                                          <p:stCondLst>
                                            <p:cond delay="499"/>
                                          </p:stCondLst>
                                        </p:cTn>
                                        <p:tgtEl>
                                          <p:spTgt spid="3"/>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17"/>
                                        </p:tgtEl>
                                      </p:cBhvr>
                                    </p:animEffect>
                                    <p:set>
                                      <p:cBhvr>
                                        <p:cTn id="74" dur="1" fill="hold">
                                          <p:stCondLst>
                                            <p:cond delay="499"/>
                                          </p:stCondLst>
                                        </p:cTn>
                                        <p:tgtEl>
                                          <p:spTgt spid="17"/>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4"/>
                                        </p:tgtEl>
                                      </p:cBhvr>
                                    </p:animEffect>
                                    <p:set>
                                      <p:cBhvr>
                                        <p:cTn id="77" dur="1" fill="hold">
                                          <p:stCondLst>
                                            <p:cond delay="499"/>
                                          </p:stCondLst>
                                        </p:cTn>
                                        <p:tgtEl>
                                          <p:spTgt spid="4"/>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12"/>
                                        </p:tgtEl>
                                      </p:cBhvr>
                                    </p:animEffect>
                                    <p:set>
                                      <p:cBhvr>
                                        <p:cTn id="80"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P spid="7" grpId="0" uiExpand="1" build="p" animBg="1"/>
      <p:bldP spid="7" grpId="1" build="allAtOnce" animBg="1"/>
      <p:bldP spid="4" grpId="0" animBg="1"/>
      <p:bldP spid="4" grpId="1" animBg="1"/>
      <p:bldP spid="17" grpId="0" animBg="1"/>
      <p:bldP spid="17"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E5FAEC5B-A530-4547-9A7D-4FA4E076F88C}" type="slidenum">
              <a:rPr lang="en-US"/>
              <a:pPr/>
              <a:t>51</a:t>
            </a:fld>
            <a:endParaRPr lang="en-US"/>
          </a:p>
        </p:txBody>
      </p:sp>
      <p:sp>
        <p:nvSpPr>
          <p:cNvPr id="729090" name="Rectangle 2"/>
          <p:cNvSpPr>
            <a:spLocks noGrp="1" noChangeArrowheads="1"/>
          </p:cNvSpPr>
          <p:nvPr>
            <p:ph type="title"/>
          </p:nvPr>
        </p:nvSpPr>
        <p:spPr/>
        <p:txBody>
          <a:bodyPr/>
          <a:lstStyle/>
          <a:p>
            <a:r>
              <a:rPr lang="en-US"/>
              <a:t>Sorting Intermission</a:t>
            </a:r>
          </a:p>
        </p:txBody>
      </p:sp>
      <p:pic>
        <p:nvPicPr>
          <p:cNvPr id="729092" name="Picture 4" descr="ca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1488" y="1322388"/>
            <a:ext cx="2992437" cy="4056062"/>
          </a:xfrm>
          <a:prstGeom prst="rect">
            <a:avLst/>
          </a:prstGeom>
          <a:noFill/>
          <a:extLst>
            <a:ext uri="{909E8E84-426E-40DD-AFC4-6F175D3DCCD1}">
              <a14:hiddenFill xmlns:a14="http://schemas.microsoft.com/office/drawing/2010/main">
                <a:solidFill>
                  <a:srgbClr val="FFFFFF"/>
                </a:solidFill>
              </a14:hiddenFill>
            </a:ext>
          </a:extLst>
        </p:spPr>
      </p:pic>
      <p:sp>
        <p:nvSpPr>
          <p:cNvPr id="729093" name="Text Box 5"/>
          <p:cNvSpPr txBox="1">
            <a:spLocks noChangeArrowheads="1"/>
          </p:cNvSpPr>
          <p:nvPr/>
        </p:nvSpPr>
        <p:spPr bwMode="auto">
          <a:xfrm>
            <a:off x="201613" y="6102350"/>
            <a:ext cx="86868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(Brought to you by last year’s students who claimed this lecture was too boring)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29092"/>
                                        </p:tgtEl>
                                        <p:attrNameLst>
                                          <p:attrName>style.visibility</p:attrName>
                                        </p:attrNameLst>
                                      </p:cBhvr>
                                      <p:to>
                                        <p:strVal val="visible"/>
                                      </p:to>
                                    </p:set>
                                    <p:anim calcmode="lin" valueType="num">
                                      <p:cBhvr additive="base">
                                        <p:cTn id="7" dur="500" fill="hold"/>
                                        <p:tgtEl>
                                          <p:spTgt spid="729092"/>
                                        </p:tgtEl>
                                        <p:attrNameLst>
                                          <p:attrName>ppt_x</p:attrName>
                                        </p:attrNameLst>
                                      </p:cBhvr>
                                      <p:tavLst>
                                        <p:tav tm="0">
                                          <p:val>
                                            <p:strVal val="#ppt_x"/>
                                          </p:val>
                                        </p:tav>
                                        <p:tav tm="100000">
                                          <p:val>
                                            <p:strVal val="#ppt_x"/>
                                          </p:val>
                                        </p:tav>
                                      </p:tavLst>
                                    </p:anim>
                                    <p:anim calcmode="lin" valueType="num">
                                      <p:cBhvr additive="base">
                                        <p:cTn id="8" dur="500" fill="hold"/>
                                        <p:tgtEl>
                                          <p:spTgt spid="729092"/>
                                        </p:tgtEl>
                                        <p:attrNameLst>
                                          <p:attrName>ppt_y</p:attrName>
                                        </p:attrNameLst>
                                      </p:cBhvr>
                                      <p:tavLst>
                                        <p:tav tm="0">
                                          <p:val>
                                            <p:strVal val="1+#ppt_h/2"/>
                                          </p:val>
                                        </p:tav>
                                        <p:tav tm="100000">
                                          <p:val>
                                            <p:strVal val="#ppt_y"/>
                                          </p:val>
                                        </p:tav>
                                      </p:tavLst>
                                    </p:anim>
                                  </p:childTnLst>
                                  <p:subTnLst>
                                    <p:audio>
                                      <p:cMediaNode vol="100000">
                                        <p:cTn display="0" masterRel="sameClick">
                                          <p:stCondLst>
                                            <p:cond evt="begin" delay="0">
                                              <p:tn val="5"/>
                                            </p:cond>
                                          </p:stCondLst>
                                          <p:endCondLst>
                                            <p:cond evt="onStopAudio" delay="0">
                                              <p:tgtEl>
                                                <p:sldTgt/>
                                              </p:tgtEl>
                                            </p:cond>
                                          </p:endCondLst>
                                        </p:cTn>
                                        <p:tgtEl>
                                          <p:sndTgt r:embed="rId3" name="python-short.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A9967E83-C64D-4CFB-832A-C32DA3828541}" type="slidenum">
              <a:rPr lang="en-US"/>
              <a:pPr/>
              <a:t>52</a:t>
            </a:fld>
            <a:endParaRPr lang="en-US"/>
          </a:p>
        </p:txBody>
      </p:sp>
      <p:sp>
        <p:nvSpPr>
          <p:cNvPr id="616450" name="Rectangle 2"/>
          <p:cNvSpPr>
            <a:spLocks noGrp="1" noChangeArrowheads="1"/>
          </p:cNvSpPr>
          <p:nvPr>
            <p:ph type="title"/>
          </p:nvPr>
        </p:nvSpPr>
        <p:spPr/>
        <p:txBody>
          <a:bodyPr/>
          <a:lstStyle/>
          <a:p>
            <a:r>
              <a:rPr lang="en-US"/>
              <a:t>The Insertion Sort</a:t>
            </a:r>
          </a:p>
        </p:txBody>
      </p:sp>
      <p:sp>
        <p:nvSpPr>
          <p:cNvPr id="616453" name="Text Box 5"/>
          <p:cNvSpPr txBox="1">
            <a:spLocks noChangeArrowheads="1"/>
          </p:cNvSpPr>
          <p:nvPr/>
        </p:nvSpPr>
        <p:spPr bwMode="auto">
          <a:xfrm>
            <a:off x="914400" y="1066800"/>
            <a:ext cx="4125913"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400"/>
              <a:t>Well, we couldn’t just teach</a:t>
            </a:r>
            <a:br>
              <a:rPr lang="en-US" sz="2400"/>
            </a:br>
            <a:r>
              <a:rPr lang="en-US" sz="2400"/>
              <a:t>you one sort, right?</a:t>
            </a:r>
          </a:p>
        </p:txBody>
      </p:sp>
      <p:sp>
        <p:nvSpPr>
          <p:cNvPr id="616454" name="Text Box 6"/>
          <p:cNvSpPr txBox="1">
            <a:spLocks noChangeArrowheads="1"/>
          </p:cNvSpPr>
          <p:nvPr/>
        </p:nvSpPr>
        <p:spPr bwMode="auto">
          <a:xfrm>
            <a:off x="1371600" y="2209800"/>
            <a:ext cx="29400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400"/>
              <a:t>Let’s learn another!</a:t>
            </a:r>
          </a:p>
        </p:txBody>
      </p:sp>
      <p:sp>
        <p:nvSpPr>
          <p:cNvPr id="616455" name="Text Box 7"/>
          <p:cNvSpPr txBox="1">
            <a:spLocks noChangeArrowheads="1"/>
          </p:cNvSpPr>
          <p:nvPr/>
        </p:nvSpPr>
        <p:spPr bwMode="auto">
          <a:xfrm>
            <a:off x="381000" y="3048000"/>
            <a:ext cx="50673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The </a:t>
            </a:r>
            <a:r>
              <a:rPr lang="en-US" sz="2400">
                <a:solidFill>
                  <a:schemeClr val="accent2"/>
                </a:solidFill>
              </a:rPr>
              <a:t>insertion sort</a:t>
            </a:r>
            <a:r>
              <a:rPr lang="en-US" sz="2400"/>
              <a:t> is probably the most common way…</a:t>
            </a:r>
          </a:p>
        </p:txBody>
      </p:sp>
      <p:sp>
        <p:nvSpPr>
          <p:cNvPr id="616456" name="Text Box 8"/>
          <p:cNvSpPr txBox="1">
            <a:spLocks noChangeArrowheads="1"/>
          </p:cNvSpPr>
          <p:nvPr/>
        </p:nvSpPr>
        <p:spPr bwMode="auto">
          <a:xfrm>
            <a:off x="228600" y="4495800"/>
            <a:ext cx="50673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to sort </a:t>
            </a:r>
            <a:r>
              <a:rPr lang="en-US" sz="2400">
                <a:solidFill>
                  <a:schemeClr val="accent2"/>
                </a:solidFill>
              </a:rPr>
              <a:t>playing cards</a:t>
            </a:r>
            <a:r>
              <a:rPr lang="en-US" sz="2400"/>
              <a:t>!</a:t>
            </a:r>
          </a:p>
        </p:txBody>
      </p:sp>
      <p:pic>
        <p:nvPicPr>
          <p:cNvPr id="616457" name="Picture 9" descr="MCBD08671_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2600" y="1447800"/>
            <a:ext cx="3276600" cy="3071813"/>
          </a:xfrm>
          <a:prstGeom prst="rect">
            <a:avLst/>
          </a:prstGeom>
          <a:noFill/>
          <a:extLst>
            <a:ext uri="{909E8E84-426E-40DD-AFC4-6F175D3DCCD1}">
              <a14:hiddenFill xmlns:a14="http://schemas.microsoft.com/office/drawing/2010/main">
                <a:solidFill>
                  <a:srgbClr val="FFFFFF"/>
                </a:solidFill>
              </a14:hiddenFill>
            </a:ext>
          </a:extLst>
        </p:spPr>
      </p:pic>
      <p:sp>
        <p:nvSpPr>
          <p:cNvPr id="616458" name="Text Box 10"/>
          <p:cNvSpPr txBox="1">
            <a:spLocks noChangeArrowheads="1"/>
          </p:cNvSpPr>
          <p:nvPr/>
        </p:nvSpPr>
        <p:spPr bwMode="auto">
          <a:xfrm>
            <a:off x="381000" y="5486400"/>
            <a:ext cx="50673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(But I’ll still explain the sort with library books)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64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64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645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164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455" grpId="0"/>
      <p:bldP spid="616456" grpId="0"/>
      <p:bldP spid="61645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5"/>
          <p:cNvSpPr>
            <a:spLocks noGrp="1"/>
          </p:cNvSpPr>
          <p:nvPr>
            <p:ph type="sldNum" sz="quarter" idx="12"/>
          </p:nvPr>
        </p:nvSpPr>
        <p:spPr/>
        <p:txBody>
          <a:bodyPr/>
          <a:lstStyle/>
          <a:p>
            <a:fld id="{B18FE0F4-8DB0-4119-B4A1-44FB47D06864}" type="slidenum">
              <a:rPr lang="en-US"/>
              <a:pPr/>
              <a:t>53</a:t>
            </a:fld>
            <a:endParaRPr lang="en-US"/>
          </a:p>
        </p:txBody>
      </p:sp>
      <p:pic>
        <p:nvPicPr>
          <p:cNvPr id="618519" name="Picture 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7138" y="4252913"/>
            <a:ext cx="5111750" cy="2605087"/>
          </a:xfrm>
          <a:prstGeom prst="rect">
            <a:avLst/>
          </a:prstGeom>
          <a:noFill/>
          <a:extLst>
            <a:ext uri="{909E8E84-426E-40DD-AFC4-6F175D3DCCD1}">
              <a14:hiddenFill xmlns:a14="http://schemas.microsoft.com/office/drawing/2010/main">
                <a:solidFill>
                  <a:srgbClr val="FFFFFF"/>
                </a:solidFill>
              </a14:hiddenFill>
            </a:ext>
          </a:extLst>
        </p:spPr>
      </p:pic>
      <p:sp>
        <p:nvSpPr>
          <p:cNvPr id="618500" name="Rectangle 4"/>
          <p:cNvSpPr>
            <a:spLocks noGrp="1" noChangeArrowheads="1"/>
          </p:cNvSpPr>
          <p:nvPr>
            <p:ph type="title"/>
          </p:nvPr>
        </p:nvSpPr>
        <p:spPr>
          <a:xfrm>
            <a:off x="685800" y="-228600"/>
            <a:ext cx="7772400" cy="1143000"/>
          </a:xfrm>
          <a:noFill/>
          <a:ln/>
        </p:spPr>
        <p:txBody>
          <a:bodyPr/>
          <a:lstStyle/>
          <a:p>
            <a:r>
              <a:rPr lang="en-US"/>
              <a:t>The Insertion Sort</a:t>
            </a:r>
          </a:p>
        </p:txBody>
      </p:sp>
      <p:pic>
        <p:nvPicPr>
          <p:cNvPr id="61850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9200" y="914400"/>
            <a:ext cx="5105400" cy="33496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18502" name="Group 6"/>
          <p:cNvGrpSpPr>
            <a:grpSpLocks/>
          </p:cNvGrpSpPr>
          <p:nvPr/>
        </p:nvGrpSpPr>
        <p:grpSpPr bwMode="auto">
          <a:xfrm>
            <a:off x="5221288" y="1222375"/>
            <a:ext cx="4630737" cy="2925763"/>
            <a:chOff x="912" y="814"/>
            <a:chExt cx="3483" cy="2264"/>
          </a:xfrm>
        </p:grpSpPr>
        <p:sp>
          <p:nvSpPr>
            <p:cNvPr id="618503" name="Rectangle 7"/>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8504" name="Line 8"/>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8505" name="Line 9"/>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18538" name="Rectangle 42"/>
          <p:cNvSpPr>
            <a:spLocks noChangeArrowheads="1"/>
          </p:cNvSpPr>
          <p:nvPr/>
        </p:nvSpPr>
        <p:spPr bwMode="auto">
          <a:xfrm>
            <a:off x="304800" y="914400"/>
            <a:ext cx="4572000" cy="3378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Let’s focus on the </a:t>
            </a:r>
            <a:r>
              <a:rPr lang="en-US" sz="2400">
                <a:solidFill>
                  <a:srgbClr val="0000CC"/>
                </a:solidFill>
              </a:rPr>
              <a:t>first two</a:t>
            </a:r>
            <a:r>
              <a:rPr lang="en-US" sz="2400"/>
              <a:t> books – ignore the rest.</a:t>
            </a:r>
          </a:p>
          <a:p>
            <a:pPr>
              <a:buFontTx/>
              <a:buChar char="•"/>
            </a:pPr>
            <a:r>
              <a:rPr lang="en-US" sz="2400"/>
              <a:t> If the last book in this set is </a:t>
            </a:r>
            <a:br>
              <a:rPr lang="en-US" sz="2400"/>
            </a:br>
            <a:r>
              <a:rPr lang="en-US" sz="2400"/>
              <a:t>  in the wrong order</a:t>
            </a:r>
          </a:p>
          <a:p>
            <a:pPr lvl="1">
              <a:buFontTx/>
              <a:buChar char="•"/>
            </a:pPr>
            <a:r>
              <a:rPr lang="en-US" sz="2400"/>
              <a:t> </a:t>
            </a:r>
            <a:r>
              <a:rPr lang="en-US" sz="2400">
                <a:solidFill>
                  <a:srgbClr val="0000CC"/>
                </a:solidFill>
              </a:rPr>
              <a:t>Remove</a:t>
            </a:r>
            <a:r>
              <a:rPr lang="en-US" sz="2400"/>
              <a:t> it from the shelf</a:t>
            </a:r>
          </a:p>
          <a:p>
            <a:pPr lvl="1">
              <a:buFontTx/>
              <a:buChar char="•"/>
            </a:pPr>
            <a:r>
              <a:rPr lang="en-US" sz="2400"/>
              <a:t> </a:t>
            </a:r>
            <a:r>
              <a:rPr lang="en-US" sz="2400">
                <a:solidFill>
                  <a:srgbClr val="0000CC"/>
                </a:solidFill>
              </a:rPr>
              <a:t>Shift</a:t>
            </a:r>
            <a:r>
              <a:rPr lang="en-US" sz="2400"/>
              <a:t> the book before it </a:t>
            </a:r>
            <a:br>
              <a:rPr lang="en-US" sz="2400"/>
            </a:br>
            <a:r>
              <a:rPr lang="en-US" sz="2400"/>
              <a:t>  to the right</a:t>
            </a:r>
          </a:p>
          <a:p>
            <a:pPr lvl="1">
              <a:buFontTx/>
              <a:buChar char="•"/>
            </a:pPr>
            <a:r>
              <a:rPr lang="en-US" sz="2400"/>
              <a:t> </a:t>
            </a:r>
            <a:r>
              <a:rPr lang="en-US" sz="2400">
                <a:solidFill>
                  <a:srgbClr val="0000CC"/>
                </a:solidFill>
              </a:rPr>
              <a:t>Insert</a:t>
            </a:r>
            <a:r>
              <a:rPr lang="en-US" sz="2400"/>
              <a:t> our book into the </a:t>
            </a:r>
            <a:br>
              <a:rPr lang="en-US" sz="2400"/>
            </a:br>
            <a:r>
              <a:rPr lang="en-US" sz="2400"/>
              <a:t>  proper slot</a:t>
            </a:r>
          </a:p>
        </p:txBody>
      </p:sp>
      <p:pic>
        <p:nvPicPr>
          <p:cNvPr id="618548" name="Picture 52"/>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7321550" y="1730375"/>
            <a:ext cx="560388" cy="2363788"/>
          </a:xfrm>
          <a:prstGeom prst="rect">
            <a:avLst/>
          </a:prstGeom>
          <a:noFill/>
          <a:extLst>
            <a:ext uri="{909E8E84-426E-40DD-AFC4-6F175D3DCCD1}">
              <a14:hiddenFill xmlns:a14="http://schemas.microsoft.com/office/drawing/2010/main">
                <a:solidFill>
                  <a:srgbClr val="FFFFFF"/>
                </a:solidFill>
              </a14:hiddenFill>
            </a:ext>
          </a:extLst>
        </p:spPr>
      </p:pic>
      <p:pic>
        <p:nvPicPr>
          <p:cNvPr id="618549" name="Picture 53"/>
          <p:cNvPicPr>
            <a:picLocks noChangeAspect="1" noChangeArrowheads="1"/>
          </p:cNvPicPr>
          <p:nvPr/>
        </p:nvPicPr>
        <p:blipFill>
          <a:blip r:embed="rId6" cstate="print">
            <a:extLst>
              <a:ext uri="{28A0092B-C50C-407E-A947-70E740481C1C}">
                <a14:useLocalDpi xmlns:a14="http://schemas.microsoft.com/office/drawing/2010/main" val="0"/>
              </a:ext>
            </a:extLst>
          </a:blip>
          <a:srcRect l="2806" t="2338" r="63844"/>
          <a:stretch>
            <a:fillRect/>
          </a:stretch>
        </p:blipFill>
        <p:spPr bwMode="auto">
          <a:xfrm>
            <a:off x="7969250" y="1568450"/>
            <a:ext cx="641350" cy="2546350"/>
          </a:xfrm>
          <a:prstGeom prst="rect">
            <a:avLst/>
          </a:prstGeom>
          <a:noFill/>
          <a:extLst>
            <a:ext uri="{909E8E84-426E-40DD-AFC4-6F175D3DCCD1}">
              <a14:hiddenFill xmlns:a14="http://schemas.microsoft.com/office/drawing/2010/main">
                <a:solidFill>
                  <a:srgbClr val="FFFFFF"/>
                </a:solidFill>
              </a14:hiddenFill>
            </a:ext>
          </a:extLst>
        </p:spPr>
      </p:pic>
      <p:pic>
        <p:nvPicPr>
          <p:cNvPr id="618550" name="Picture 5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00675" y="1187450"/>
            <a:ext cx="438150" cy="2916238"/>
          </a:xfrm>
          <a:prstGeom prst="rect">
            <a:avLst/>
          </a:prstGeom>
          <a:noFill/>
          <a:extLst>
            <a:ext uri="{909E8E84-426E-40DD-AFC4-6F175D3DCCD1}">
              <a14:hiddenFill xmlns:a14="http://schemas.microsoft.com/office/drawing/2010/main">
                <a:solidFill>
                  <a:srgbClr val="FFFFFF"/>
                </a:solidFill>
              </a14:hiddenFill>
            </a:ext>
          </a:extLst>
        </p:spPr>
      </p:pic>
      <p:pic>
        <p:nvPicPr>
          <p:cNvPr id="618551" name="Picture 55"/>
          <p:cNvPicPr>
            <a:picLocks noChangeAspect="1" noChangeArrowheads="1"/>
          </p:cNvPicPr>
          <p:nvPr/>
        </p:nvPicPr>
        <p:blipFill>
          <a:blip r:embed="rId8" cstate="print">
            <a:extLst>
              <a:ext uri="{28A0092B-C50C-407E-A947-70E740481C1C}">
                <a14:useLocalDpi xmlns:a14="http://schemas.microsoft.com/office/drawing/2010/main" val="0"/>
              </a:ext>
            </a:extLst>
          </a:blip>
          <a:srcRect r="2388" b="1042"/>
          <a:stretch>
            <a:fillRect/>
          </a:stretch>
        </p:blipFill>
        <p:spPr bwMode="auto">
          <a:xfrm>
            <a:off x="6324600" y="2787650"/>
            <a:ext cx="365125" cy="1301750"/>
          </a:xfrm>
          <a:prstGeom prst="rect">
            <a:avLst/>
          </a:prstGeom>
          <a:noFill/>
          <a:extLst>
            <a:ext uri="{909E8E84-426E-40DD-AFC4-6F175D3DCCD1}">
              <a14:hiddenFill xmlns:a14="http://schemas.microsoft.com/office/drawing/2010/main">
                <a:solidFill>
                  <a:srgbClr val="FFFFFF"/>
                </a:solidFill>
              </a14:hiddenFill>
            </a:ext>
          </a:extLst>
        </p:spPr>
      </p:pic>
      <p:pic>
        <p:nvPicPr>
          <p:cNvPr id="618552" name="Picture 5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65813" y="2559050"/>
            <a:ext cx="415925" cy="1535113"/>
          </a:xfrm>
          <a:prstGeom prst="rect">
            <a:avLst/>
          </a:prstGeom>
          <a:noFill/>
          <a:extLst>
            <a:ext uri="{909E8E84-426E-40DD-AFC4-6F175D3DCCD1}">
              <a14:hiddenFill xmlns:a14="http://schemas.microsoft.com/office/drawing/2010/main">
                <a:solidFill>
                  <a:srgbClr val="FFFFFF"/>
                </a:solidFill>
              </a14:hiddenFill>
            </a:ext>
          </a:extLst>
        </p:spPr>
      </p:pic>
      <p:pic>
        <p:nvPicPr>
          <p:cNvPr id="618553" name="Picture 57"/>
          <p:cNvPicPr>
            <a:picLocks noChangeAspect="1" noChangeArrowheads="1"/>
          </p:cNvPicPr>
          <p:nvPr/>
        </p:nvPicPr>
        <p:blipFill>
          <a:blip r:embed="rId10" cstate="print">
            <a:extLst>
              <a:ext uri="{28A0092B-C50C-407E-A947-70E740481C1C}">
                <a14:useLocalDpi xmlns:a14="http://schemas.microsoft.com/office/drawing/2010/main" val="0"/>
              </a:ext>
            </a:extLst>
          </a:blip>
          <a:srcRect l="710"/>
          <a:stretch>
            <a:fillRect/>
          </a:stretch>
        </p:blipFill>
        <p:spPr bwMode="auto">
          <a:xfrm>
            <a:off x="6757988" y="2068513"/>
            <a:ext cx="511175" cy="2030412"/>
          </a:xfrm>
          <a:prstGeom prst="rect">
            <a:avLst/>
          </a:prstGeom>
          <a:noFill/>
          <a:extLst>
            <a:ext uri="{909E8E84-426E-40DD-AFC4-6F175D3DCCD1}">
              <a14:hiddenFill xmlns:a14="http://schemas.microsoft.com/office/drawing/2010/main">
                <a:solidFill>
                  <a:srgbClr val="FFFFFF"/>
                </a:solidFill>
              </a14:hiddenFill>
            </a:ext>
          </a:extLst>
        </p:spPr>
      </p:pic>
      <p:sp>
        <p:nvSpPr>
          <p:cNvPr id="618539" name="Rectangle 43"/>
          <p:cNvSpPr>
            <a:spLocks noChangeArrowheads="1"/>
          </p:cNvSpPr>
          <p:nvPr/>
        </p:nvSpPr>
        <p:spPr bwMode="auto">
          <a:xfrm>
            <a:off x="6292850" y="1362075"/>
            <a:ext cx="2667000" cy="2743200"/>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18517" name="Picture 21" descr="MCj02331540000[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3004311">
            <a:off x="5141912" y="4340226"/>
            <a:ext cx="1865313" cy="1871662"/>
          </a:xfrm>
          <a:prstGeom prst="rect">
            <a:avLst/>
          </a:prstGeom>
          <a:noFill/>
          <a:extLst>
            <a:ext uri="{909E8E84-426E-40DD-AFC4-6F175D3DCCD1}">
              <a14:hiddenFill xmlns:a14="http://schemas.microsoft.com/office/drawing/2010/main">
                <a:solidFill>
                  <a:srgbClr val="FFFFFF"/>
                </a:solidFill>
              </a14:hiddenFill>
            </a:ext>
          </a:extLst>
        </p:spPr>
      </p:pic>
      <p:sp>
        <p:nvSpPr>
          <p:cNvPr id="618554" name="Rectangle 58"/>
          <p:cNvSpPr>
            <a:spLocks noChangeArrowheads="1"/>
          </p:cNvSpPr>
          <p:nvPr/>
        </p:nvSpPr>
        <p:spPr bwMode="auto">
          <a:xfrm>
            <a:off x="304800" y="4679950"/>
            <a:ext cx="4572000"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Great! Now our first </a:t>
            </a:r>
            <a:r>
              <a:rPr lang="en-US" sz="2400">
                <a:solidFill>
                  <a:srgbClr val="0000CC"/>
                </a:solidFill>
              </a:rPr>
              <a:t>two</a:t>
            </a:r>
            <a:r>
              <a:rPr lang="en-US" sz="2400"/>
              <a:t> books are in sorted order (ignoring the others)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853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18539"/>
                                        </p:tgtEl>
                                        <p:attrNameLst>
                                          <p:attrName>style.visibility</p:attrName>
                                        </p:attrNameLst>
                                      </p:cBhvr>
                                      <p:to>
                                        <p:strVal val="visible"/>
                                      </p:to>
                                    </p:set>
                                    <p:animEffect transition="in" filter="fade">
                                      <p:cBhvr>
                                        <p:cTn id="11" dur="500"/>
                                        <p:tgtEl>
                                          <p:spTgt spid="61853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18538">
                                            <p:txEl>
                                              <p:pRg st="1" end="1"/>
                                            </p:txEl>
                                          </p:spTgt>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618517"/>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xit" presetSubtype="0" fill="hold" nodeType="clickEffect">
                                  <p:stCondLst>
                                    <p:cond delay="0"/>
                                  </p:stCondLst>
                                  <p:childTnLst>
                                    <p:set>
                                      <p:cBhvr>
                                        <p:cTn id="23" dur="1" fill="hold">
                                          <p:stCondLst>
                                            <p:cond delay="0"/>
                                          </p:stCondLst>
                                        </p:cTn>
                                        <p:tgtEl>
                                          <p:spTgt spid="618517"/>
                                        </p:tgtEl>
                                        <p:attrNameLst>
                                          <p:attrName>style.visibility</p:attrName>
                                        </p:attrNameLst>
                                      </p:cBhvr>
                                      <p:to>
                                        <p:strVal val="hidden"/>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18538">
                                            <p:txEl>
                                              <p:pRg st="2" end="2"/>
                                            </p:txEl>
                                          </p:spTgt>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42" presetClass="path" presetSubtype="0" accel="50000" decel="50000" fill="hold" nodeType="clickEffect">
                                  <p:stCondLst>
                                    <p:cond delay="0"/>
                                  </p:stCondLst>
                                  <p:childTnLst>
                                    <p:animMotion origin="layout" path="M 5.55556E-7 -4.34783E-7 L -0.00069 0.38044 " pathEditMode="relative" rAng="0" ptsTypes="AA">
                                      <p:cBhvr>
                                        <p:cTn id="31" dur="2000" fill="hold"/>
                                        <p:tgtEl>
                                          <p:spTgt spid="618552"/>
                                        </p:tgtEl>
                                        <p:attrNameLst>
                                          <p:attrName>ppt_x</p:attrName>
                                          <p:attrName>ppt_y</p:attrName>
                                        </p:attrNameLst>
                                      </p:cBhvr>
                                      <p:rCtr x="-35" y="19010"/>
                                    </p:animMotion>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18538">
                                            <p:txEl>
                                              <p:pRg st="3" end="3"/>
                                            </p:txEl>
                                          </p:spTgt>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0" presetClass="path" presetSubtype="0" accel="50000" decel="50000" fill="hold" nodeType="clickEffect">
                                  <p:stCondLst>
                                    <p:cond delay="0"/>
                                  </p:stCondLst>
                                  <p:childTnLst>
                                    <p:animMotion origin="layout" path="M -8.67362E-19 9.3432E-7 L 0.05 9.3432E-7 " pathEditMode="relative" ptsTypes="AA">
                                      <p:cBhvr>
                                        <p:cTn id="39" dur="2000" fill="hold"/>
                                        <p:tgtEl>
                                          <p:spTgt spid="618550"/>
                                        </p:tgtEl>
                                        <p:attrNameLst>
                                          <p:attrName>ppt_x</p:attrName>
                                          <p:attrName>ppt_y</p:attrName>
                                        </p:attrNameLst>
                                      </p:cBhvr>
                                    </p:animMotion>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618538">
                                            <p:txEl>
                                              <p:pRg st="4" end="4"/>
                                            </p:txEl>
                                          </p:spTgt>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0" presetClass="path" presetSubtype="0" accel="50000" decel="50000" fill="hold" nodeType="clickEffect">
                                  <p:stCondLst>
                                    <p:cond delay="0"/>
                                  </p:stCondLst>
                                  <p:childTnLst>
                                    <p:animMotion origin="layout" path="M -0.00069 0.38044 L -0.04861 0.38229 L -0.05 0.00254 " pathEditMode="relative" rAng="0" ptsTypes="AAA">
                                      <p:cBhvr>
                                        <p:cTn id="47" dur="2000" fill="hold"/>
                                        <p:tgtEl>
                                          <p:spTgt spid="618552"/>
                                        </p:tgtEl>
                                        <p:attrNameLst>
                                          <p:attrName>ppt_x</p:attrName>
                                          <p:attrName>ppt_y</p:attrName>
                                        </p:attrNameLst>
                                      </p:cBhvr>
                                      <p:rCtr x="-2465" y="-18802"/>
                                    </p:animMotion>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1855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8538" grpId="0" uiExpand="1" build="p"/>
      <p:bldP spid="618539" grpId="0" animBg="1"/>
      <p:bldP spid="618554"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5"/>
          <p:cNvSpPr>
            <a:spLocks noGrp="1"/>
          </p:cNvSpPr>
          <p:nvPr>
            <p:ph type="sldNum" sz="quarter" idx="12"/>
          </p:nvPr>
        </p:nvSpPr>
        <p:spPr/>
        <p:txBody>
          <a:bodyPr/>
          <a:lstStyle/>
          <a:p>
            <a:fld id="{544CED16-FF86-4541-A9E4-376A956318A5}" type="slidenum">
              <a:rPr lang="en-US"/>
              <a:pPr/>
              <a:t>54</a:t>
            </a:fld>
            <a:endParaRPr lang="en-US"/>
          </a:p>
        </p:txBody>
      </p:sp>
      <p:pic>
        <p:nvPicPr>
          <p:cNvPr id="6225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7138" y="4252913"/>
            <a:ext cx="5111750" cy="2605087"/>
          </a:xfrm>
          <a:prstGeom prst="rect">
            <a:avLst/>
          </a:prstGeom>
          <a:noFill/>
          <a:extLst>
            <a:ext uri="{909E8E84-426E-40DD-AFC4-6F175D3DCCD1}">
              <a14:hiddenFill xmlns:a14="http://schemas.microsoft.com/office/drawing/2010/main">
                <a:solidFill>
                  <a:srgbClr val="FFFFFF"/>
                </a:solidFill>
              </a14:hiddenFill>
            </a:ext>
          </a:extLst>
        </p:spPr>
      </p:pic>
      <p:sp>
        <p:nvSpPr>
          <p:cNvPr id="622595" name="Rectangle 3"/>
          <p:cNvSpPr>
            <a:spLocks noGrp="1" noChangeArrowheads="1"/>
          </p:cNvSpPr>
          <p:nvPr>
            <p:ph type="title"/>
          </p:nvPr>
        </p:nvSpPr>
        <p:spPr>
          <a:xfrm>
            <a:off x="685800" y="-228600"/>
            <a:ext cx="7772400" cy="1143000"/>
          </a:xfrm>
          <a:noFill/>
          <a:ln/>
        </p:spPr>
        <p:txBody>
          <a:bodyPr/>
          <a:lstStyle/>
          <a:p>
            <a:r>
              <a:rPr lang="en-US"/>
              <a:t>The Insertion Sort</a:t>
            </a:r>
          </a:p>
        </p:txBody>
      </p:sp>
      <p:pic>
        <p:nvPicPr>
          <p:cNvPr id="62259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9200" y="914400"/>
            <a:ext cx="5105400" cy="33496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22597" name="Group 5"/>
          <p:cNvGrpSpPr>
            <a:grpSpLocks/>
          </p:cNvGrpSpPr>
          <p:nvPr/>
        </p:nvGrpSpPr>
        <p:grpSpPr bwMode="auto">
          <a:xfrm>
            <a:off x="5221288" y="1222375"/>
            <a:ext cx="4630737" cy="2925763"/>
            <a:chOff x="912" y="814"/>
            <a:chExt cx="3483" cy="2264"/>
          </a:xfrm>
        </p:grpSpPr>
        <p:sp>
          <p:nvSpPr>
            <p:cNvPr id="622598" name="Rectangle 6"/>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2599" name="Line 7"/>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2600" name="Line 8"/>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22605" name="Picture 13"/>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7321550" y="1730375"/>
            <a:ext cx="560388" cy="2363788"/>
          </a:xfrm>
          <a:prstGeom prst="rect">
            <a:avLst/>
          </a:prstGeom>
          <a:noFill/>
          <a:extLst>
            <a:ext uri="{909E8E84-426E-40DD-AFC4-6F175D3DCCD1}">
              <a14:hiddenFill xmlns:a14="http://schemas.microsoft.com/office/drawing/2010/main">
                <a:solidFill>
                  <a:srgbClr val="FFFFFF"/>
                </a:solidFill>
              </a14:hiddenFill>
            </a:ext>
          </a:extLst>
        </p:spPr>
      </p:pic>
      <p:pic>
        <p:nvPicPr>
          <p:cNvPr id="622606" name="Picture 14"/>
          <p:cNvPicPr>
            <a:picLocks noChangeAspect="1" noChangeArrowheads="1"/>
          </p:cNvPicPr>
          <p:nvPr/>
        </p:nvPicPr>
        <p:blipFill>
          <a:blip r:embed="rId6" cstate="print">
            <a:extLst>
              <a:ext uri="{28A0092B-C50C-407E-A947-70E740481C1C}">
                <a14:useLocalDpi xmlns:a14="http://schemas.microsoft.com/office/drawing/2010/main" val="0"/>
              </a:ext>
            </a:extLst>
          </a:blip>
          <a:srcRect l="2806" t="2338" r="63844"/>
          <a:stretch>
            <a:fillRect/>
          </a:stretch>
        </p:blipFill>
        <p:spPr bwMode="auto">
          <a:xfrm>
            <a:off x="7969250" y="1568450"/>
            <a:ext cx="641350" cy="2546350"/>
          </a:xfrm>
          <a:prstGeom prst="rect">
            <a:avLst/>
          </a:prstGeom>
          <a:noFill/>
          <a:extLst>
            <a:ext uri="{909E8E84-426E-40DD-AFC4-6F175D3DCCD1}">
              <a14:hiddenFill xmlns:a14="http://schemas.microsoft.com/office/drawing/2010/main">
                <a:solidFill>
                  <a:srgbClr val="FFFFFF"/>
                </a:solidFill>
              </a14:hiddenFill>
            </a:ext>
          </a:extLst>
        </p:spPr>
      </p:pic>
      <p:pic>
        <p:nvPicPr>
          <p:cNvPr id="622607" name="Picture 1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15013" y="1158875"/>
            <a:ext cx="438150" cy="2916238"/>
          </a:xfrm>
          <a:prstGeom prst="rect">
            <a:avLst/>
          </a:prstGeom>
          <a:noFill/>
          <a:extLst>
            <a:ext uri="{909E8E84-426E-40DD-AFC4-6F175D3DCCD1}">
              <a14:hiddenFill xmlns:a14="http://schemas.microsoft.com/office/drawing/2010/main">
                <a:solidFill>
                  <a:srgbClr val="FFFFFF"/>
                </a:solidFill>
              </a14:hiddenFill>
            </a:ext>
          </a:extLst>
        </p:spPr>
      </p:pic>
      <p:pic>
        <p:nvPicPr>
          <p:cNvPr id="622608" name="Picture 16"/>
          <p:cNvPicPr>
            <a:picLocks noChangeAspect="1" noChangeArrowheads="1"/>
          </p:cNvPicPr>
          <p:nvPr/>
        </p:nvPicPr>
        <p:blipFill>
          <a:blip r:embed="rId8" cstate="print">
            <a:extLst>
              <a:ext uri="{28A0092B-C50C-407E-A947-70E740481C1C}">
                <a14:useLocalDpi xmlns:a14="http://schemas.microsoft.com/office/drawing/2010/main" val="0"/>
              </a:ext>
            </a:extLst>
          </a:blip>
          <a:srcRect r="2388" b="1042"/>
          <a:stretch>
            <a:fillRect/>
          </a:stretch>
        </p:blipFill>
        <p:spPr bwMode="auto">
          <a:xfrm>
            <a:off x="6324600" y="2787650"/>
            <a:ext cx="365125" cy="1301750"/>
          </a:xfrm>
          <a:prstGeom prst="rect">
            <a:avLst/>
          </a:prstGeom>
          <a:noFill/>
          <a:extLst>
            <a:ext uri="{909E8E84-426E-40DD-AFC4-6F175D3DCCD1}">
              <a14:hiddenFill xmlns:a14="http://schemas.microsoft.com/office/drawing/2010/main">
                <a:solidFill>
                  <a:srgbClr val="FFFFFF"/>
                </a:solidFill>
              </a14:hiddenFill>
            </a:ext>
          </a:extLst>
        </p:spPr>
      </p:pic>
      <p:pic>
        <p:nvPicPr>
          <p:cNvPr id="622609" name="Picture 1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34000" y="2573338"/>
            <a:ext cx="415925" cy="1535112"/>
          </a:xfrm>
          <a:prstGeom prst="rect">
            <a:avLst/>
          </a:prstGeom>
          <a:noFill/>
          <a:extLst>
            <a:ext uri="{909E8E84-426E-40DD-AFC4-6F175D3DCCD1}">
              <a14:hiddenFill xmlns:a14="http://schemas.microsoft.com/office/drawing/2010/main">
                <a:solidFill>
                  <a:srgbClr val="FFFFFF"/>
                </a:solidFill>
              </a14:hiddenFill>
            </a:ext>
          </a:extLst>
        </p:spPr>
      </p:pic>
      <p:pic>
        <p:nvPicPr>
          <p:cNvPr id="622610" name="Picture 18"/>
          <p:cNvPicPr>
            <a:picLocks noChangeAspect="1" noChangeArrowheads="1"/>
          </p:cNvPicPr>
          <p:nvPr/>
        </p:nvPicPr>
        <p:blipFill>
          <a:blip r:embed="rId10" cstate="print">
            <a:extLst>
              <a:ext uri="{28A0092B-C50C-407E-A947-70E740481C1C}">
                <a14:useLocalDpi xmlns:a14="http://schemas.microsoft.com/office/drawing/2010/main" val="0"/>
              </a:ext>
            </a:extLst>
          </a:blip>
          <a:srcRect l="710"/>
          <a:stretch>
            <a:fillRect/>
          </a:stretch>
        </p:blipFill>
        <p:spPr bwMode="auto">
          <a:xfrm>
            <a:off x="6757988" y="2068513"/>
            <a:ext cx="511175" cy="2030412"/>
          </a:xfrm>
          <a:prstGeom prst="rect">
            <a:avLst/>
          </a:prstGeom>
          <a:noFill/>
          <a:extLst>
            <a:ext uri="{909E8E84-426E-40DD-AFC4-6F175D3DCCD1}">
              <a14:hiddenFill xmlns:a14="http://schemas.microsoft.com/office/drawing/2010/main">
                <a:solidFill>
                  <a:srgbClr val="FFFFFF"/>
                </a:solidFill>
              </a14:hiddenFill>
            </a:ext>
          </a:extLst>
        </p:spPr>
      </p:pic>
      <p:sp>
        <p:nvSpPr>
          <p:cNvPr id="622611" name="Rectangle 19"/>
          <p:cNvSpPr>
            <a:spLocks noChangeArrowheads="1"/>
          </p:cNvSpPr>
          <p:nvPr/>
        </p:nvSpPr>
        <p:spPr bwMode="auto">
          <a:xfrm>
            <a:off x="6292850" y="1362075"/>
            <a:ext cx="2667000" cy="2743200"/>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22612" name="Picture 20" descr="MCj02331540000[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3004311">
            <a:off x="5675312" y="4340226"/>
            <a:ext cx="1865313" cy="1871662"/>
          </a:xfrm>
          <a:prstGeom prst="rect">
            <a:avLst/>
          </a:prstGeom>
          <a:noFill/>
          <a:extLst>
            <a:ext uri="{909E8E84-426E-40DD-AFC4-6F175D3DCCD1}">
              <a14:hiddenFill xmlns:a14="http://schemas.microsoft.com/office/drawing/2010/main">
                <a:solidFill>
                  <a:srgbClr val="FFFFFF"/>
                </a:solidFill>
              </a14:hiddenFill>
            </a:ext>
          </a:extLst>
        </p:spPr>
      </p:pic>
      <p:sp>
        <p:nvSpPr>
          <p:cNvPr id="622614" name="Rectangle 22"/>
          <p:cNvSpPr>
            <a:spLocks noChangeArrowheads="1"/>
          </p:cNvSpPr>
          <p:nvPr/>
        </p:nvSpPr>
        <p:spPr bwMode="auto">
          <a:xfrm>
            <a:off x="304800" y="914400"/>
            <a:ext cx="4572000" cy="3378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Ok, now focus on the </a:t>
            </a:r>
            <a:r>
              <a:rPr lang="en-US" sz="2400">
                <a:solidFill>
                  <a:srgbClr val="0000CC"/>
                </a:solidFill>
              </a:rPr>
              <a:t>first three</a:t>
            </a:r>
            <a:r>
              <a:rPr lang="en-US" sz="2400"/>
              <a:t> books – ignore the rest.</a:t>
            </a:r>
          </a:p>
          <a:p>
            <a:pPr>
              <a:buFontTx/>
              <a:buChar char="•"/>
            </a:pPr>
            <a:r>
              <a:rPr lang="en-US" sz="2400"/>
              <a:t> If the last book in this set is </a:t>
            </a:r>
            <a:br>
              <a:rPr lang="en-US" sz="2400"/>
            </a:br>
            <a:r>
              <a:rPr lang="en-US" sz="2400"/>
              <a:t>  in the wrong order</a:t>
            </a:r>
          </a:p>
          <a:p>
            <a:pPr lvl="1">
              <a:buFontTx/>
              <a:buChar char="•"/>
            </a:pPr>
            <a:r>
              <a:rPr lang="en-US" sz="2400"/>
              <a:t> </a:t>
            </a:r>
            <a:r>
              <a:rPr lang="en-US" sz="2400">
                <a:solidFill>
                  <a:srgbClr val="0000CC"/>
                </a:solidFill>
              </a:rPr>
              <a:t>Remove</a:t>
            </a:r>
            <a:r>
              <a:rPr lang="en-US" sz="2400"/>
              <a:t> it from the shelf</a:t>
            </a:r>
          </a:p>
          <a:p>
            <a:pPr lvl="1">
              <a:buFontTx/>
              <a:buChar char="•"/>
            </a:pPr>
            <a:r>
              <a:rPr lang="en-US" sz="2400"/>
              <a:t> </a:t>
            </a:r>
            <a:r>
              <a:rPr lang="en-US" sz="2400">
                <a:solidFill>
                  <a:srgbClr val="0000CC"/>
                </a:solidFill>
              </a:rPr>
              <a:t>Shift</a:t>
            </a:r>
            <a:r>
              <a:rPr lang="en-US" sz="2400"/>
              <a:t> the books before it </a:t>
            </a:r>
            <a:br>
              <a:rPr lang="en-US" sz="2400"/>
            </a:br>
            <a:r>
              <a:rPr lang="en-US" sz="2400"/>
              <a:t>  to the right, as necessary</a:t>
            </a:r>
          </a:p>
          <a:p>
            <a:pPr lvl="1">
              <a:buFontTx/>
              <a:buChar char="•"/>
            </a:pPr>
            <a:r>
              <a:rPr lang="en-US" sz="2400"/>
              <a:t> </a:t>
            </a:r>
            <a:r>
              <a:rPr lang="en-US" sz="2400">
                <a:solidFill>
                  <a:srgbClr val="0000CC"/>
                </a:solidFill>
              </a:rPr>
              <a:t>Insert</a:t>
            </a:r>
            <a:r>
              <a:rPr lang="en-US" sz="2400"/>
              <a:t> our book into the </a:t>
            </a:r>
            <a:br>
              <a:rPr lang="en-US" sz="2400"/>
            </a:br>
            <a:r>
              <a:rPr lang="en-US" sz="2400"/>
              <a:t>  proper slot</a:t>
            </a:r>
          </a:p>
        </p:txBody>
      </p:sp>
      <p:sp>
        <p:nvSpPr>
          <p:cNvPr id="622615" name="Rectangle 23"/>
          <p:cNvSpPr>
            <a:spLocks noChangeArrowheads="1"/>
          </p:cNvSpPr>
          <p:nvPr/>
        </p:nvSpPr>
        <p:spPr bwMode="auto">
          <a:xfrm>
            <a:off x="6731000" y="1363663"/>
            <a:ext cx="2667000" cy="2743200"/>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22618" name="Group 26"/>
          <p:cNvGrpSpPr>
            <a:grpSpLocks/>
          </p:cNvGrpSpPr>
          <p:nvPr/>
        </p:nvGrpSpPr>
        <p:grpSpPr bwMode="auto">
          <a:xfrm>
            <a:off x="5715000" y="2471738"/>
            <a:ext cx="790575" cy="2767012"/>
            <a:chOff x="3600" y="1557"/>
            <a:chExt cx="498" cy="1743"/>
          </a:xfrm>
        </p:grpSpPr>
        <p:sp>
          <p:nvSpPr>
            <p:cNvPr id="622616" name="Line 24"/>
            <p:cNvSpPr>
              <a:spLocks noChangeShapeType="1"/>
            </p:cNvSpPr>
            <p:nvPr/>
          </p:nvSpPr>
          <p:spPr bwMode="auto">
            <a:xfrm flipH="1" flipV="1">
              <a:off x="3792" y="2160"/>
              <a:ext cx="306" cy="1140"/>
            </a:xfrm>
            <a:prstGeom prst="line">
              <a:avLst/>
            </a:prstGeom>
            <a:noFill/>
            <a:ln w="381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2617" name="Text Box 25"/>
            <p:cNvSpPr txBox="1">
              <a:spLocks noChangeArrowheads="1"/>
            </p:cNvSpPr>
            <p:nvPr/>
          </p:nvSpPr>
          <p:spPr bwMode="auto">
            <a:xfrm>
              <a:off x="3600" y="1557"/>
              <a:ext cx="367" cy="63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6000">
                  <a:solidFill>
                    <a:srgbClr val="FF99FF"/>
                  </a:solidFill>
                </a:rPr>
                <a:t>?</a:t>
              </a:r>
            </a:p>
          </p:txBody>
        </p:sp>
      </p:grpSp>
      <p:sp>
        <p:nvSpPr>
          <p:cNvPr id="622619" name="Rectangle 27"/>
          <p:cNvSpPr>
            <a:spLocks noChangeArrowheads="1"/>
          </p:cNvSpPr>
          <p:nvPr/>
        </p:nvSpPr>
        <p:spPr bwMode="auto">
          <a:xfrm>
            <a:off x="304800" y="4679950"/>
            <a:ext cx="4572000"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Great! Now our first </a:t>
            </a:r>
            <a:r>
              <a:rPr lang="en-US" sz="2400">
                <a:solidFill>
                  <a:srgbClr val="0000CC"/>
                </a:solidFill>
              </a:rPr>
              <a:t>three</a:t>
            </a:r>
            <a:r>
              <a:rPr lang="en-US" sz="2400"/>
              <a:t> books are in sorted order (ignoring the others)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261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xit" presetSubtype="0" fill="hold" grpId="0" nodeType="clickEffect">
                                  <p:stCondLst>
                                    <p:cond delay="0"/>
                                  </p:stCondLst>
                                  <p:childTnLst>
                                    <p:animEffect transition="out" filter="fade">
                                      <p:cBhvr>
                                        <p:cTn id="10" dur="2000"/>
                                        <p:tgtEl>
                                          <p:spTgt spid="622611"/>
                                        </p:tgtEl>
                                      </p:cBhvr>
                                    </p:animEffect>
                                    <p:set>
                                      <p:cBhvr>
                                        <p:cTn id="11" dur="1" fill="hold">
                                          <p:stCondLst>
                                            <p:cond delay="1999"/>
                                          </p:stCondLst>
                                        </p:cTn>
                                        <p:tgtEl>
                                          <p:spTgt spid="622611"/>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622615"/>
                                        </p:tgtEl>
                                        <p:attrNameLst>
                                          <p:attrName>style.visibility</p:attrName>
                                        </p:attrNameLst>
                                      </p:cBhvr>
                                      <p:to>
                                        <p:strVal val="visible"/>
                                      </p:to>
                                    </p:set>
                                    <p:animEffect transition="in" filter="fade">
                                      <p:cBhvr>
                                        <p:cTn id="14" dur="2000"/>
                                        <p:tgtEl>
                                          <p:spTgt spid="62261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22614">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2261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622612"/>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22614">
                                            <p:txEl>
                                              <p:pRg st="2" end="2"/>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path" presetSubtype="0" accel="50000" decel="50000" fill="hold" nodeType="clickEffect">
                                  <p:stCondLst>
                                    <p:cond delay="0"/>
                                  </p:stCondLst>
                                  <p:childTnLst>
                                    <p:animMotion origin="layout" path="M 4.72222E-6 -4.16281E-7 L 0.00173 0.36378 " pathEditMode="relative" rAng="0" ptsTypes="AA">
                                      <p:cBhvr>
                                        <p:cTn id="34" dur="2000" fill="hold"/>
                                        <p:tgtEl>
                                          <p:spTgt spid="622608"/>
                                        </p:tgtEl>
                                        <p:attrNameLst>
                                          <p:attrName>ppt_x</p:attrName>
                                          <p:attrName>ppt_y</p:attrName>
                                        </p:attrNameLst>
                                      </p:cBhvr>
                                      <p:rCtr x="87" y="18178"/>
                                    </p:animMotion>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22614">
                                            <p:txEl>
                                              <p:pRg st="3" end="3"/>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0" presetClass="path" presetSubtype="0" accel="50000" decel="50000" fill="hold" nodeType="clickEffect">
                                  <p:stCondLst>
                                    <p:cond delay="0"/>
                                  </p:stCondLst>
                                  <p:childTnLst>
                                    <p:animMotion origin="layout" path="M 0.00034 0.00046 L 0.04791 0.00277 " pathEditMode="relative" rAng="0" ptsTypes="AA">
                                      <p:cBhvr>
                                        <p:cTn id="42" dur="2000" fill="hold"/>
                                        <p:tgtEl>
                                          <p:spTgt spid="622607"/>
                                        </p:tgtEl>
                                        <p:attrNameLst>
                                          <p:attrName>ppt_x</p:attrName>
                                          <p:attrName>ppt_y</p:attrName>
                                        </p:attrNameLst>
                                      </p:cBhvr>
                                      <p:rCtr x="2378" y="116"/>
                                    </p:animMotion>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nodeType="clickEffect">
                                  <p:stCondLst>
                                    <p:cond delay="0"/>
                                  </p:stCondLst>
                                  <p:childTnLst>
                                    <p:set>
                                      <p:cBhvr>
                                        <p:cTn id="46" dur="1" fill="hold">
                                          <p:stCondLst>
                                            <p:cond delay="0"/>
                                          </p:stCondLst>
                                        </p:cTn>
                                        <p:tgtEl>
                                          <p:spTgt spid="622618"/>
                                        </p:tgtEl>
                                        <p:attrNameLst>
                                          <p:attrName>style.visibility</p:attrName>
                                        </p:attrNameLst>
                                      </p:cBhvr>
                                      <p:to>
                                        <p:strVal val="visible"/>
                                      </p:to>
                                    </p:set>
                                    <p:animEffect transition="in" filter="wipe(down)">
                                      <p:cBhvr>
                                        <p:cTn id="47" dur="500"/>
                                        <p:tgtEl>
                                          <p:spTgt spid="62261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xit" presetSubtype="0" fill="hold" nodeType="clickEffect">
                                  <p:stCondLst>
                                    <p:cond delay="0"/>
                                  </p:stCondLst>
                                  <p:childTnLst>
                                    <p:set>
                                      <p:cBhvr>
                                        <p:cTn id="51" dur="1" fill="hold">
                                          <p:stCondLst>
                                            <p:cond delay="0"/>
                                          </p:stCondLst>
                                        </p:cTn>
                                        <p:tgtEl>
                                          <p:spTgt spid="622618"/>
                                        </p:tgtEl>
                                        <p:attrNameLst>
                                          <p:attrName>style.visibility</p:attrName>
                                        </p:attrNameLst>
                                      </p:cBhvr>
                                      <p:to>
                                        <p:strVal val="hidden"/>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0" presetClass="path" presetSubtype="0" accel="50000" decel="50000" fill="hold" nodeType="clickEffect">
                                  <p:stCondLst>
                                    <p:cond delay="0"/>
                                  </p:stCondLst>
                                  <p:childTnLst>
                                    <p:animMotion origin="layout" path="M 0.00538 -0.00162 L 0.04757 -0.00093 " pathEditMode="relative" rAng="0" ptsTypes="AA">
                                      <p:cBhvr>
                                        <p:cTn id="55" dur="2000" fill="hold"/>
                                        <p:tgtEl>
                                          <p:spTgt spid="622609"/>
                                        </p:tgtEl>
                                        <p:attrNameLst>
                                          <p:attrName>ppt_x</p:attrName>
                                          <p:attrName>ppt_y</p:attrName>
                                        </p:attrNameLst>
                                      </p:cBhvr>
                                      <p:rCtr x="2101" y="23"/>
                                    </p:animMotion>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622614">
                                            <p:txEl>
                                              <p:pRg st="4" end="4"/>
                                            </p:txEl>
                                          </p:spTgt>
                                        </p:tgtEl>
                                        <p:attrNameLst>
                                          <p:attrName>style.visibility</p:attrName>
                                        </p:attrNameLst>
                                      </p:cBhvr>
                                      <p:to>
                                        <p:strVal val="visible"/>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0" presetClass="path" presetSubtype="0" accel="50000" decel="50000" fill="hold" nodeType="clickEffect">
                                  <p:stCondLst>
                                    <p:cond delay="0"/>
                                  </p:stCondLst>
                                  <p:childTnLst>
                                    <p:animMotion origin="layout" path="M 0.00174 0.36378 L -0.10764 0.36586 L -0.10764 0.00208 " pathEditMode="relative" rAng="0" ptsTypes="AAA">
                                      <p:cBhvr>
                                        <p:cTn id="63" dur="2000" fill="hold"/>
                                        <p:tgtEl>
                                          <p:spTgt spid="622608"/>
                                        </p:tgtEl>
                                        <p:attrNameLst>
                                          <p:attrName>ppt_x</p:attrName>
                                          <p:attrName>ppt_y</p:attrName>
                                        </p:attrNameLst>
                                      </p:cBhvr>
                                      <p:rCtr x="-5469" y="-17993"/>
                                    </p:animMotion>
                                  </p:childTnLst>
                                </p:cTn>
                              </p:par>
                            </p:childTnLst>
                          </p:cTn>
                        </p:par>
                      </p:childTnLst>
                    </p:cTn>
                  </p:par>
                  <p:par>
                    <p:cTn id="64" fill="hold" nodeType="clickPar">
                      <p:stCondLst>
                        <p:cond delay="indefinite"/>
                      </p:stCondLst>
                      <p:childTnLst>
                        <p:par>
                          <p:cTn id="65" fill="hold" nodeType="withGroup">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62261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2611" grpId="0" animBg="1"/>
      <p:bldP spid="622614" grpId="0" uiExpand="1" build="p"/>
      <p:bldP spid="622615" grpId="0" animBg="1"/>
      <p:bldP spid="622619"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5"/>
          <p:cNvSpPr>
            <a:spLocks noGrp="1"/>
          </p:cNvSpPr>
          <p:nvPr>
            <p:ph type="sldNum" sz="quarter" idx="12"/>
          </p:nvPr>
        </p:nvSpPr>
        <p:spPr/>
        <p:txBody>
          <a:bodyPr/>
          <a:lstStyle/>
          <a:p>
            <a:fld id="{05437AC5-92DF-4965-B0A0-7BB9FAFAC5C1}" type="slidenum">
              <a:rPr lang="en-US"/>
              <a:pPr/>
              <a:t>55</a:t>
            </a:fld>
            <a:endParaRPr lang="en-US"/>
          </a:p>
        </p:txBody>
      </p:sp>
      <p:pic>
        <p:nvPicPr>
          <p:cNvPr id="6246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7138" y="4252913"/>
            <a:ext cx="5111750" cy="2605087"/>
          </a:xfrm>
          <a:prstGeom prst="rect">
            <a:avLst/>
          </a:prstGeom>
          <a:noFill/>
          <a:extLst>
            <a:ext uri="{909E8E84-426E-40DD-AFC4-6F175D3DCCD1}">
              <a14:hiddenFill xmlns:a14="http://schemas.microsoft.com/office/drawing/2010/main">
                <a:solidFill>
                  <a:srgbClr val="FFFFFF"/>
                </a:solidFill>
              </a14:hiddenFill>
            </a:ext>
          </a:extLst>
        </p:spPr>
      </p:pic>
      <p:sp>
        <p:nvSpPr>
          <p:cNvPr id="624643" name="Rectangle 3"/>
          <p:cNvSpPr>
            <a:spLocks noGrp="1" noChangeArrowheads="1"/>
          </p:cNvSpPr>
          <p:nvPr>
            <p:ph type="title"/>
          </p:nvPr>
        </p:nvSpPr>
        <p:spPr>
          <a:xfrm>
            <a:off x="685800" y="-228600"/>
            <a:ext cx="7772400" cy="1143000"/>
          </a:xfrm>
          <a:noFill/>
          <a:ln/>
        </p:spPr>
        <p:txBody>
          <a:bodyPr/>
          <a:lstStyle/>
          <a:p>
            <a:r>
              <a:rPr lang="en-US"/>
              <a:t>The Insertion Sort</a:t>
            </a:r>
          </a:p>
        </p:txBody>
      </p:sp>
      <p:pic>
        <p:nvPicPr>
          <p:cNvPr id="62464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9200" y="914400"/>
            <a:ext cx="5105400" cy="33496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24645" name="Group 5"/>
          <p:cNvGrpSpPr>
            <a:grpSpLocks/>
          </p:cNvGrpSpPr>
          <p:nvPr/>
        </p:nvGrpSpPr>
        <p:grpSpPr bwMode="auto">
          <a:xfrm>
            <a:off x="5221288" y="1222375"/>
            <a:ext cx="4630737" cy="2925763"/>
            <a:chOff x="912" y="814"/>
            <a:chExt cx="3483" cy="2264"/>
          </a:xfrm>
        </p:grpSpPr>
        <p:sp>
          <p:nvSpPr>
            <p:cNvPr id="624646" name="Rectangle 6"/>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4647" name="Line 7"/>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4648" name="Line 8"/>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24651"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7321550" y="1730375"/>
            <a:ext cx="560388" cy="2363788"/>
          </a:xfrm>
          <a:prstGeom prst="rect">
            <a:avLst/>
          </a:prstGeom>
          <a:noFill/>
          <a:extLst>
            <a:ext uri="{909E8E84-426E-40DD-AFC4-6F175D3DCCD1}">
              <a14:hiddenFill xmlns:a14="http://schemas.microsoft.com/office/drawing/2010/main">
                <a:solidFill>
                  <a:srgbClr val="FFFFFF"/>
                </a:solidFill>
              </a14:hiddenFill>
            </a:ext>
          </a:extLst>
        </p:spPr>
      </p:pic>
      <p:pic>
        <p:nvPicPr>
          <p:cNvPr id="624652" name="Picture 12"/>
          <p:cNvPicPr>
            <a:picLocks noChangeAspect="1" noChangeArrowheads="1"/>
          </p:cNvPicPr>
          <p:nvPr/>
        </p:nvPicPr>
        <p:blipFill>
          <a:blip r:embed="rId6" cstate="print">
            <a:extLst>
              <a:ext uri="{28A0092B-C50C-407E-A947-70E740481C1C}">
                <a14:useLocalDpi xmlns:a14="http://schemas.microsoft.com/office/drawing/2010/main" val="0"/>
              </a:ext>
            </a:extLst>
          </a:blip>
          <a:srcRect l="2806" t="2338" r="63844"/>
          <a:stretch>
            <a:fillRect/>
          </a:stretch>
        </p:blipFill>
        <p:spPr bwMode="auto">
          <a:xfrm>
            <a:off x="7969250" y="1568450"/>
            <a:ext cx="641350" cy="2546350"/>
          </a:xfrm>
          <a:prstGeom prst="rect">
            <a:avLst/>
          </a:prstGeom>
          <a:noFill/>
          <a:extLst>
            <a:ext uri="{909E8E84-426E-40DD-AFC4-6F175D3DCCD1}">
              <a14:hiddenFill xmlns:a14="http://schemas.microsoft.com/office/drawing/2010/main">
                <a:solidFill>
                  <a:srgbClr val="FFFFFF"/>
                </a:solidFill>
              </a14:hiddenFill>
            </a:ext>
          </a:extLst>
        </p:spPr>
      </p:pic>
      <p:pic>
        <p:nvPicPr>
          <p:cNvPr id="624653" name="Picture 1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96025" y="1158875"/>
            <a:ext cx="438150" cy="2916238"/>
          </a:xfrm>
          <a:prstGeom prst="rect">
            <a:avLst/>
          </a:prstGeom>
          <a:noFill/>
          <a:extLst>
            <a:ext uri="{909E8E84-426E-40DD-AFC4-6F175D3DCCD1}">
              <a14:hiddenFill xmlns:a14="http://schemas.microsoft.com/office/drawing/2010/main">
                <a:solidFill>
                  <a:srgbClr val="FFFFFF"/>
                </a:solidFill>
              </a14:hiddenFill>
            </a:ext>
          </a:extLst>
        </p:spPr>
      </p:pic>
      <p:pic>
        <p:nvPicPr>
          <p:cNvPr id="624654" name="Picture 14"/>
          <p:cNvPicPr>
            <a:picLocks noChangeAspect="1" noChangeArrowheads="1"/>
          </p:cNvPicPr>
          <p:nvPr/>
        </p:nvPicPr>
        <p:blipFill>
          <a:blip r:embed="rId8" cstate="print">
            <a:extLst>
              <a:ext uri="{28A0092B-C50C-407E-A947-70E740481C1C}">
                <a14:useLocalDpi xmlns:a14="http://schemas.microsoft.com/office/drawing/2010/main" val="0"/>
              </a:ext>
            </a:extLst>
          </a:blip>
          <a:srcRect r="2388" b="1042"/>
          <a:stretch>
            <a:fillRect/>
          </a:stretch>
        </p:blipFill>
        <p:spPr bwMode="auto">
          <a:xfrm>
            <a:off x="5353050" y="2794000"/>
            <a:ext cx="365125" cy="1301750"/>
          </a:xfrm>
          <a:prstGeom prst="rect">
            <a:avLst/>
          </a:prstGeom>
          <a:noFill/>
          <a:extLst>
            <a:ext uri="{909E8E84-426E-40DD-AFC4-6F175D3DCCD1}">
              <a14:hiddenFill xmlns:a14="http://schemas.microsoft.com/office/drawing/2010/main">
                <a:solidFill>
                  <a:srgbClr val="FFFFFF"/>
                </a:solidFill>
              </a14:hiddenFill>
            </a:ext>
          </a:extLst>
        </p:spPr>
      </p:pic>
      <p:pic>
        <p:nvPicPr>
          <p:cNvPr id="624655" name="Picture 1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15013" y="2573338"/>
            <a:ext cx="415925" cy="1535112"/>
          </a:xfrm>
          <a:prstGeom prst="rect">
            <a:avLst/>
          </a:prstGeom>
          <a:noFill/>
          <a:extLst>
            <a:ext uri="{909E8E84-426E-40DD-AFC4-6F175D3DCCD1}">
              <a14:hiddenFill xmlns:a14="http://schemas.microsoft.com/office/drawing/2010/main">
                <a:solidFill>
                  <a:srgbClr val="FFFFFF"/>
                </a:solidFill>
              </a14:hiddenFill>
            </a:ext>
          </a:extLst>
        </p:spPr>
      </p:pic>
      <p:pic>
        <p:nvPicPr>
          <p:cNvPr id="624656" name="Picture 16"/>
          <p:cNvPicPr>
            <a:picLocks noChangeAspect="1" noChangeArrowheads="1"/>
          </p:cNvPicPr>
          <p:nvPr/>
        </p:nvPicPr>
        <p:blipFill>
          <a:blip r:embed="rId10" cstate="print">
            <a:extLst>
              <a:ext uri="{28A0092B-C50C-407E-A947-70E740481C1C}">
                <a14:useLocalDpi xmlns:a14="http://schemas.microsoft.com/office/drawing/2010/main" val="0"/>
              </a:ext>
            </a:extLst>
          </a:blip>
          <a:srcRect l="710"/>
          <a:stretch>
            <a:fillRect/>
          </a:stretch>
        </p:blipFill>
        <p:spPr bwMode="auto">
          <a:xfrm>
            <a:off x="6757988" y="2068513"/>
            <a:ext cx="511175" cy="2030412"/>
          </a:xfrm>
          <a:prstGeom prst="rect">
            <a:avLst/>
          </a:prstGeom>
          <a:noFill/>
          <a:extLst>
            <a:ext uri="{909E8E84-426E-40DD-AFC4-6F175D3DCCD1}">
              <a14:hiddenFill xmlns:a14="http://schemas.microsoft.com/office/drawing/2010/main">
                <a:solidFill>
                  <a:srgbClr val="FFFFFF"/>
                </a:solidFill>
              </a14:hiddenFill>
            </a:ext>
          </a:extLst>
        </p:spPr>
      </p:pic>
      <p:sp>
        <p:nvSpPr>
          <p:cNvPr id="624657" name="Rectangle 17"/>
          <p:cNvSpPr>
            <a:spLocks noChangeArrowheads="1"/>
          </p:cNvSpPr>
          <p:nvPr/>
        </p:nvSpPr>
        <p:spPr bwMode="auto">
          <a:xfrm>
            <a:off x="6781800" y="1371600"/>
            <a:ext cx="2667000" cy="2743200"/>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24658" name="Picture 18" descr="MCj02331540000[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3004311">
            <a:off x="6132512" y="4340226"/>
            <a:ext cx="1865313" cy="1871662"/>
          </a:xfrm>
          <a:prstGeom prst="rect">
            <a:avLst/>
          </a:prstGeom>
          <a:noFill/>
          <a:extLst>
            <a:ext uri="{909E8E84-426E-40DD-AFC4-6F175D3DCCD1}">
              <a14:hiddenFill xmlns:a14="http://schemas.microsoft.com/office/drawing/2010/main">
                <a:solidFill>
                  <a:srgbClr val="FFFFFF"/>
                </a:solidFill>
              </a14:hiddenFill>
            </a:ext>
          </a:extLst>
        </p:spPr>
      </p:pic>
      <p:sp>
        <p:nvSpPr>
          <p:cNvPr id="624659" name="Rectangle 19"/>
          <p:cNvSpPr>
            <a:spLocks noChangeArrowheads="1"/>
          </p:cNvSpPr>
          <p:nvPr/>
        </p:nvSpPr>
        <p:spPr bwMode="auto">
          <a:xfrm>
            <a:off x="304800" y="914400"/>
            <a:ext cx="4572000" cy="3378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Ok, now focus on the </a:t>
            </a:r>
            <a:r>
              <a:rPr lang="en-US" sz="2400">
                <a:solidFill>
                  <a:srgbClr val="0000CC"/>
                </a:solidFill>
              </a:rPr>
              <a:t>first four</a:t>
            </a:r>
            <a:r>
              <a:rPr lang="en-US" sz="2400"/>
              <a:t> books – ignore the rest.</a:t>
            </a:r>
          </a:p>
          <a:p>
            <a:pPr>
              <a:buFontTx/>
              <a:buChar char="•"/>
            </a:pPr>
            <a:r>
              <a:rPr lang="en-US" sz="2400"/>
              <a:t> If the last book in this set is </a:t>
            </a:r>
            <a:br>
              <a:rPr lang="en-US" sz="2400"/>
            </a:br>
            <a:r>
              <a:rPr lang="en-US" sz="2400"/>
              <a:t>  in the wrong order</a:t>
            </a:r>
          </a:p>
          <a:p>
            <a:pPr lvl="1">
              <a:buFontTx/>
              <a:buChar char="•"/>
            </a:pPr>
            <a:r>
              <a:rPr lang="en-US" sz="2400"/>
              <a:t> </a:t>
            </a:r>
            <a:r>
              <a:rPr lang="en-US" sz="2400">
                <a:solidFill>
                  <a:srgbClr val="0000CC"/>
                </a:solidFill>
              </a:rPr>
              <a:t>Remove</a:t>
            </a:r>
            <a:r>
              <a:rPr lang="en-US" sz="2400"/>
              <a:t> it from the shelf</a:t>
            </a:r>
          </a:p>
          <a:p>
            <a:pPr lvl="1">
              <a:buFontTx/>
              <a:buChar char="•"/>
            </a:pPr>
            <a:r>
              <a:rPr lang="en-US" sz="2400"/>
              <a:t> </a:t>
            </a:r>
            <a:r>
              <a:rPr lang="en-US" sz="2400">
                <a:solidFill>
                  <a:srgbClr val="0000CC"/>
                </a:solidFill>
              </a:rPr>
              <a:t>Shift</a:t>
            </a:r>
            <a:r>
              <a:rPr lang="en-US" sz="2400"/>
              <a:t> the books before it </a:t>
            </a:r>
            <a:br>
              <a:rPr lang="en-US" sz="2400"/>
            </a:br>
            <a:r>
              <a:rPr lang="en-US" sz="2400"/>
              <a:t>  to the right, as necessary</a:t>
            </a:r>
          </a:p>
          <a:p>
            <a:pPr lvl="1">
              <a:buFontTx/>
              <a:buChar char="•"/>
            </a:pPr>
            <a:r>
              <a:rPr lang="en-US" sz="2400"/>
              <a:t> </a:t>
            </a:r>
            <a:r>
              <a:rPr lang="en-US" sz="2400">
                <a:solidFill>
                  <a:srgbClr val="0000CC"/>
                </a:solidFill>
              </a:rPr>
              <a:t>Insert</a:t>
            </a:r>
            <a:r>
              <a:rPr lang="en-US" sz="2400"/>
              <a:t> our book into the </a:t>
            </a:r>
            <a:br>
              <a:rPr lang="en-US" sz="2400"/>
            </a:br>
            <a:r>
              <a:rPr lang="en-US" sz="2400"/>
              <a:t>  proper slot</a:t>
            </a:r>
          </a:p>
        </p:txBody>
      </p:sp>
      <p:sp>
        <p:nvSpPr>
          <p:cNvPr id="624660" name="Rectangle 20"/>
          <p:cNvSpPr>
            <a:spLocks noChangeArrowheads="1"/>
          </p:cNvSpPr>
          <p:nvPr/>
        </p:nvSpPr>
        <p:spPr bwMode="auto">
          <a:xfrm>
            <a:off x="7300913" y="1371600"/>
            <a:ext cx="2514600" cy="2743200"/>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24661" name="Group 21"/>
          <p:cNvGrpSpPr>
            <a:grpSpLocks/>
          </p:cNvGrpSpPr>
          <p:nvPr/>
        </p:nvGrpSpPr>
        <p:grpSpPr bwMode="auto">
          <a:xfrm>
            <a:off x="6167438" y="2471738"/>
            <a:ext cx="790575" cy="2016125"/>
            <a:chOff x="3600" y="1557"/>
            <a:chExt cx="498" cy="1743"/>
          </a:xfrm>
        </p:grpSpPr>
        <p:sp>
          <p:nvSpPr>
            <p:cNvPr id="624662" name="Line 22"/>
            <p:cNvSpPr>
              <a:spLocks noChangeShapeType="1"/>
            </p:cNvSpPr>
            <p:nvPr/>
          </p:nvSpPr>
          <p:spPr bwMode="auto">
            <a:xfrm flipH="1" flipV="1">
              <a:off x="3792" y="2160"/>
              <a:ext cx="306" cy="1140"/>
            </a:xfrm>
            <a:prstGeom prst="line">
              <a:avLst/>
            </a:prstGeom>
            <a:noFill/>
            <a:ln w="381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4663" name="Text Box 23"/>
            <p:cNvSpPr txBox="1">
              <a:spLocks noChangeArrowheads="1"/>
            </p:cNvSpPr>
            <p:nvPr/>
          </p:nvSpPr>
          <p:spPr bwMode="auto">
            <a:xfrm>
              <a:off x="3600" y="1557"/>
              <a:ext cx="367" cy="87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6000">
                  <a:solidFill>
                    <a:srgbClr val="FF99FF"/>
                  </a:solidFill>
                </a:rPr>
                <a:t>?</a:t>
              </a:r>
            </a:p>
          </p:txBody>
        </p:sp>
      </p:grpSp>
      <p:sp>
        <p:nvSpPr>
          <p:cNvPr id="624664" name="Rectangle 24"/>
          <p:cNvSpPr>
            <a:spLocks noChangeArrowheads="1"/>
          </p:cNvSpPr>
          <p:nvPr/>
        </p:nvSpPr>
        <p:spPr bwMode="auto">
          <a:xfrm>
            <a:off x="152400" y="4495800"/>
            <a:ext cx="4572000" cy="22828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Great! Now our first </a:t>
            </a:r>
            <a:r>
              <a:rPr lang="en-US" sz="2400">
                <a:solidFill>
                  <a:srgbClr val="0000CC"/>
                </a:solidFill>
              </a:rPr>
              <a:t>four</a:t>
            </a:r>
            <a:r>
              <a:rPr lang="en-US" sz="2400"/>
              <a:t> books are in sorted order!</a:t>
            </a:r>
          </a:p>
          <a:p>
            <a:pPr algn="ctr"/>
            <a:endParaRPr lang="en-US" sz="2400"/>
          </a:p>
          <a:p>
            <a:pPr algn="ctr"/>
            <a:r>
              <a:rPr lang="en-US" sz="2400">
                <a:solidFill>
                  <a:srgbClr val="6600CC"/>
                </a:solidFill>
              </a:rPr>
              <a:t>We just keep repeating this process until the entire shelf is sorted!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46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xit" presetSubtype="0" fill="hold" grpId="0" nodeType="clickEffect">
                                  <p:stCondLst>
                                    <p:cond delay="0"/>
                                  </p:stCondLst>
                                  <p:childTnLst>
                                    <p:animEffect transition="out" filter="fade">
                                      <p:cBhvr>
                                        <p:cTn id="10" dur="2000"/>
                                        <p:tgtEl>
                                          <p:spTgt spid="624657"/>
                                        </p:tgtEl>
                                      </p:cBhvr>
                                    </p:animEffect>
                                    <p:set>
                                      <p:cBhvr>
                                        <p:cTn id="11" dur="1" fill="hold">
                                          <p:stCondLst>
                                            <p:cond delay="1999"/>
                                          </p:stCondLst>
                                        </p:cTn>
                                        <p:tgtEl>
                                          <p:spTgt spid="624657"/>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624660"/>
                                        </p:tgtEl>
                                        <p:attrNameLst>
                                          <p:attrName>style.visibility</p:attrName>
                                        </p:attrNameLst>
                                      </p:cBhvr>
                                      <p:to>
                                        <p:strVal val="visible"/>
                                      </p:to>
                                    </p:set>
                                    <p:animEffect transition="in" filter="fade">
                                      <p:cBhvr>
                                        <p:cTn id="14" dur="2000"/>
                                        <p:tgtEl>
                                          <p:spTgt spid="624660"/>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24659">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2465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624658"/>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24659">
                                            <p:txEl>
                                              <p:pRg st="2" end="2"/>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path" presetSubtype="0" accel="50000" decel="50000" fill="hold" nodeType="clickEffect">
                                  <p:stCondLst>
                                    <p:cond delay="0"/>
                                  </p:stCondLst>
                                  <p:childTnLst>
                                    <p:animMotion origin="layout" path="M 2.77778E-6 3.46901E-6 L -0.00035 0.36771 " pathEditMode="relative" rAng="0" ptsTypes="AA">
                                      <p:cBhvr>
                                        <p:cTn id="34" dur="2000" fill="hold"/>
                                        <p:tgtEl>
                                          <p:spTgt spid="624656"/>
                                        </p:tgtEl>
                                        <p:attrNameLst>
                                          <p:attrName>ppt_x</p:attrName>
                                          <p:attrName>ppt_y</p:attrName>
                                        </p:attrNameLst>
                                      </p:cBhvr>
                                      <p:rCtr x="-17" y="18386"/>
                                    </p:animMotion>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24659">
                                            <p:txEl>
                                              <p:pRg st="3" end="3"/>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0" presetClass="path" presetSubtype="0" accel="50000" decel="50000" fill="hold" nodeType="clickEffect">
                                  <p:stCondLst>
                                    <p:cond delay="0"/>
                                  </p:stCondLst>
                                  <p:childTnLst>
                                    <p:animMotion origin="layout" path="M 0.00052 0.00069 L 0.05469 1.41536E-6 " pathEditMode="relative" rAng="0" ptsTypes="AA">
                                      <p:cBhvr>
                                        <p:cTn id="42" dur="2000" fill="hold"/>
                                        <p:tgtEl>
                                          <p:spTgt spid="624653"/>
                                        </p:tgtEl>
                                        <p:attrNameLst>
                                          <p:attrName>ppt_x</p:attrName>
                                          <p:attrName>ppt_y</p:attrName>
                                        </p:attrNameLst>
                                      </p:cBhvr>
                                      <p:rCtr x="2708" y="-46"/>
                                    </p:animMotion>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nodeType="clickEffect">
                                  <p:stCondLst>
                                    <p:cond delay="0"/>
                                  </p:stCondLst>
                                  <p:childTnLst>
                                    <p:set>
                                      <p:cBhvr>
                                        <p:cTn id="46" dur="1" fill="hold">
                                          <p:stCondLst>
                                            <p:cond delay="0"/>
                                          </p:stCondLst>
                                        </p:cTn>
                                        <p:tgtEl>
                                          <p:spTgt spid="624661"/>
                                        </p:tgtEl>
                                        <p:attrNameLst>
                                          <p:attrName>style.visibility</p:attrName>
                                        </p:attrNameLst>
                                      </p:cBhvr>
                                      <p:to>
                                        <p:strVal val="visible"/>
                                      </p:to>
                                    </p:set>
                                    <p:animEffect transition="in" filter="wipe(down)">
                                      <p:cBhvr>
                                        <p:cTn id="47" dur="500"/>
                                        <p:tgtEl>
                                          <p:spTgt spid="62466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xit" presetSubtype="0" fill="hold" nodeType="clickEffect">
                                  <p:stCondLst>
                                    <p:cond delay="0"/>
                                  </p:stCondLst>
                                  <p:childTnLst>
                                    <p:set>
                                      <p:cBhvr>
                                        <p:cTn id="51" dur="1" fill="hold">
                                          <p:stCondLst>
                                            <p:cond delay="0"/>
                                          </p:stCondLst>
                                        </p:cTn>
                                        <p:tgtEl>
                                          <p:spTgt spid="624661"/>
                                        </p:tgtEl>
                                        <p:attrNameLst>
                                          <p:attrName>style.visibility</p:attrName>
                                        </p:attrNameLst>
                                      </p:cBhvr>
                                      <p:to>
                                        <p:strVal val="hidden"/>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624659">
                                            <p:txEl>
                                              <p:pRg st="4" end="4"/>
                                            </p:txEl>
                                          </p:spTgt>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0" presetClass="path" presetSubtype="0" accel="50000" decel="50000" fill="hold" nodeType="clickEffect">
                                  <p:stCondLst>
                                    <p:cond delay="0"/>
                                  </p:stCondLst>
                                  <p:childTnLst>
                                    <p:animMotion origin="layout" path="M -0.00035 0.36771 L -0.05555 0.36355 L -0.05694 0.00185 " pathEditMode="relative" ptsTypes="AAA">
                                      <p:cBhvr>
                                        <p:cTn id="59" dur="2000" fill="hold"/>
                                        <p:tgtEl>
                                          <p:spTgt spid="624656"/>
                                        </p:tgtEl>
                                        <p:attrNameLst>
                                          <p:attrName>ppt_x</p:attrName>
                                          <p:attrName>ppt_y</p:attrName>
                                        </p:attrNameLst>
                                      </p:cBhvr>
                                    </p:animMotion>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624664">
                                            <p:txEl>
                                              <p:pRg st="0" end="0"/>
                                            </p:txEl>
                                          </p:spTgt>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62466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57" grpId="0" animBg="1"/>
      <p:bldP spid="624659" grpId="0" uiExpand="1" build="p"/>
      <p:bldP spid="624660" grpId="0" animBg="1"/>
      <p:bldP spid="624664"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5"/>
          <p:cNvSpPr>
            <a:spLocks noGrp="1"/>
          </p:cNvSpPr>
          <p:nvPr>
            <p:ph type="sldNum" sz="quarter" idx="12"/>
          </p:nvPr>
        </p:nvSpPr>
        <p:spPr/>
        <p:txBody>
          <a:bodyPr/>
          <a:lstStyle/>
          <a:p>
            <a:fld id="{DC18CBDE-28C3-46D7-8748-B09CEA7CEC80}" type="slidenum">
              <a:rPr lang="en-US"/>
              <a:pPr/>
              <a:t>56</a:t>
            </a:fld>
            <a:endParaRPr lang="en-US"/>
          </a:p>
        </p:txBody>
      </p:sp>
      <p:sp>
        <p:nvSpPr>
          <p:cNvPr id="628739" name="Rectangle 3"/>
          <p:cNvSpPr>
            <a:spLocks noGrp="1" noChangeArrowheads="1"/>
          </p:cNvSpPr>
          <p:nvPr>
            <p:ph type="title"/>
          </p:nvPr>
        </p:nvSpPr>
        <p:spPr>
          <a:xfrm>
            <a:off x="685800" y="-228600"/>
            <a:ext cx="7772400" cy="1143000"/>
          </a:xfrm>
          <a:noFill/>
          <a:ln/>
        </p:spPr>
        <p:txBody>
          <a:bodyPr/>
          <a:lstStyle/>
          <a:p>
            <a:r>
              <a:rPr lang="en-US"/>
              <a:t>The Insertion Sort</a:t>
            </a:r>
          </a:p>
        </p:txBody>
      </p:sp>
      <p:sp>
        <p:nvSpPr>
          <p:cNvPr id="628753" name="Rectangle 17"/>
          <p:cNvSpPr>
            <a:spLocks noChangeArrowheads="1"/>
          </p:cNvSpPr>
          <p:nvPr/>
        </p:nvSpPr>
        <p:spPr bwMode="auto">
          <a:xfrm>
            <a:off x="228600" y="1524000"/>
            <a:ext cx="4800600" cy="50260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a:t>Start with set size </a:t>
            </a:r>
            <a:r>
              <a:rPr lang="en-US" sz="2200">
                <a:solidFill>
                  <a:srgbClr val="6600CC"/>
                </a:solidFill>
              </a:rPr>
              <a:t>s = 2</a:t>
            </a:r>
          </a:p>
          <a:p>
            <a:endParaRPr lang="en-US" sz="2200"/>
          </a:p>
          <a:p>
            <a:r>
              <a:rPr lang="en-US" sz="2200"/>
              <a:t>While there are still books to sort:</a:t>
            </a:r>
            <a:br>
              <a:rPr lang="en-US" sz="2200"/>
            </a:br>
            <a:endParaRPr lang="en-US" sz="1000"/>
          </a:p>
          <a:p>
            <a:pPr>
              <a:buFontTx/>
              <a:buChar char="•"/>
            </a:pPr>
            <a:r>
              <a:rPr lang="en-US" sz="2200"/>
              <a:t> Focus on the </a:t>
            </a:r>
            <a:r>
              <a:rPr lang="en-US" sz="2200">
                <a:solidFill>
                  <a:srgbClr val="6600CC"/>
                </a:solidFill>
              </a:rPr>
              <a:t>first s books</a:t>
            </a:r>
            <a:r>
              <a:rPr lang="en-US" sz="2200"/>
              <a:t>  </a:t>
            </a:r>
          </a:p>
          <a:p>
            <a:pPr>
              <a:buFontTx/>
              <a:buChar char="•"/>
            </a:pPr>
            <a:endParaRPr lang="en-US" sz="1000"/>
          </a:p>
          <a:p>
            <a:pPr>
              <a:buFontTx/>
              <a:buChar char="•"/>
            </a:pPr>
            <a:r>
              <a:rPr lang="en-US" sz="2200"/>
              <a:t> If the last book in this set is </a:t>
            </a:r>
            <a:br>
              <a:rPr lang="en-US" sz="2200"/>
            </a:br>
            <a:r>
              <a:rPr lang="en-US" sz="2200"/>
              <a:t>  in the wrong order</a:t>
            </a:r>
          </a:p>
          <a:p>
            <a:pPr>
              <a:buFontTx/>
              <a:buChar char="•"/>
            </a:pPr>
            <a:endParaRPr lang="en-US" sz="1000"/>
          </a:p>
          <a:p>
            <a:pPr lvl="1">
              <a:buFontTx/>
              <a:buChar char="•"/>
            </a:pPr>
            <a:r>
              <a:rPr lang="en-US" sz="2200"/>
              <a:t> </a:t>
            </a:r>
            <a:r>
              <a:rPr lang="en-US" sz="2200">
                <a:solidFill>
                  <a:srgbClr val="0000CC"/>
                </a:solidFill>
              </a:rPr>
              <a:t>Remove</a:t>
            </a:r>
            <a:r>
              <a:rPr lang="en-US" sz="2200"/>
              <a:t> it from the shelf</a:t>
            </a:r>
          </a:p>
          <a:p>
            <a:pPr lvl="1">
              <a:buFontTx/>
              <a:buChar char="•"/>
            </a:pPr>
            <a:endParaRPr lang="en-US" sz="1000"/>
          </a:p>
          <a:p>
            <a:pPr lvl="1">
              <a:buFontTx/>
              <a:buChar char="•"/>
            </a:pPr>
            <a:r>
              <a:rPr lang="en-US" sz="2200"/>
              <a:t> </a:t>
            </a:r>
            <a:r>
              <a:rPr lang="en-US" sz="2200">
                <a:solidFill>
                  <a:srgbClr val="0000CC"/>
                </a:solidFill>
              </a:rPr>
              <a:t>Shift</a:t>
            </a:r>
            <a:r>
              <a:rPr lang="en-US" sz="2200"/>
              <a:t> the books before it </a:t>
            </a:r>
            <a:br>
              <a:rPr lang="en-US" sz="2200"/>
            </a:br>
            <a:r>
              <a:rPr lang="en-US" sz="2200"/>
              <a:t>  to the right, as necessary</a:t>
            </a:r>
            <a:br>
              <a:rPr lang="en-US" sz="2200"/>
            </a:br>
            <a:endParaRPr lang="en-US" sz="1000"/>
          </a:p>
          <a:p>
            <a:pPr lvl="1">
              <a:buFontTx/>
              <a:buChar char="•"/>
            </a:pPr>
            <a:r>
              <a:rPr lang="en-US" sz="2200"/>
              <a:t> </a:t>
            </a:r>
            <a:r>
              <a:rPr lang="en-US" sz="2200">
                <a:solidFill>
                  <a:srgbClr val="0000CC"/>
                </a:solidFill>
              </a:rPr>
              <a:t>Insert</a:t>
            </a:r>
            <a:r>
              <a:rPr lang="en-US" sz="2200"/>
              <a:t> our book into the </a:t>
            </a:r>
            <a:br>
              <a:rPr lang="en-US" sz="2200"/>
            </a:br>
            <a:r>
              <a:rPr lang="en-US" sz="2200"/>
              <a:t>  proper slot</a:t>
            </a:r>
          </a:p>
          <a:p>
            <a:pPr lvl="1">
              <a:buFontTx/>
              <a:buChar char="•"/>
            </a:pPr>
            <a:endParaRPr lang="en-US" sz="1000"/>
          </a:p>
          <a:p>
            <a:pPr>
              <a:buFontTx/>
              <a:buChar char="•"/>
            </a:pPr>
            <a:r>
              <a:rPr lang="en-US" sz="2200"/>
              <a:t> </a:t>
            </a:r>
            <a:r>
              <a:rPr lang="en-US" sz="2200">
                <a:solidFill>
                  <a:srgbClr val="6600CC"/>
                </a:solidFill>
              </a:rPr>
              <a:t>s = s + 1</a:t>
            </a:r>
          </a:p>
        </p:txBody>
      </p:sp>
      <p:sp>
        <p:nvSpPr>
          <p:cNvPr id="628759" name="Rectangle 23"/>
          <p:cNvSpPr>
            <a:spLocks noChangeArrowheads="1"/>
          </p:cNvSpPr>
          <p:nvPr/>
        </p:nvSpPr>
        <p:spPr bwMode="auto">
          <a:xfrm>
            <a:off x="228600" y="838200"/>
            <a:ext cx="4800600" cy="4270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a:t>So what’s the complete algorithm?</a:t>
            </a:r>
          </a:p>
        </p:txBody>
      </p:sp>
      <p:pic>
        <p:nvPicPr>
          <p:cNvPr id="628760" name="Picture 2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7138" y="4252913"/>
            <a:ext cx="5111750" cy="2605087"/>
          </a:xfrm>
          <a:prstGeom prst="rect">
            <a:avLst/>
          </a:prstGeom>
          <a:noFill/>
          <a:extLst>
            <a:ext uri="{909E8E84-426E-40DD-AFC4-6F175D3DCCD1}">
              <a14:hiddenFill xmlns:a14="http://schemas.microsoft.com/office/drawing/2010/main">
                <a:solidFill>
                  <a:srgbClr val="FFFFFF"/>
                </a:solidFill>
              </a14:hiddenFill>
            </a:ext>
          </a:extLst>
        </p:spPr>
      </p:pic>
      <p:pic>
        <p:nvPicPr>
          <p:cNvPr id="628761" name="Picture 2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9200" y="914400"/>
            <a:ext cx="5105400" cy="33496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28762" name="Group 26"/>
          <p:cNvGrpSpPr>
            <a:grpSpLocks/>
          </p:cNvGrpSpPr>
          <p:nvPr/>
        </p:nvGrpSpPr>
        <p:grpSpPr bwMode="auto">
          <a:xfrm>
            <a:off x="5221288" y="1222375"/>
            <a:ext cx="4630737" cy="2925763"/>
            <a:chOff x="912" y="814"/>
            <a:chExt cx="3483" cy="2264"/>
          </a:xfrm>
        </p:grpSpPr>
        <p:sp>
          <p:nvSpPr>
            <p:cNvPr id="628763" name="Rectangle 27"/>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8764" name="Line 28"/>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8765" name="Line 29"/>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28766" name="Picture 30"/>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7321550" y="1730375"/>
            <a:ext cx="560388" cy="2363788"/>
          </a:xfrm>
          <a:prstGeom prst="rect">
            <a:avLst/>
          </a:prstGeom>
          <a:noFill/>
          <a:extLst>
            <a:ext uri="{909E8E84-426E-40DD-AFC4-6F175D3DCCD1}">
              <a14:hiddenFill xmlns:a14="http://schemas.microsoft.com/office/drawing/2010/main">
                <a:solidFill>
                  <a:srgbClr val="FFFFFF"/>
                </a:solidFill>
              </a14:hiddenFill>
            </a:ext>
          </a:extLst>
        </p:spPr>
      </p:pic>
      <p:pic>
        <p:nvPicPr>
          <p:cNvPr id="628767" name="Picture 31"/>
          <p:cNvPicPr>
            <a:picLocks noChangeAspect="1" noChangeArrowheads="1"/>
          </p:cNvPicPr>
          <p:nvPr/>
        </p:nvPicPr>
        <p:blipFill>
          <a:blip r:embed="rId6" cstate="print">
            <a:extLst>
              <a:ext uri="{28A0092B-C50C-407E-A947-70E740481C1C}">
                <a14:useLocalDpi xmlns:a14="http://schemas.microsoft.com/office/drawing/2010/main" val="0"/>
              </a:ext>
            </a:extLst>
          </a:blip>
          <a:srcRect l="2806" t="2338" r="63844"/>
          <a:stretch>
            <a:fillRect/>
          </a:stretch>
        </p:blipFill>
        <p:spPr bwMode="auto">
          <a:xfrm>
            <a:off x="7969250" y="1568450"/>
            <a:ext cx="641350" cy="2546350"/>
          </a:xfrm>
          <a:prstGeom prst="rect">
            <a:avLst/>
          </a:prstGeom>
          <a:noFill/>
          <a:extLst>
            <a:ext uri="{909E8E84-426E-40DD-AFC4-6F175D3DCCD1}">
              <a14:hiddenFill xmlns:a14="http://schemas.microsoft.com/office/drawing/2010/main">
                <a:solidFill>
                  <a:srgbClr val="FFFFFF"/>
                </a:solidFill>
              </a14:hiddenFill>
            </a:ext>
          </a:extLst>
        </p:spPr>
      </p:pic>
      <p:pic>
        <p:nvPicPr>
          <p:cNvPr id="628768" name="Picture 3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00675" y="1187450"/>
            <a:ext cx="438150" cy="2916238"/>
          </a:xfrm>
          <a:prstGeom prst="rect">
            <a:avLst/>
          </a:prstGeom>
          <a:noFill/>
          <a:extLst>
            <a:ext uri="{909E8E84-426E-40DD-AFC4-6F175D3DCCD1}">
              <a14:hiddenFill xmlns:a14="http://schemas.microsoft.com/office/drawing/2010/main">
                <a:solidFill>
                  <a:srgbClr val="FFFFFF"/>
                </a:solidFill>
              </a14:hiddenFill>
            </a:ext>
          </a:extLst>
        </p:spPr>
      </p:pic>
      <p:pic>
        <p:nvPicPr>
          <p:cNvPr id="628769" name="Picture 33"/>
          <p:cNvPicPr>
            <a:picLocks noChangeAspect="1" noChangeArrowheads="1"/>
          </p:cNvPicPr>
          <p:nvPr/>
        </p:nvPicPr>
        <p:blipFill>
          <a:blip r:embed="rId8" cstate="print">
            <a:extLst>
              <a:ext uri="{28A0092B-C50C-407E-A947-70E740481C1C}">
                <a14:useLocalDpi xmlns:a14="http://schemas.microsoft.com/office/drawing/2010/main" val="0"/>
              </a:ext>
            </a:extLst>
          </a:blip>
          <a:srcRect r="2388" b="1042"/>
          <a:stretch>
            <a:fillRect/>
          </a:stretch>
        </p:blipFill>
        <p:spPr bwMode="auto">
          <a:xfrm>
            <a:off x="6324600" y="2787650"/>
            <a:ext cx="365125" cy="1301750"/>
          </a:xfrm>
          <a:prstGeom prst="rect">
            <a:avLst/>
          </a:prstGeom>
          <a:noFill/>
          <a:extLst>
            <a:ext uri="{909E8E84-426E-40DD-AFC4-6F175D3DCCD1}">
              <a14:hiddenFill xmlns:a14="http://schemas.microsoft.com/office/drawing/2010/main">
                <a:solidFill>
                  <a:srgbClr val="FFFFFF"/>
                </a:solidFill>
              </a14:hiddenFill>
            </a:ext>
          </a:extLst>
        </p:spPr>
      </p:pic>
      <p:pic>
        <p:nvPicPr>
          <p:cNvPr id="628770" name="Picture 3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65813" y="2559050"/>
            <a:ext cx="415925" cy="1535113"/>
          </a:xfrm>
          <a:prstGeom prst="rect">
            <a:avLst/>
          </a:prstGeom>
          <a:noFill/>
          <a:extLst>
            <a:ext uri="{909E8E84-426E-40DD-AFC4-6F175D3DCCD1}">
              <a14:hiddenFill xmlns:a14="http://schemas.microsoft.com/office/drawing/2010/main">
                <a:solidFill>
                  <a:srgbClr val="FFFFFF"/>
                </a:solidFill>
              </a14:hiddenFill>
            </a:ext>
          </a:extLst>
        </p:spPr>
      </p:pic>
      <p:pic>
        <p:nvPicPr>
          <p:cNvPr id="628771" name="Picture 35"/>
          <p:cNvPicPr>
            <a:picLocks noChangeAspect="1" noChangeArrowheads="1"/>
          </p:cNvPicPr>
          <p:nvPr/>
        </p:nvPicPr>
        <p:blipFill>
          <a:blip r:embed="rId10" cstate="print">
            <a:extLst>
              <a:ext uri="{28A0092B-C50C-407E-A947-70E740481C1C}">
                <a14:useLocalDpi xmlns:a14="http://schemas.microsoft.com/office/drawing/2010/main" val="0"/>
              </a:ext>
            </a:extLst>
          </a:blip>
          <a:srcRect l="710"/>
          <a:stretch>
            <a:fillRect/>
          </a:stretch>
        </p:blipFill>
        <p:spPr bwMode="auto">
          <a:xfrm>
            <a:off x="6757988" y="2068513"/>
            <a:ext cx="511175" cy="2030412"/>
          </a:xfrm>
          <a:prstGeom prst="rect">
            <a:avLst/>
          </a:prstGeom>
          <a:noFill/>
          <a:extLst>
            <a:ext uri="{909E8E84-426E-40DD-AFC4-6F175D3DCCD1}">
              <a14:hiddenFill xmlns:a14="http://schemas.microsoft.com/office/drawing/2010/main">
                <a:solidFill>
                  <a:srgbClr val="FFFFFF"/>
                </a:solidFill>
              </a14:hiddenFill>
            </a:ext>
          </a:extLst>
        </p:spPr>
      </p:pic>
      <p:sp>
        <p:nvSpPr>
          <p:cNvPr id="628772" name="Rectangle 36"/>
          <p:cNvSpPr>
            <a:spLocks noChangeArrowheads="1"/>
          </p:cNvSpPr>
          <p:nvPr/>
        </p:nvSpPr>
        <p:spPr bwMode="auto">
          <a:xfrm>
            <a:off x="6292850" y="1362075"/>
            <a:ext cx="2667000" cy="2743200"/>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28773" name="Picture 37" descr="MCj02331540000[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3004311">
            <a:off x="5141912" y="4340226"/>
            <a:ext cx="1865313" cy="18716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87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2875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875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2875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28772"/>
                                        </p:tgtEl>
                                        <p:attrNameLst>
                                          <p:attrName>style.visibility</p:attrName>
                                        </p:attrNameLst>
                                      </p:cBhvr>
                                      <p:to>
                                        <p:strVal val="visible"/>
                                      </p:to>
                                    </p:set>
                                    <p:animEffect transition="in" filter="fade">
                                      <p:cBhvr>
                                        <p:cTn id="23" dur="500"/>
                                        <p:tgtEl>
                                          <p:spTgt spid="62877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28753">
                                            <p:txEl>
                                              <p:pRg st="5" end="5"/>
                                            </p:txEl>
                                          </p:spTgt>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0"/>
                                          </p:stCondLst>
                                        </p:cTn>
                                        <p:tgtEl>
                                          <p:spTgt spid="628773"/>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xit" presetSubtype="0" fill="hold" nodeType="clickEffect">
                                  <p:stCondLst>
                                    <p:cond delay="0"/>
                                  </p:stCondLst>
                                  <p:childTnLst>
                                    <p:set>
                                      <p:cBhvr>
                                        <p:cTn id="35" dur="1" fill="hold">
                                          <p:stCondLst>
                                            <p:cond delay="0"/>
                                          </p:stCondLst>
                                        </p:cTn>
                                        <p:tgtEl>
                                          <p:spTgt spid="628773"/>
                                        </p:tgtEl>
                                        <p:attrNameLst>
                                          <p:attrName>style.visibility</p:attrName>
                                        </p:attrNameLst>
                                      </p:cBhvr>
                                      <p:to>
                                        <p:strVal val="hidden"/>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628753">
                                            <p:txEl>
                                              <p:pRg st="7" end="7"/>
                                            </p:txEl>
                                          </p:spTgt>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628753">
                                            <p:txEl>
                                              <p:pRg st="9" end="9"/>
                                            </p:txEl>
                                          </p:spTgt>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628753">
                                            <p:txEl>
                                              <p:pRg st="10" end="10"/>
                                            </p:txEl>
                                          </p:spTgt>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2875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8753" grpId="0" uiExpand="1" build="p"/>
      <p:bldP spid="628759" grpId="0" build="p"/>
      <p:bldP spid="62877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5"/>
          <p:cNvSpPr>
            <a:spLocks noGrp="1"/>
          </p:cNvSpPr>
          <p:nvPr>
            <p:ph type="sldNum" sz="quarter" idx="12"/>
          </p:nvPr>
        </p:nvSpPr>
        <p:spPr/>
        <p:txBody>
          <a:bodyPr/>
          <a:lstStyle/>
          <a:p>
            <a:fld id="{40414DEE-F089-4F71-AD06-F287D2133EC1}" type="slidenum">
              <a:rPr lang="en-US"/>
              <a:pPr/>
              <a:t>57</a:t>
            </a:fld>
            <a:endParaRPr lang="en-US"/>
          </a:p>
        </p:txBody>
      </p:sp>
      <p:sp>
        <p:nvSpPr>
          <p:cNvPr id="636930" name="Rectangle 2"/>
          <p:cNvSpPr>
            <a:spLocks noGrp="1" noChangeArrowheads="1"/>
          </p:cNvSpPr>
          <p:nvPr>
            <p:ph type="title"/>
          </p:nvPr>
        </p:nvSpPr>
        <p:spPr>
          <a:xfrm>
            <a:off x="685800" y="-228600"/>
            <a:ext cx="7772400" cy="1143000"/>
          </a:xfrm>
          <a:noFill/>
          <a:ln/>
        </p:spPr>
        <p:txBody>
          <a:bodyPr/>
          <a:lstStyle/>
          <a:p>
            <a:r>
              <a:rPr lang="en-US"/>
              <a:t>The Insertion Sort - Speed</a:t>
            </a:r>
          </a:p>
        </p:txBody>
      </p:sp>
      <p:pic>
        <p:nvPicPr>
          <p:cNvPr id="63693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200" y="762000"/>
            <a:ext cx="3581400" cy="2362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36934" name="Group 6"/>
          <p:cNvGrpSpPr>
            <a:grpSpLocks/>
          </p:cNvGrpSpPr>
          <p:nvPr/>
        </p:nvGrpSpPr>
        <p:grpSpPr bwMode="auto">
          <a:xfrm>
            <a:off x="6688138" y="979488"/>
            <a:ext cx="3248025" cy="2063750"/>
            <a:chOff x="912" y="814"/>
            <a:chExt cx="3483" cy="2264"/>
          </a:xfrm>
        </p:grpSpPr>
        <p:sp>
          <p:nvSpPr>
            <p:cNvPr id="636935" name="Rectangle 7"/>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6936" name="Line 8"/>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6937" name="Line 9"/>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36938"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r="17955"/>
          <a:stretch>
            <a:fillRect/>
          </a:stretch>
        </p:blipFill>
        <p:spPr bwMode="auto">
          <a:xfrm>
            <a:off x="7640638" y="1336675"/>
            <a:ext cx="393700" cy="1668463"/>
          </a:xfrm>
          <a:prstGeom prst="rect">
            <a:avLst/>
          </a:prstGeom>
          <a:noFill/>
          <a:extLst>
            <a:ext uri="{909E8E84-426E-40DD-AFC4-6F175D3DCCD1}">
              <a14:hiddenFill xmlns:a14="http://schemas.microsoft.com/office/drawing/2010/main">
                <a:solidFill>
                  <a:srgbClr val="FFFFFF"/>
                </a:solidFill>
              </a14:hiddenFill>
            </a:ext>
          </a:extLst>
        </p:spPr>
      </p:pic>
      <p:pic>
        <p:nvPicPr>
          <p:cNvPr id="636939"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l="2806" t="2338" r="63844"/>
          <a:stretch>
            <a:fillRect/>
          </a:stretch>
        </p:blipFill>
        <p:spPr bwMode="auto">
          <a:xfrm>
            <a:off x="7142163" y="1223963"/>
            <a:ext cx="450850" cy="1795462"/>
          </a:xfrm>
          <a:prstGeom prst="rect">
            <a:avLst/>
          </a:prstGeom>
          <a:noFill/>
          <a:extLst>
            <a:ext uri="{909E8E84-426E-40DD-AFC4-6F175D3DCCD1}">
              <a14:hiddenFill xmlns:a14="http://schemas.microsoft.com/office/drawing/2010/main">
                <a:solidFill>
                  <a:srgbClr val="FFFFFF"/>
                </a:solidFill>
              </a14:hiddenFill>
            </a:ext>
          </a:extLst>
        </p:spPr>
      </p:pic>
      <p:pic>
        <p:nvPicPr>
          <p:cNvPr id="636940" name="Picture 1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84975" y="954088"/>
            <a:ext cx="307975" cy="2057400"/>
          </a:xfrm>
          <a:prstGeom prst="rect">
            <a:avLst/>
          </a:prstGeom>
          <a:noFill/>
          <a:extLst>
            <a:ext uri="{909E8E84-426E-40DD-AFC4-6F175D3DCCD1}">
              <a14:hiddenFill xmlns:a14="http://schemas.microsoft.com/office/drawing/2010/main">
                <a:solidFill>
                  <a:srgbClr val="FFFFFF"/>
                </a:solidFill>
              </a14:hiddenFill>
            </a:ext>
          </a:extLst>
        </p:spPr>
      </p:pic>
      <p:pic>
        <p:nvPicPr>
          <p:cNvPr id="636941" name="Picture 13"/>
          <p:cNvPicPr>
            <a:picLocks noChangeAspect="1" noChangeArrowheads="1"/>
          </p:cNvPicPr>
          <p:nvPr/>
        </p:nvPicPr>
        <p:blipFill>
          <a:blip r:embed="rId7" cstate="print">
            <a:extLst>
              <a:ext uri="{28A0092B-C50C-407E-A947-70E740481C1C}">
                <a14:useLocalDpi xmlns:a14="http://schemas.microsoft.com/office/drawing/2010/main" val="0"/>
              </a:ext>
            </a:extLst>
          </a:blip>
          <a:srcRect r="2388" b="1042"/>
          <a:stretch>
            <a:fillRect/>
          </a:stretch>
        </p:blipFill>
        <p:spPr bwMode="auto">
          <a:xfrm>
            <a:off x="8850313" y="2060575"/>
            <a:ext cx="257175" cy="917575"/>
          </a:xfrm>
          <a:prstGeom prst="rect">
            <a:avLst/>
          </a:prstGeom>
          <a:noFill/>
          <a:extLst>
            <a:ext uri="{909E8E84-426E-40DD-AFC4-6F175D3DCCD1}">
              <a14:hiddenFill xmlns:a14="http://schemas.microsoft.com/office/drawing/2010/main">
                <a:solidFill>
                  <a:srgbClr val="FFFFFF"/>
                </a:solidFill>
              </a14:hiddenFill>
            </a:ext>
          </a:extLst>
        </p:spPr>
      </p:pic>
      <p:pic>
        <p:nvPicPr>
          <p:cNvPr id="636942" name="Picture 1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86775" y="1887538"/>
            <a:ext cx="290513" cy="1082675"/>
          </a:xfrm>
          <a:prstGeom prst="rect">
            <a:avLst/>
          </a:prstGeom>
          <a:noFill/>
          <a:extLst>
            <a:ext uri="{909E8E84-426E-40DD-AFC4-6F175D3DCCD1}">
              <a14:hiddenFill xmlns:a14="http://schemas.microsoft.com/office/drawing/2010/main">
                <a:solidFill>
                  <a:srgbClr val="FFFFFF"/>
                </a:solidFill>
              </a14:hiddenFill>
            </a:ext>
          </a:extLst>
        </p:spPr>
      </p:pic>
      <p:pic>
        <p:nvPicPr>
          <p:cNvPr id="636943" name="Picture 15"/>
          <p:cNvPicPr>
            <a:picLocks noChangeAspect="1" noChangeArrowheads="1"/>
          </p:cNvPicPr>
          <p:nvPr/>
        </p:nvPicPr>
        <p:blipFill>
          <a:blip r:embed="rId9" cstate="print">
            <a:extLst>
              <a:ext uri="{28A0092B-C50C-407E-A947-70E740481C1C}">
                <a14:useLocalDpi xmlns:a14="http://schemas.microsoft.com/office/drawing/2010/main" val="0"/>
              </a:ext>
            </a:extLst>
          </a:blip>
          <a:srcRect l="710"/>
          <a:stretch>
            <a:fillRect/>
          </a:stretch>
        </p:blipFill>
        <p:spPr bwMode="auto">
          <a:xfrm>
            <a:off x="8072438" y="1558925"/>
            <a:ext cx="358775" cy="1431925"/>
          </a:xfrm>
          <a:prstGeom prst="rect">
            <a:avLst/>
          </a:prstGeom>
          <a:noFill/>
          <a:extLst>
            <a:ext uri="{909E8E84-426E-40DD-AFC4-6F175D3DCCD1}">
              <a14:hiddenFill xmlns:a14="http://schemas.microsoft.com/office/drawing/2010/main">
                <a:solidFill>
                  <a:srgbClr val="FFFFFF"/>
                </a:solidFill>
              </a14:hiddenFill>
            </a:ext>
          </a:extLst>
        </p:spPr>
      </p:pic>
      <p:sp>
        <p:nvSpPr>
          <p:cNvPr id="636944" name="Rectangle 16"/>
          <p:cNvSpPr>
            <a:spLocks noChangeArrowheads="1"/>
          </p:cNvSpPr>
          <p:nvPr/>
        </p:nvSpPr>
        <p:spPr bwMode="auto">
          <a:xfrm>
            <a:off x="7624763" y="1076325"/>
            <a:ext cx="1628775" cy="1933575"/>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7014" name="Text Box 86"/>
          <p:cNvSpPr txBox="1">
            <a:spLocks noChangeArrowheads="1"/>
          </p:cNvSpPr>
          <p:nvPr/>
        </p:nvSpPr>
        <p:spPr bwMode="auto">
          <a:xfrm>
            <a:off x="71438" y="838200"/>
            <a:ext cx="639921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So what’s the Big-O of our Insertion Sort? </a:t>
            </a:r>
          </a:p>
        </p:txBody>
      </p:sp>
      <p:sp>
        <p:nvSpPr>
          <p:cNvPr id="637015" name="Text Box 87"/>
          <p:cNvSpPr txBox="1">
            <a:spLocks noChangeArrowheads="1"/>
          </p:cNvSpPr>
          <p:nvPr/>
        </p:nvSpPr>
        <p:spPr bwMode="auto">
          <a:xfrm>
            <a:off x="228600" y="1524000"/>
            <a:ext cx="5272088"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During each round of the algorithm </a:t>
            </a:r>
            <a:br>
              <a:rPr lang="en-US" sz="2400"/>
            </a:br>
            <a:r>
              <a:rPr lang="en-US" sz="2400"/>
              <a:t>we consider a larger set of books.</a:t>
            </a:r>
          </a:p>
        </p:txBody>
      </p:sp>
      <p:sp>
        <p:nvSpPr>
          <p:cNvPr id="637018" name="Text Box 90"/>
          <p:cNvSpPr txBox="1">
            <a:spLocks noChangeArrowheads="1"/>
          </p:cNvSpPr>
          <p:nvPr/>
        </p:nvSpPr>
        <p:spPr bwMode="auto">
          <a:xfrm>
            <a:off x="304800" y="2590800"/>
            <a:ext cx="5249863"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During the first round, we may need to </a:t>
            </a:r>
            <a:br>
              <a:rPr lang="en-US" sz="2000"/>
            </a:br>
            <a:r>
              <a:rPr lang="en-US" sz="2000"/>
              <a:t>shift up to one book to find the right spot.</a:t>
            </a:r>
          </a:p>
        </p:txBody>
      </p:sp>
      <p:sp>
        <p:nvSpPr>
          <p:cNvPr id="637034" name="Rectangle 106"/>
          <p:cNvSpPr>
            <a:spLocks noChangeArrowheads="1"/>
          </p:cNvSpPr>
          <p:nvPr/>
        </p:nvSpPr>
        <p:spPr bwMode="auto">
          <a:xfrm>
            <a:off x="1647825" y="2895600"/>
            <a:ext cx="1220788"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rgbClr val="6600CC"/>
                </a:solidFill>
              </a:rPr>
              <a:t>one book</a:t>
            </a:r>
          </a:p>
        </p:txBody>
      </p:sp>
      <p:sp>
        <p:nvSpPr>
          <p:cNvPr id="637035" name="Text Box 107"/>
          <p:cNvSpPr txBox="1">
            <a:spLocks noChangeArrowheads="1"/>
          </p:cNvSpPr>
          <p:nvPr/>
        </p:nvSpPr>
        <p:spPr bwMode="auto">
          <a:xfrm>
            <a:off x="7567613" y="990600"/>
            <a:ext cx="15081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sym typeface="Wingdings" pitchFamily="2" charset="2"/>
              </a:rPr>
              <a:t> </a:t>
            </a:r>
            <a:r>
              <a:rPr lang="en-US" sz="2400">
                <a:solidFill>
                  <a:srgbClr val="FF0000"/>
                </a:solidFill>
              </a:rPr>
              <a:t>1 shift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70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701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37034"/>
                                        </p:tgtEl>
                                        <p:attrNameLst>
                                          <p:attrName>style.visibility</p:attrName>
                                        </p:attrNameLst>
                                      </p:cBhvr>
                                      <p:to>
                                        <p:strVal val="visible"/>
                                      </p:to>
                                    </p:set>
                                    <p:animEffect transition="in" filter="fade">
                                      <p:cBhvr>
                                        <p:cTn id="15" dur="1000"/>
                                        <p:tgtEl>
                                          <p:spTgt spid="63703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2" presetClass="path" presetSubtype="0" accel="50000" decel="50000" fill="hold" nodeType="clickEffect">
                                  <p:stCondLst>
                                    <p:cond delay="0"/>
                                  </p:stCondLst>
                                  <p:childTnLst>
                                    <p:animMotion origin="layout" path="M -0.00052 -0.003 L -0.00052 0.33002 " pathEditMode="relative" rAng="0" ptsTypes="AA">
                                      <p:cBhvr>
                                        <p:cTn id="19" dur="2000" fill="hold"/>
                                        <p:tgtEl>
                                          <p:spTgt spid="636939"/>
                                        </p:tgtEl>
                                        <p:attrNameLst>
                                          <p:attrName>ppt_x</p:attrName>
                                          <p:attrName>ppt_y</p:attrName>
                                        </p:attrNameLst>
                                      </p:cBhvr>
                                      <p:rCtr x="0" y="16651"/>
                                    </p:animMotion>
                                  </p:childTnLst>
                                </p:cTn>
                              </p:par>
                            </p:childTnLst>
                          </p:cTn>
                        </p:par>
                      </p:childTnLst>
                    </p:cTn>
                  </p:par>
                  <p:par>
                    <p:cTn id="20" fill="hold" nodeType="clickPar">
                      <p:stCondLst>
                        <p:cond delay="indefinite"/>
                      </p:stCondLst>
                      <p:childTnLst>
                        <p:par>
                          <p:cTn id="21" fill="hold" nodeType="withGroup">
                            <p:stCondLst>
                              <p:cond delay="0"/>
                            </p:stCondLst>
                            <p:childTnLst>
                              <p:par>
                                <p:cTn id="22" presetID="0" presetClass="path" presetSubtype="0" accel="50000" decel="50000" fill="hold" nodeType="clickEffect">
                                  <p:stCondLst>
                                    <p:cond delay="0"/>
                                  </p:stCondLst>
                                  <p:childTnLst>
                                    <p:animMotion origin="layout" path="M -4.16667E-6 -2.91397E-6 L 0.04948 -0.00023 " pathEditMode="relative" rAng="0" ptsTypes="AA">
                                      <p:cBhvr>
                                        <p:cTn id="23" dur="2000" fill="hold"/>
                                        <p:tgtEl>
                                          <p:spTgt spid="636940"/>
                                        </p:tgtEl>
                                        <p:attrNameLst>
                                          <p:attrName>ppt_x</p:attrName>
                                          <p:attrName>ppt_y</p:attrName>
                                        </p:attrNameLst>
                                      </p:cBhvr>
                                      <p:rCtr x="2465" y="-23"/>
                                    </p:animMotion>
                                  </p:childTnLst>
                                </p:cTn>
                              </p:par>
                              <p:par>
                                <p:cTn id="24" presetID="10" presetClass="entr" presetSubtype="0" fill="hold" grpId="0" nodeType="withEffect">
                                  <p:stCondLst>
                                    <p:cond delay="0"/>
                                  </p:stCondLst>
                                  <p:childTnLst>
                                    <p:set>
                                      <p:cBhvr>
                                        <p:cTn id="25" dur="1" fill="hold">
                                          <p:stCondLst>
                                            <p:cond delay="0"/>
                                          </p:stCondLst>
                                        </p:cTn>
                                        <p:tgtEl>
                                          <p:spTgt spid="637035"/>
                                        </p:tgtEl>
                                        <p:attrNameLst>
                                          <p:attrName>style.visibility</p:attrName>
                                        </p:attrNameLst>
                                      </p:cBhvr>
                                      <p:to>
                                        <p:strVal val="visible"/>
                                      </p:to>
                                    </p:set>
                                    <p:animEffect transition="in" filter="fade">
                                      <p:cBhvr>
                                        <p:cTn id="26" dur="500"/>
                                        <p:tgtEl>
                                          <p:spTgt spid="6370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7015" grpId="0"/>
      <p:bldP spid="637018" grpId="0"/>
      <p:bldP spid="637034" grpId="0"/>
      <p:bldP spid="63703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5"/>
          <p:cNvSpPr>
            <a:spLocks noGrp="1"/>
          </p:cNvSpPr>
          <p:nvPr>
            <p:ph type="sldNum" sz="quarter" idx="12"/>
          </p:nvPr>
        </p:nvSpPr>
        <p:spPr/>
        <p:txBody>
          <a:bodyPr/>
          <a:lstStyle/>
          <a:p>
            <a:fld id="{99405D12-11BD-44D4-A4BE-B63ABD327180}" type="slidenum">
              <a:rPr lang="en-US"/>
              <a:pPr/>
              <a:t>58</a:t>
            </a:fld>
            <a:endParaRPr lang="en-US"/>
          </a:p>
        </p:txBody>
      </p:sp>
      <p:sp>
        <p:nvSpPr>
          <p:cNvPr id="638978" name="Rectangle 2"/>
          <p:cNvSpPr>
            <a:spLocks noGrp="1" noChangeArrowheads="1"/>
          </p:cNvSpPr>
          <p:nvPr>
            <p:ph type="title"/>
          </p:nvPr>
        </p:nvSpPr>
        <p:spPr>
          <a:xfrm>
            <a:off x="685800" y="-228600"/>
            <a:ext cx="7772400" cy="1143000"/>
          </a:xfrm>
          <a:noFill/>
          <a:ln/>
        </p:spPr>
        <p:txBody>
          <a:bodyPr/>
          <a:lstStyle/>
          <a:p>
            <a:r>
              <a:rPr lang="en-US"/>
              <a:t>The Insertion Sort - Speed</a:t>
            </a:r>
          </a:p>
        </p:txBody>
      </p:sp>
      <p:pic>
        <p:nvPicPr>
          <p:cNvPr id="63897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200" y="762000"/>
            <a:ext cx="3581400" cy="2362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38980" name="Group 4"/>
          <p:cNvGrpSpPr>
            <a:grpSpLocks/>
          </p:cNvGrpSpPr>
          <p:nvPr/>
        </p:nvGrpSpPr>
        <p:grpSpPr bwMode="auto">
          <a:xfrm>
            <a:off x="6688138" y="979488"/>
            <a:ext cx="3248025" cy="2063750"/>
            <a:chOff x="912" y="814"/>
            <a:chExt cx="3483" cy="2264"/>
          </a:xfrm>
        </p:grpSpPr>
        <p:sp>
          <p:nvSpPr>
            <p:cNvPr id="638981" name="Rectangle 5"/>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8982" name="Line 6"/>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8983" name="Line 7"/>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38984"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r="17955"/>
          <a:stretch>
            <a:fillRect/>
          </a:stretch>
        </p:blipFill>
        <p:spPr bwMode="auto">
          <a:xfrm>
            <a:off x="7640638" y="1336675"/>
            <a:ext cx="393700" cy="1668463"/>
          </a:xfrm>
          <a:prstGeom prst="rect">
            <a:avLst/>
          </a:prstGeom>
          <a:noFill/>
          <a:extLst>
            <a:ext uri="{909E8E84-426E-40DD-AFC4-6F175D3DCCD1}">
              <a14:hiddenFill xmlns:a14="http://schemas.microsoft.com/office/drawing/2010/main">
                <a:solidFill>
                  <a:srgbClr val="FFFFFF"/>
                </a:solidFill>
              </a14:hiddenFill>
            </a:ext>
          </a:extLst>
        </p:spPr>
      </p:pic>
      <p:pic>
        <p:nvPicPr>
          <p:cNvPr id="638985"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l="2806" t="2338" r="63844"/>
          <a:stretch>
            <a:fillRect/>
          </a:stretch>
        </p:blipFill>
        <p:spPr bwMode="auto">
          <a:xfrm>
            <a:off x="6781800" y="1219200"/>
            <a:ext cx="450850" cy="1795463"/>
          </a:xfrm>
          <a:prstGeom prst="rect">
            <a:avLst/>
          </a:prstGeom>
          <a:noFill/>
          <a:extLst>
            <a:ext uri="{909E8E84-426E-40DD-AFC4-6F175D3DCCD1}">
              <a14:hiddenFill xmlns:a14="http://schemas.microsoft.com/office/drawing/2010/main">
                <a:solidFill>
                  <a:srgbClr val="FFFFFF"/>
                </a:solidFill>
              </a14:hiddenFill>
            </a:ext>
          </a:extLst>
        </p:spPr>
      </p:pic>
      <p:pic>
        <p:nvPicPr>
          <p:cNvPr id="638986"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83450" y="954088"/>
            <a:ext cx="307975" cy="2057400"/>
          </a:xfrm>
          <a:prstGeom prst="rect">
            <a:avLst/>
          </a:prstGeom>
          <a:noFill/>
          <a:extLst>
            <a:ext uri="{909E8E84-426E-40DD-AFC4-6F175D3DCCD1}">
              <a14:hiddenFill xmlns:a14="http://schemas.microsoft.com/office/drawing/2010/main">
                <a:solidFill>
                  <a:srgbClr val="FFFFFF"/>
                </a:solidFill>
              </a14:hiddenFill>
            </a:ext>
          </a:extLst>
        </p:spPr>
      </p:pic>
      <p:pic>
        <p:nvPicPr>
          <p:cNvPr id="638987" name="Picture 11"/>
          <p:cNvPicPr>
            <a:picLocks noChangeAspect="1" noChangeArrowheads="1"/>
          </p:cNvPicPr>
          <p:nvPr/>
        </p:nvPicPr>
        <p:blipFill>
          <a:blip r:embed="rId7" cstate="print">
            <a:extLst>
              <a:ext uri="{28A0092B-C50C-407E-A947-70E740481C1C}">
                <a14:useLocalDpi xmlns:a14="http://schemas.microsoft.com/office/drawing/2010/main" val="0"/>
              </a:ext>
            </a:extLst>
          </a:blip>
          <a:srcRect r="2388" b="1042"/>
          <a:stretch>
            <a:fillRect/>
          </a:stretch>
        </p:blipFill>
        <p:spPr bwMode="auto">
          <a:xfrm>
            <a:off x="8850313" y="2060575"/>
            <a:ext cx="257175" cy="917575"/>
          </a:xfrm>
          <a:prstGeom prst="rect">
            <a:avLst/>
          </a:prstGeom>
          <a:noFill/>
          <a:extLst>
            <a:ext uri="{909E8E84-426E-40DD-AFC4-6F175D3DCCD1}">
              <a14:hiddenFill xmlns:a14="http://schemas.microsoft.com/office/drawing/2010/main">
                <a:solidFill>
                  <a:srgbClr val="FFFFFF"/>
                </a:solidFill>
              </a14:hiddenFill>
            </a:ext>
          </a:extLst>
        </p:spPr>
      </p:pic>
      <p:pic>
        <p:nvPicPr>
          <p:cNvPr id="638988" name="Picture 1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86775" y="1887538"/>
            <a:ext cx="290513" cy="1082675"/>
          </a:xfrm>
          <a:prstGeom prst="rect">
            <a:avLst/>
          </a:prstGeom>
          <a:noFill/>
          <a:extLst>
            <a:ext uri="{909E8E84-426E-40DD-AFC4-6F175D3DCCD1}">
              <a14:hiddenFill xmlns:a14="http://schemas.microsoft.com/office/drawing/2010/main">
                <a:solidFill>
                  <a:srgbClr val="FFFFFF"/>
                </a:solidFill>
              </a14:hiddenFill>
            </a:ext>
          </a:extLst>
        </p:spPr>
      </p:pic>
      <p:pic>
        <p:nvPicPr>
          <p:cNvPr id="638989" name="Picture 13"/>
          <p:cNvPicPr>
            <a:picLocks noChangeAspect="1" noChangeArrowheads="1"/>
          </p:cNvPicPr>
          <p:nvPr/>
        </p:nvPicPr>
        <p:blipFill>
          <a:blip r:embed="rId9" cstate="print">
            <a:extLst>
              <a:ext uri="{28A0092B-C50C-407E-A947-70E740481C1C}">
                <a14:useLocalDpi xmlns:a14="http://schemas.microsoft.com/office/drawing/2010/main" val="0"/>
              </a:ext>
            </a:extLst>
          </a:blip>
          <a:srcRect l="710"/>
          <a:stretch>
            <a:fillRect/>
          </a:stretch>
        </p:blipFill>
        <p:spPr bwMode="auto">
          <a:xfrm>
            <a:off x="8072438" y="1558925"/>
            <a:ext cx="358775" cy="1431925"/>
          </a:xfrm>
          <a:prstGeom prst="rect">
            <a:avLst/>
          </a:prstGeom>
          <a:noFill/>
          <a:extLst>
            <a:ext uri="{909E8E84-426E-40DD-AFC4-6F175D3DCCD1}">
              <a14:hiddenFill xmlns:a14="http://schemas.microsoft.com/office/drawing/2010/main">
                <a:solidFill>
                  <a:srgbClr val="FFFFFF"/>
                </a:solidFill>
              </a14:hiddenFill>
            </a:ext>
          </a:extLst>
        </p:spPr>
      </p:pic>
      <p:sp>
        <p:nvSpPr>
          <p:cNvPr id="638990" name="Rectangle 14"/>
          <p:cNvSpPr>
            <a:spLocks noChangeArrowheads="1"/>
          </p:cNvSpPr>
          <p:nvPr/>
        </p:nvSpPr>
        <p:spPr bwMode="auto">
          <a:xfrm>
            <a:off x="8062913" y="1076325"/>
            <a:ext cx="1628775" cy="1933575"/>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8993" name="Text Box 17"/>
          <p:cNvSpPr txBox="1">
            <a:spLocks noChangeArrowheads="1"/>
          </p:cNvSpPr>
          <p:nvPr/>
        </p:nvSpPr>
        <p:spPr bwMode="auto">
          <a:xfrm>
            <a:off x="71438" y="838200"/>
            <a:ext cx="639921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So what’s the Big-O of our Insertion Sort? </a:t>
            </a:r>
          </a:p>
        </p:txBody>
      </p:sp>
      <p:sp>
        <p:nvSpPr>
          <p:cNvPr id="638994" name="Text Box 18"/>
          <p:cNvSpPr txBox="1">
            <a:spLocks noChangeArrowheads="1"/>
          </p:cNvSpPr>
          <p:nvPr/>
        </p:nvSpPr>
        <p:spPr bwMode="auto">
          <a:xfrm>
            <a:off x="228600" y="1524000"/>
            <a:ext cx="5272088"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During each round of the algorithm </a:t>
            </a:r>
            <a:br>
              <a:rPr lang="en-US" sz="2400"/>
            </a:br>
            <a:r>
              <a:rPr lang="en-US" sz="2400"/>
              <a:t>we consider a larger set of books.</a:t>
            </a:r>
          </a:p>
        </p:txBody>
      </p:sp>
      <p:sp>
        <p:nvSpPr>
          <p:cNvPr id="638995" name="Text Box 19"/>
          <p:cNvSpPr txBox="1">
            <a:spLocks noChangeArrowheads="1"/>
          </p:cNvSpPr>
          <p:nvPr/>
        </p:nvSpPr>
        <p:spPr bwMode="auto">
          <a:xfrm>
            <a:off x="304800" y="2590800"/>
            <a:ext cx="5249863"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During the first round, we may need to </a:t>
            </a:r>
            <a:br>
              <a:rPr lang="en-US" sz="2000"/>
            </a:br>
            <a:r>
              <a:rPr lang="en-US" sz="2000"/>
              <a:t>shift up to one book to find the right spot.</a:t>
            </a:r>
          </a:p>
        </p:txBody>
      </p:sp>
      <p:sp>
        <p:nvSpPr>
          <p:cNvPr id="638996" name="Text Box 20"/>
          <p:cNvSpPr txBox="1">
            <a:spLocks noChangeArrowheads="1"/>
          </p:cNvSpPr>
          <p:nvPr/>
        </p:nvSpPr>
        <p:spPr bwMode="auto">
          <a:xfrm>
            <a:off x="304800" y="3505200"/>
            <a:ext cx="53927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During the second round, we may need to </a:t>
            </a:r>
            <a:br>
              <a:rPr lang="en-US" sz="2000"/>
            </a:br>
            <a:r>
              <a:rPr lang="en-US" sz="2000"/>
              <a:t>shift up to two books to find the right spot.</a:t>
            </a:r>
          </a:p>
        </p:txBody>
      </p:sp>
      <p:sp>
        <p:nvSpPr>
          <p:cNvPr id="639000" name="Rectangle 24"/>
          <p:cNvSpPr>
            <a:spLocks noChangeArrowheads="1"/>
          </p:cNvSpPr>
          <p:nvPr/>
        </p:nvSpPr>
        <p:spPr bwMode="auto">
          <a:xfrm>
            <a:off x="1647825" y="3808413"/>
            <a:ext cx="1363663"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rgbClr val="6600CC"/>
                </a:solidFill>
              </a:rPr>
              <a:t>two books</a:t>
            </a:r>
          </a:p>
        </p:txBody>
      </p:sp>
      <p:sp>
        <p:nvSpPr>
          <p:cNvPr id="639001" name="Text Box 25"/>
          <p:cNvSpPr txBox="1">
            <a:spLocks noChangeArrowheads="1"/>
          </p:cNvSpPr>
          <p:nvPr/>
        </p:nvSpPr>
        <p:spPr bwMode="auto">
          <a:xfrm>
            <a:off x="5507038" y="1330325"/>
            <a:ext cx="17049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2 shifts </a:t>
            </a:r>
            <a:r>
              <a:rPr lang="en-US" sz="2400">
                <a:solidFill>
                  <a:srgbClr val="FF0000"/>
                </a:solidFill>
                <a:sym typeface="Wingdings" pitchFamily="2" charset="2"/>
              </a:rPr>
              <a:t></a:t>
            </a:r>
            <a:endParaRPr lang="en-US" sz="240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89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39000"/>
                                        </p:tgtEl>
                                        <p:attrNameLst>
                                          <p:attrName>style.visibility</p:attrName>
                                        </p:attrNameLst>
                                      </p:cBhvr>
                                      <p:to>
                                        <p:strVal val="visible"/>
                                      </p:to>
                                    </p:set>
                                    <p:animEffect transition="in" filter="fade">
                                      <p:cBhvr>
                                        <p:cTn id="11" dur="1000"/>
                                        <p:tgtEl>
                                          <p:spTgt spid="63900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2" presetClass="path" presetSubtype="0" accel="50000" decel="50000" fill="hold" nodeType="clickEffect">
                                  <p:stCondLst>
                                    <p:cond delay="0"/>
                                  </p:stCondLst>
                                  <p:childTnLst>
                                    <p:animMotion origin="layout" path="M 0 0  L 0 0.33302  E" pathEditMode="relative" ptsTypes="">
                                      <p:cBhvr>
                                        <p:cTn id="15" dur="2000" fill="hold"/>
                                        <p:tgtEl>
                                          <p:spTgt spid="638984"/>
                                        </p:tgtEl>
                                        <p:attrNameLst>
                                          <p:attrName>ppt_x</p:attrName>
                                          <p:attrName>ppt_y</p:attrName>
                                        </p:attrNameLst>
                                      </p:cBhvr>
                                    </p:animMotion>
                                  </p:childTnLst>
                                </p:cTn>
                              </p:par>
                            </p:childTnLst>
                          </p:cTn>
                        </p:par>
                      </p:childTnLst>
                    </p:cTn>
                  </p:par>
                  <p:par>
                    <p:cTn id="16" fill="hold" nodeType="clickPar">
                      <p:stCondLst>
                        <p:cond delay="indefinite"/>
                      </p:stCondLst>
                      <p:childTnLst>
                        <p:par>
                          <p:cTn id="17" fill="hold" nodeType="withGroup">
                            <p:stCondLst>
                              <p:cond delay="0"/>
                            </p:stCondLst>
                            <p:childTnLst>
                              <p:par>
                                <p:cTn id="18" presetID="0" presetClass="path" presetSubtype="0" accel="50000" decel="50000" fill="hold" nodeType="clickEffect">
                                  <p:stCondLst>
                                    <p:cond delay="0"/>
                                  </p:stCondLst>
                                  <p:childTnLst>
                                    <p:animMotion origin="layout" path="M -4.16667E-6 -2.91397E-6 L 0.04948 -0.00023 " pathEditMode="relative" rAng="0" ptsTypes="AA">
                                      <p:cBhvr>
                                        <p:cTn id="19" dur="2000" fill="hold"/>
                                        <p:tgtEl>
                                          <p:spTgt spid="638986"/>
                                        </p:tgtEl>
                                        <p:attrNameLst>
                                          <p:attrName>ppt_x</p:attrName>
                                          <p:attrName>ppt_y</p:attrName>
                                        </p:attrNameLst>
                                      </p:cBhvr>
                                      <p:rCtr x="2465" y="-23"/>
                                    </p:animMotion>
                                  </p:childTnLst>
                                </p:cTn>
                              </p:par>
                            </p:childTnLst>
                          </p:cTn>
                        </p:par>
                      </p:childTnLst>
                    </p:cTn>
                  </p:par>
                  <p:par>
                    <p:cTn id="20" fill="hold" nodeType="clickPar">
                      <p:stCondLst>
                        <p:cond delay="indefinite"/>
                      </p:stCondLst>
                      <p:childTnLst>
                        <p:par>
                          <p:cTn id="21" fill="hold" nodeType="withGroup">
                            <p:stCondLst>
                              <p:cond delay="0"/>
                            </p:stCondLst>
                            <p:childTnLst>
                              <p:par>
                                <p:cTn id="22" presetID="0" presetClass="path" presetSubtype="0" accel="50000" decel="50000" fill="hold" nodeType="clickEffect">
                                  <p:stCondLst>
                                    <p:cond delay="0"/>
                                  </p:stCondLst>
                                  <p:childTnLst>
                                    <p:animMotion origin="layout" path="M -4.16667E-6 3.19149E-6 L 0.05 3.19149E-6 " pathEditMode="relative" ptsTypes="AA">
                                      <p:cBhvr>
                                        <p:cTn id="23" dur="2000" fill="hold"/>
                                        <p:tgtEl>
                                          <p:spTgt spid="638985"/>
                                        </p:tgtEl>
                                        <p:attrNameLst>
                                          <p:attrName>ppt_x</p:attrName>
                                          <p:attrName>ppt_y</p:attrName>
                                        </p:attrNameLst>
                                      </p:cBhvr>
                                    </p:animMotion>
                                  </p:childTnLst>
                                </p:cTn>
                              </p:par>
                              <p:par>
                                <p:cTn id="24" presetID="10" presetClass="entr" presetSubtype="0" fill="hold" grpId="0" nodeType="withEffect">
                                  <p:stCondLst>
                                    <p:cond delay="0"/>
                                  </p:stCondLst>
                                  <p:childTnLst>
                                    <p:set>
                                      <p:cBhvr>
                                        <p:cTn id="25" dur="1" fill="hold">
                                          <p:stCondLst>
                                            <p:cond delay="0"/>
                                          </p:stCondLst>
                                        </p:cTn>
                                        <p:tgtEl>
                                          <p:spTgt spid="639001"/>
                                        </p:tgtEl>
                                        <p:attrNameLst>
                                          <p:attrName>style.visibility</p:attrName>
                                        </p:attrNameLst>
                                      </p:cBhvr>
                                      <p:to>
                                        <p:strVal val="visible"/>
                                      </p:to>
                                    </p:set>
                                    <p:animEffect transition="in" filter="fade">
                                      <p:cBhvr>
                                        <p:cTn id="26" dur="500"/>
                                        <p:tgtEl>
                                          <p:spTgt spid="6390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8996" grpId="0"/>
      <p:bldP spid="639000" grpId="0"/>
      <p:bldP spid="63900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5"/>
          <p:cNvSpPr>
            <a:spLocks noGrp="1"/>
          </p:cNvSpPr>
          <p:nvPr>
            <p:ph type="sldNum" sz="quarter" idx="12"/>
          </p:nvPr>
        </p:nvSpPr>
        <p:spPr/>
        <p:txBody>
          <a:bodyPr/>
          <a:lstStyle/>
          <a:p>
            <a:fld id="{B6D3372F-7BDB-47E0-BAC1-0A5FEE2C1E5D}" type="slidenum">
              <a:rPr lang="en-US"/>
              <a:pPr/>
              <a:t>59</a:t>
            </a:fld>
            <a:endParaRPr lang="en-US"/>
          </a:p>
        </p:txBody>
      </p:sp>
      <p:sp>
        <p:nvSpPr>
          <p:cNvPr id="641026" name="Rectangle 2"/>
          <p:cNvSpPr>
            <a:spLocks noGrp="1" noChangeArrowheads="1"/>
          </p:cNvSpPr>
          <p:nvPr>
            <p:ph type="title"/>
          </p:nvPr>
        </p:nvSpPr>
        <p:spPr>
          <a:xfrm>
            <a:off x="685800" y="-228600"/>
            <a:ext cx="7772400" cy="1143000"/>
          </a:xfrm>
          <a:noFill/>
          <a:ln/>
        </p:spPr>
        <p:txBody>
          <a:bodyPr/>
          <a:lstStyle/>
          <a:p>
            <a:r>
              <a:rPr lang="en-US"/>
              <a:t>The Insertion Sort - Speed</a:t>
            </a:r>
          </a:p>
        </p:txBody>
      </p:sp>
      <p:pic>
        <p:nvPicPr>
          <p:cNvPr id="64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200" y="762000"/>
            <a:ext cx="3581400" cy="2362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41028" name="Group 4"/>
          <p:cNvGrpSpPr>
            <a:grpSpLocks/>
          </p:cNvGrpSpPr>
          <p:nvPr/>
        </p:nvGrpSpPr>
        <p:grpSpPr bwMode="auto">
          <a:xfrm>
            <a:off x="6688138" y="979488"/>
            <a:ext cx="3248025" cy="2063750"/>
            <a:chOff x="912" y="814"/>
            <a:chExt cx="3483" cy="2264"/>
          </a:xfrm>
        </p:grpSpPr>
        <p:sp>
          <p:nvSpPr>
            <p:cNvPr id="641029" name="Rectangle 5"/>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1030" name="Line 6"/>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1031" name="Line 7"/>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41032"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r="17955"/>
          <a:stretch>
            <a:fillRect/>
          </a:stretch>
        </p:blipFill>
        <p:spPr bwMode="auto">
          <a:xfrm>
            <a:off x="7516813" y="1323975"/>
            <a:ext cx="393700" cy="1668463"/>
          </a:xfrm>
          <a:prstGeom prst="rect">
            <a:avLst/>
          </a:prstGeom>
          <a:noFill/>
          <a:extLst>
            <a:ext uri="{909E8E84-426E-40DD-AFC4-6F175D3DCCD1}">
              <a14:hiddenFill xmlns:a14="http://schemas.microsoft.com/office/drawing/2010/main">
                <a:solidFill>
                  <a:srgbClr val="FFFFFF"/>
                </a:solidFill>
              </a14:hiddenFill>
            </a:ext>
          </a:extLst>
        </p:spPr>
      </p:pic>
      <p:pic>
        <p:nvPicPr>
          <p:cNvPr id="641033"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l="2806" t="2338" r="63844"/>
          <a:stretch>
            <a:fillRect/>
          </a:stretch>
        </p:blipFill>
        <p:spPr bwMode="auto">
          <a:xfrm>
            <a:off x="7969250" y="1190625"/>
            <a:ext cx="450850" cy="1795463"/>
          </a:xfrm>
          <a:prstGeom prst="rect">
            <a:avLst/>
          </a:prstGeom>
          <a:noFill/>
          <a:extLst>
            <a:ext uri="{909E8E84-426E-40DD-AFC4-6F175D3DCCD1}">
              <a14:hiddenFill xmlns:a14="http://schemas.microsoft.com/office/drawing/2010/main">
                <a:solidFill>
                  <a:srgbClr val="FFFFFF"/>
                </a:solidFill>
              </a14:hiddenFill>
            </a:ext>
          </a:extLst>
        </p:spPr>
      </p:pic>
      <p:pic>
        <p:nvPicPr>
          <p:cNvPr id="641034"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70900" y="939800"/>
            <a:ext cx="307975" cy="2057400"/>
          </a:xfrm>
          <a:prstGeom prst="rect">
            <a:avLst/>
          </a:prstGeom>
          <a:noFill/>
          <a:extLst>
            <a:ext uri="{909E8E84-426E-40DD-AFC4-6F175D3DCCD1}">
              <a14:hiddenFill xmlns:a14="http://schemas.microsoft.com/office/drawing/2010/main">
                <a:solidFill>
                  <a:srgbClr val="FFFFFF"/>
                </a:solidFill>
              </a14:hiddenFill>
            </a:ext>
          </a:extLst>
        </p:spPr>
      </p:pic>
      <p:pic>
        <p:nvPicPr>
          <p:cNvPr id="641035" name="Picture 11"/>
          <p:cNvPicPr>
            <a:picLocks noChangeAspect="1" noChangeArrowheads="1"/>
          </p:cNvPicPr>
          <p:nvPr/>
        </p:nvPicPr>
        <p:blipFill>
          <a:blip r:embed="rId7" cstate="print">
            <a:extLst>
              <a:ext uri="{28A0092B-C50C-407E-A947-70E740481C1C}">
                <a14:useLocalDpi xmlns:a14="http://schemas.microsoft.com/office/drawing/2010/main" val="0"/>
              </a:ext>
            </a:extLst>
          </a:blip>
          <a:srcRect r="2388" b="1042"/>
          <a:stretch>
            <a:fillRect/>
          </a:stretch>
        </p:blipFill>
        <p:spPr bwMode="auto">
          <a:xfrm>
            <a:off x="8850313" y="2060575"/>
            <a:ext cx="257175" cy="917575"/>
          </a:xfrm>
          <a:prstGeom prst="rect">
            <a:avLst/>
          </a:prstGeom>
          <a:noFill/>
          <a:extLst>
            <a:ext uri="{909E8E84-426E-40DD-AFC4-6F175D3DCCD1}">
              <a14:hiddenFill xmlns:a14="http://schemas.microsoft.com/office/drawing/2010/main">
                <a:solidFill>
                  <a:srgbClr val="FFFFFF"/>
                </a:solidFill>
              </a14:hiddenFill>
            </a:ext>
          </a:extLst>
        </p:spPr>
      </p:pic>
      <p:pic>
        <p:nvPicPr>
          <p:cNvPr id="641036" name="Picture 1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67513" y="1917700"/>
            <a:ext cx="290512" cy="1082675"/>
          </a:xfrm>
          <a:prstGeom prst="rect">
            <a:avLst/>
          </a:prstGeom>
          <a:noFill/>
          <a:extLst>
            <a:ext uri="{909E8E84-426E-40DD-AFC4-6F175D3DCCD1}">
              <a14:hiddenFill xmlns:a14="http://schemas.microsoft.com/office/drawing/2010/main">
                <a:solidFill>
                  <a:srgbClr val="FFFFFF"/>
                </a:solidFill>
              </a14:hiddenFill>
            </a:ext>
          </a:extLst>
        </p:spPr>
      </p:pic>
      <p:pic>
        <p:nvPicPr>
          <p:cNvPr id="641037" name="Picture 13"/>
          <p:cNvPicPr>
            <a:picLocks noChangeAspect="1" noChangeArrowheads="1"/>
          </p:cNvPicPr>
          <p:nvPr/>
        </p:nvPicPr>
        <p:blipFill>
          <a:blip r:embed="rId9" cstate="print">
            <a:extLst>
              <a:ext uri="{28A0092B-C50C-407E-A947-70E740481C1C}">
                <a14:useLocalDpi xmlns:a14="http://schemas.microsoft.com/office/drawing/2010/main" val="0"/>
              </a:ext>
            </a:extLst>
          </a:blip>
          <a:srcRect l="710"/>
          <a:stretch>
            <a:fillRect/>
          </a:stretch>
        </p:blipFill>
        <p:spPr bwMode="auto">
          <a:xfrm>
            <a:off x="7102475" y="1571625"/>
            <a:ext cx="358775" cy="1431925"/>
          </a:xfrm>
          <a:prstGeom prst="rect">
            <a:avLst/>
          </a:prstGeom>
          <a:noFill/>
          <a:extLst>
            <a:ext uri="{909E8E84-426E-40DD-AFC4-6F175D3DCCD1}">
              <a14:hiddenFill xmlns:a14="http://schemas.microsoft.com/office/drawing/2010/main">
                <a:solidFill>
                  <a:srgbClr val="FFFFFF"/>
                </a:solidFill>
              </a14:hiddenFill>
            </a:ext>
          </a:extLst>
        </p:spPr>
      </p:pic>
      <p:sp>
        <p:nvSpPr>
          <p:cNvPr id="641039" name="Rectangle 15"/>
          <p:cNvSpPr>
            <a:spLocks noChangeArrowheads="1"/>
          </p:cNvSpPr>
          <p:nvPr/>
        </p:nvSpPr>
        <p:spPr bwMode="auto">
          <a:xfrm>
            <a:off x="1981200" y="3657600"/>
            <a:ext cx="9906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6000"/>
              <a:t>…</a:t>
            </a:r>
          </a:p>
        </p:txBody>
      </p:sp>
      <p:sp>
        <p:nvSpPr>
          <p:cNvPr id="641040" name="Text Box 16"/>
          <p:cNvSpPr txBox="1">
            <a:spLocks noChangeArrowheads="1"/>
          </p:cNvSpPr>
          <p:nvPr/>
        </p:nvSpPr>
        <p:spPr bwMode="auto">
          <a:xfrm>
            <a:off x="6172200" y="3352800"/>
            <a:ext cx="2806700" cy="13112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   1 step in round 1 </a:t>
            </a:r>
          </a:p>
          <a:p>
            <a:r>
              <a:rPr lang="en-US" sz="2000"/>
              <a:t>+ 2 steps in round 2</a:t>
            </a:r>
          </a:p>
          <a:p>
            <a:r>
              <a:rPr lang="en-US" sz="2000"/>
              <a:t>+ … </a:t>
            </a:r>
          </a:p>
          <a:p>
            <a:r>
              <a:rPr lang="en-US" sz="2000" u="sng"/>
              <a:t>+ N-1 steps in last rnd</a:t>
            </a:r>
          </a:p>
        </p:txBody>
      </p:sp>
      <p:sp>
        <p:nvSpPr>
          <p:cNvPr id="641041" name="Text Box 17"/>
          <p:cNvSpPr txBox="1">
            <a:spLocks noChangeArrowheads="1"/>
          </p:cNvSpPr>
          <p:nvPr/>
        </p:nvSpPr>
        <p:spPr bwMode="auto">
          <a:xfrm>
            <a:off x="71438" y="838200"/>
            <a:ext cx="639921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So what’s the Big-O of our Insertion Sort? </a:t>
            </a:r>
          </a:p>
        </p:txBody>
      </p:sp>
      <p:sp>
        <p:nvSpPr>
          <p:cNvPr id="641042" name="Text Box 18"/>
          <p:cNvSpPr txBox="1">
            <a:spLocks noChangeArrowheads="1"/>
          </p:cNvSpPr>
          <p:nvPr/>
        </p:nvSpPr>
        <p:spPr bwMode="auto">
          <a:xfrm>
            <a:off x="228600" y="1524000"/>
            <a:ext cx="5272088"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During each round of the algorithm </a:t>
            </a:r>
            <a:br>
              <a:rPr lang="en-US" sz="2400"/>
            </a:br>
            <a:r>
              <a:rPr lang="en-US" sz="2400"/>
              <a:t>we consider a larger set of books.</a:t>
            </a:r>
          </a:p>
        </p:txBody>
      </p:sp>
      <p:sp>
        <p:nvSpPr>
          <p:cNvPr id="641043" name="Text Box 19"/>
          <p:cNvSpPr txBox="1">
            <a:spLocks noChangeArrowheads="1"/>
          </p:cNvSpPr>
          <p:nvPr/>
        </p:nvSpPr>
        <p:spPr bwMode="auto">
          <a:xfrm>
            <a:off x="304800" y="2590800"/>
            <a:ext cx="5249863"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During the first round, we may need to </a:t>
            </a:r>
            <a:br>
              <a:rPr lang="en-US" sz="2000"/>
            </a:br>
            <a:r>
              <a:rPr lang="en-US" sz="2000"/>
              <a:t>shift up to one book to find the right spot.</a:t>
            </a:r>
          </a:p>
        </p:txBody>
      </p:sp>
      <p:sp>
        <p:nvSpPr>
          <p:cNvPr id="641044" name="Text Box 20"/>
          <p:cNvSpPr txBox="1">
            <a:spLocks noChangeArrowheads="1"/>
          </p:cNvSpPr>
          <p:nvPr/>
        </p:nvSpPr>
        <p:spPr bwMode="auto">
          <a:xfrm>
            <a:off x="304800" y="3505200"/>
            <a:ext cx="53927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During the second round, we may need to </a:t>
            </a:r>
            <a:br>
              <a:rPr lang="en-US" sz="2000"/>
            </a:br>
            <a:r>
              <a:rPr lang="en-US" sz="2000"/>
              <a:t>shift up to two books to find the right spot.</a:t>
            </a:r>
          </a:p>
        </p:txBody>
      </p:sp>
      <p:sp>
        <p:nvSpPr>
          <p:cNvPr id="641045" name="Text Box 21"/>
          <p:cNvSpPr txBox="1">
            <a:spLocks noChangeArrowheads="1"/>
          </p:cNvSpPr>
          <p:nvPr/>
        </p:nvSpPr>
        <p:spPr bwMode="auto">
          <a:xfrm>
            <a:off x="304800" y="4648200"/>
            <a:ext cx="539115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During the last round, we may need to </a:t>
            </a:r>
            <a:br>
              <a:rPr lang="en-US" sz="2000"/>
            </a:br>
            <a:r>
              <a:rPr lang="en-US" sz="2000"/>
              <a:t>shift up to N-1 books to find the right spot.</a:t>
            </a:r>
          </a:p>
        </p:txBody>
      </p:sp>
      <p:sp>
        <p:nvSpPr>
          <p:cNvPr id="641046" name="Text Box 22"/>
          <p:cNvSpPr txBox="1">
            <a:spLocks noChangeArrowheads="1"/>
          </p:cNvSpPr>
          <p:nvPr/>
        </p:nvSpPr>
        <p:spPr bwMode="auto">
          <a:xfrm>
            <a:off x="6248400" y="4572000"/>
            <a:ext cx="26670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 roughly</a:t>
            </a:r>
            <a:r>
              <a:rPr lang="en-US" sz="2000">
                <a:solidFill>
                  <a:srgbClr val="6600FF"/>
                </a:solidFill>
              </a:rPr>
              <a:t> N</a:t>
            </a:r>
            <a:r>
              <a:rPr lang="en-US" sz="2000" baseline="30000">
                <a:solidFill>
                  <a:srgbClr val="6600FF"/>
                </a:solidFill>
              </a:rPr>
              <a:t>2</a:t>
            </a:r>
            <a:r>
              <a:rPr lang="en-US" sz="2400">
                <a:solidFill>
                  <a:schemeClr val="tx1"/>
                </a:solidFill>
              </a:rPr>
              <a:t> </a:t>
            </a:r>
            <a:r>
              <a:rPr lang="en-US" sz="2000">
                <a:solidFill>
                  <a:schemeClr val="tx1"/>
                </a:solidFill>
              </a:rPr>
              <a:t>steps</a:t>
            </a:r>
          </a:p>
        </p:txBody>
      </p:sp>
      <p:sp>
        <p:nvSpPr>
          <p:cNvPr id="641047" name="Rectangle 23"/>
          <p:cNvSpPr>
            <a:spLocks noChangeArrowheads="1"/>
          </p:cNvSpPr>
          <p:nvPr/>
        </p:nvSpPr>
        <p:spPr bwMode="auto">
          <a:xfrm>
            <a:off x="1647825" y="4951413"/>
            <a:ext cx="1362075"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rgbClr val="6600CC"/>
                </a:solidFill>
              </a:rPr>
              <a:t>N-1 books</a:t>
            </a:r>
          </a:p>
        </p:txBody>
      </p:sp>
      <p:sp>
        <p:nvSpPr>
          <p:cNvPr id="641048" name="Text Box 24"/>
          <p:cNvSpPr txBox="1">
            <a:spLocks noChangeArrowheads="1"/>
          </p:cNvSpPr>
          <p:nvPr/>
        </p:nvSpPr>
        <p:spPr bwMode="auto">
          <a:xfrm>
            <a:off x="5105400" y="2209800"/>
            <a:ext cx="20256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N-1 shifts </a:t>
            </a:r>
            <a:r>
              <a:rPr lang="en-US" sz="2400">
                <a:solidFill>
                  <a:srgbClr val="FF0000"/>
                </a:solidFill>
                <a:sym typeface="Wingdings" pitchFamily="2" charset="2"/>
              </a:rPr>
              <a:t></a:t>
            </a:r>
            <a:endParaRPr lang="en-US" sz="2400">
              <a:solidFill>
                <a:srgbClr val="FF0000"/>
              </a:solidFill>
            </a:endParaRPr>
          </a:p>
        </p:txBody>
      </p:sp>
      <p:sp>
        <p:nvSpPr>
          <p:cNvPr id="641049" name="Text Box 25"/>
          <p:cNvSpPr txBox="1">
            <a:spLocks noChangeArrowheads="1"/>
          </p:cNvSpPr>
          <p:nvPr/>
        </p:nvSpPr>
        <p:spPr bwMode="auto">
          <a:xfrm>
            <a:off x="2819400" y="5670550"/>
            <a:ext cx="3614738"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Thus, Insertion Sort</a:t>
            </a:r>
            <a:br>
              <a:rPr lang="en-US" sz="2400"/>
            </a:br>
            <a:r>
              <a:rPr lang="en-US" sz="2400"/>
              <a:t>is </a:t>
            </a:r>
            <a:r>
              <a:rPr lang="en-US" sz="2400">
                <a:solidFill>
                  <a:srgbClr val="6600CC"/>
                </a:solidFill>
              </a:rPr>
              <a:t>O(N</a:t>
            </a:r>
            <a:r>
              <a:rPr lang="en-US" sz="2400" baseline="30000">
                <a:solidFill>
                  <a:srgbClr val="6600CC"/>
                </a:solidFill>
              </a:rPr>
              <a:t>2</a:t>
            </a:r>
            <a:r>
              <a:rPr lang="en-US" sz="2400">
                <a:solidFill>
                  <a:srgbClr val="6600CC"/>
                </a:solidFill>
              </a:rPr>
              <a:t>),</a:t>
            </a:r>
            <a:r>
              <a:rPr lang="en-US" sz="2400"/>
              <a:t> and is generally quite slow!</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10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104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41047"/>
                                        </p:tgtEl>
                                        <p:attrNameLst>
                                          <p:attrName>style.visibility</p:attrName>
                                        </p:attrNameLst>
                                      </p:cBhvr>
                                      <p:to>
                                        <p:strVal val="visible"/>
                                      </p:to>
                                    </p:set>
                                    <p:animEffect transition="in" filter="fade">
                                      <p:cBhvr>
                                        <p:cTn id="15" dur="1000"/>
                                        <p:tgtEl>
                                          <p:spTgt spid="64104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2" presetClass="path" presetSubtype="0" accel="50000" decel="50000" fill="hold" nodeType="clickEffect">
                                  <p:stCondLst>
                                    <p:cond delay="0"/>
                                  </p:stCondLst>
                                  <p:childTnLst>
                                    <p:animMotion origin="layout" path="M -4.44444E-6 -1.2766E-6 L -4.44444E-6 0.21369 " pathEditMode="relative" rAng="0" ptsTypes="AA">
                                      <p:cBhvr>
                                        <p:cTn id="19" dur="2000" fill="hold"/>
                                        <p:tgtEl>
                                          <p:spTgt spid="641035"/>
                                        </p:tgtEl>
                                        <p:attrNameLst>
                                          <p:attrName>ppt_x</p:attrName>
                                          <p:attrName>ppt_y</p:attrName>
                                        </p:attrNameLst>
                                      </p:cBhvr>
                                      <p:rCtr x="0" y="10685"/>
                                    </p:animMotion>
                                  </p:childTnLst>
                                </p:cTn>
                              </p:par>
                            </p:childTnLst>
                          </p:cTn>
                        </p:par>
                      </p:childTnLst>
                    </p:cTn>
                  </p:par>
                  <p:par>
                    <p:cTn id="20" fill="hold" nodeType="clickPar">
                      <p:stCondLst>
                        <p:cond delay="indefinite"/>
                      </p:stCondLst>
                      <p:childTnLst>
                        <p:par>
                          <p:cTn id="21" fill="hold" nodeType="withGroup">
                            <p:stCondLst>
                              <p:cond delay="0"/>
                            </p:stCondLst>
                            <p:childTnLst>
                              <p:par>
                                <p:cTn id="22" presetID="0" presetClass="path" presetSubtype="0" accel="50000" decel="50000" fill="hold" nodeType="clickEffect">
                                  <p:stCondLst>
                                    <p:cond delay="0"/>
                                  </p:stCondLst>
                                  <p:childTnLst>
                                    <p:animMotion origin="layout" path="M 0 0 L 0.04167 0 " pathEditMode="relative" ptsTypes="AA">
                                      <p:cBhvr>
                                        <p:cTn id="23" dur="2000" fill="hold"/>
                                        <p:tgtEl>
                                          <p:spTgt spid="641034"/>
                                        </p:tgtEl>
                                        <p:attrNameLst>
                                          <p:attrName>ppt_x</p:attrName>
                                          <p:attrName>ppt_y</p:attrName>
                                        </p:attrNameLst>
                                      </p:cBhvr>
                                    </p:animMotion>
                                  </p:childTnLst>
                                </p:cTn>
                              </p:par>
                            </p:childTnLst>
                          </p:cTn>
                        </p:par>
                      </p:childTnLst>
                    </p:cTn>
                  </p:par>
                  <p:par>
                    <p:cTn id="24" fill="hold" nodeType="clickPar">
                      <p:stCondLst>
                        <p:cond delay="indefinite"/>
                      </p:stCondLst>
                      <p:childTnLst>
                        <p:par>
                          <p:cTn id="25" fill="hold" nodeType="withGroup">
                            <p:stCondLst>
                              <p:cond delay="0"/>
                            </p:stCondLst>
                            <p:childTnLst>
                              <p:par>
                                <p:cTn id="26" presetID="0" presetClass="path" presetSubtype="0" accel="50000" decel="50000" fill="hold" nodeType="clickEffect">
                                  <p:stCondLst>
                                    <p:cond delay="0"/>
                                  </p:stCondLst>
                                  <p:childTnLst>
                                    <p:animMotion origin="layout" path="M 0 0 L 0.04167 0 " pathEditMode="relative" ptsTypes="AA">
                                      <p:cBhvr>
                                        <p:cTn id="27" dur="2000" fill="hold"/>
                                        <p:tgtEl>
                                          <p:spTgt spid="641033"/>
                                        </p:tgtEl>
                                        <p:attrNameLst>
                                          <p:attrName>ppt_x</p:attrName>
                                          <p:attrName>ppt_y</p:attrName>
                                        </p:attrNameLst>
                                      </p:cBhvr>
                                    </p:animMotion>
                                  </p:childTnLst>
                                </p:cTn>
                              </p:par>
                            </p:childTnLst>
                          </p:cTn>
                        </p:par>
                      </p:childTnLst>
                    </p:cTn>
                  </p:par>
                  <p:par>
                    <p:cTn id="28" fill="hold" nodeType="clickPar">
                      <p:stCondLst>
                        <p:cond delay="indefinite"/>
                      </p:stCondLst>
                      <p:childTnLst>
                        <p:par>
                          <p:cTn id="29" fill="hold" nodeType="withGroup">
                            <p:stCondLst>
                              <p:cond delay="0"/>
                            </p:stCondLst>
                            <p:childTnLst>
                              <p:par>
                                <p:cTn id="30" presetID="0" presetClass="path" presetSubtype="0" accel="50000" decel="50000" fill="hold" nodeType="clickEffect">
                                  <p:stCondLst>
                                    <p:cond delay="0"/>
                                  </p:stCondLst>
                                  <p:childTnLst>
                                    <p:animMotion origin="layout" path="M 0 0 L 0.04167 0 " pathEditMode="relative" ptsTypes="AA">
                                      <p:cBhvr>
                                        <p:cTn id="31" dur="2000" fill="hold"/>
                                        <p:tgtEl>
                                          <p:spTgt spid="641032"/>
                                        </p:tgtEl>
                                        <p:attrNameLst>
                                          <p:attrName>ppt_x</p:attrName>
                                          <p:attrName>ppt_y</p:attrName>
                                        </p:attrNameLst>
                                      </p:cBhvr>
                                    </p:animMotion>
                                  </p:childTnLst>
                                </p:cTn>
                              </p:par>
                            </p:childTnLst>
                          </p:cTn>
                        </p:par>
                      </p:childTnLst>
                    </p:cTn>
                  </p:par>
                  <p:par>
                    <p:cTn id="32" fill="hold" nodeType="clickPar">
                      <p:stCondLst>
                        <p:cond delay="indefinite"/>
                      </p:stCondLst>
                      <p:childTnLst>
                        <p:par>
                          <p:cTn id="33" fill="hold" nodeType="withGroup">
                            <p:stCondLst>
                              <p:cond delay="0"/>
                            </p:stCondLst>
                            <p:childTnLst>
                              <p:par>
                                <p:cTn id="34" presetID="0" presetClass="path" presetSubtype="0" accel="50000" decel="50000" fill="hold" nodeType="clickEffect">
                                  <p:stCondLst>
                                    <p:cond delay="0"/>
                                  </p:stCondLst>
                                  <p:childTnLst>
                                    <p:animMotion origin="layout" path="M 0 0 L 0.04167 0 " pathEditMode="relative" ptsTypes="AA">
                                      <p:cBhvr>
                                        <p:cTn id="35" dur="2000" fill="hold"/>
                                        <p:tgtEl>
                                          <p:spTgt spid="641037"/>
                                        </p:tgtEl>
                                        <p:attrNameLst>
                                          <p:attrName>ppt_x</p:attrName>
                                          <p:attrName>ppt_y</p:attrName>
                                        </p:attrNameLst>
                                      </p:cBhvr>
                                    </p:animMotion>
                                  </p:childTnLst>
                                </p:cTn>
                              </p:par>
                            </p:childTnLst>
                          </p:cTn>
                        </p:par>
                      </p:childTnLst>
                    </p:cTn>
                  </p:par>
                  <p:par>
                    <p:cTn id="36" fill="hold" nodeType="clickPar">
                      <p:stCondLst>
                        <p:cond delay="indefinite"/>
                      </p:stCondLst>
                      <p:childTnLst>
                        <p:par>
                          <p:cTn id="37" fill="hold" nodeType="withGroup">
                            <p:stCondLst>
                              <p:cond delay="0"/>
                            </p:stCondLst>
                            <p:childTnLst>
                              <p:par>
                                <p:cTn id="38" presetID="0" presetClass="path" presetSubtype="0" accel="50000" decel="50000" fill="hold" nodeType="clickEffect">
                                  <p:stCondLst>
                                    <p:cond delay="0"/>
                                  </p:stCondLst>
                                  <p:childTnLst>
                                    <p:animMotion origin="layout" path="M 0 0 L 0.04167 0 " pathEditMode="relative" ptsTypes="AA">
                                      <p:cBhvr>
                                        <p:cTn id="39" dur="2000" fill="hold"/>
                                        <p:tgtEl>
                                          <p:spTgt spid="641036"/>
                                        </p:tgtEl>
                                        <p:attrNameLst>
                                          <p:attrName>ppt_x</p:attrName>
                                          <p:attrName>ppt_y</p:attrName>
                                        </p:attrNameLst>
                                      </p:cBhvr>
                                    </p:animMotion>
                                  </p:childTnLst>
                                </p:cTn>
                              </p:par>
                              <p:par>
                                <p:cTn id="40" presetID="10" presetClass="entr" presetSubtype="0" fill="hold" grpId="0" nodeType="withEffect">
                                  <p:stCondLst>
                                    <p:cond delay="0"/>
                                  </p:stCondLst>
                                  <p:childTnLst>
                                    <p:set>
                                      <p:cBhvr>
                                        <p:cTn id="41" dur="1" fill="hold">
                                          <p:stCondLst>
                                            <p:cond delay="0"/>
                                          </p:stCondLst>
                                        </p:cTn>
                                        <p:tgtEl>
                                          <p:spTgt spid="641048"/>
                                        </p:tgtEl>
                                        <p:attrNameLst>
                                          <p:attrName>style.visibility</p:attrName>
                                        </p:attrNameLst>
                                      </p:cBhvr>
                                      <p:to>
                                        <p:strVal val="visible"/>
                                      </p:to>
                                    </p:set>
                                    <p:animEffect transition="in" filter="fade">
                                      <p:cBhvr>
                                        <p:cTn id="42" dur="500"/>
                                        <p:tgtEl>
                                          <p:spTgt spid="64104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xit" presetSubtype="0" fill="hold" nodeType="clickEffect">
                                  <p:stCondLst>
                                    <p:cond delay="0"/>
                                  </p:stCondLst>
                                  <p:childTnLst>
                                    <p:set>
                                      <p:cBhvr>
                                        <p:cTn id="46" dur="1" fill="hold">
                                          <p:stCondLst>
                                            <p:cond delay="0"/>
                                          </p:stCondLst>
                                        </p:cTn>
                                        <p:tgtEl>
                                          <p:spTgt spid="641035"/>
                                        </p:tgtEl>
                                        <p:attrNameLst>
                                          <p:attrName>style.visibility</p:attrName>
                                        </p:attrNameLst>
                                      </p:cBhvr>
                                      <p:to>
                                        <p:strVal val="hidden"/>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41040"/>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41046"/>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410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1039" grpId="0" build="p"/>
      <p:bldP spid="641040" grpId="0"/>
      <p:bldP spid="641045" grpId="0"/>
      <p:bldP spid="641046" grpId="0"/>
      <p:bldP spid="641047" grpId="0"/>
      <p:bldP spid="641048" grpId="0"/>
      <p:bldP spid="64104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2"/>
          </p:nvPr>
        </p:nvSpPr>
        <p:spPr/>
        <p:txBody>
          <a:bodyPr/>
          <a:lstStyle/>
          <a:p>
            <a:fld id="{5B41F6DD-BE82-414A-9DB3-C0E221D467C5}" type="slidenum">
              <a:rPr lang="en-US"/>
              <a:pPr/>
              <a:t>6</a:t>
            </a:fld>
            <a:endParaRPr lang="en-US"/>
          </a:p>
        </p:txBody>
      </p:sp>
      <p:sp>
        <p:nvSpPr>
          <p:cNvPr id="456711" name="Text Box 7"/>
          <p:cNvSpPr txBox="1">
            <a:spLocks noChangeArrowheads="1"/>
          </p:cNvSpPr>
          <p:nvPr/>
        </p:nvSpPr>
        <p:spPr bwMode="auto">
          <a:xfrm>
            <a:off x="914400" y="930275"/>
            <a:ext cx="7345363"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Ok, so simply measuring the run-time of an algorithm isn’t really all that useful.</a:t>
            </a:r>
          </a:p>
        </p:txBody>
      </p:sp>
      <p:sp>
        <p:nvSpPr>
          <p:cNvPr id="456717" name="Text Box 13"/>
          <p:cNvSpPr txBox="1">
            <a:spLocks noChangeArrowheads="1"/>
          </p:cNvSpPr>
          <p:nvPr/>
        </p:nvSpPr>
        <p:spPr bwMode="auto">
          <a:xfrm>
            <a:off x="228600" y="1920875"/>
            <a:ext cx="8736013" cy="14319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006666"/>
                </a:solidFill>
              </a:rPr>
              <a:t>What if instead we measure an algorithm based on:</a:t>
            </a:r>
          </a:p>
          <a:p>
            <a:pPr algn="ctr"/>
            <a:endParaRPr lang="en-US" sz="1000">
              <a:solidFill>
                <a:srgbClr val="006666"/>
              </a:solidFill>
            </a:endParaRPr>
          </a:p>
          <a:p>
            <a:pPr algn="ctr"/>
            <a:r>
              <a:rPr lang="en-US" sz="2400">
                <a:solidFill>
                  <a:schemeClr val="accent2"/>
                </a:solidFill>
              </a:rPr>
              <a:t> how many computer instructions it takes </a:t>
            </a:r>
          </a:p>
          <a:p>
            <a:pPr algn="ctr"/>
            <a:endParaRPr lang="en-US" sz="600">
              <a:solidFill>
                <a:schemeClr val="accent2"/>
              </a:solidFill>
            </a:endParaRPr>
          </a:p>
          <a:p>
            <a:pPr algn="ctr"/>
            <a:r>
              <a:rPr lang="en-US" sz="2400">
                <a:solidFill>
                  <a:schemeClr val="accent2"/>
                </a:solidFill>
              </a:rPr>
              <a:t>to solve a problem of a given size</a:t>
            </a:r>
          </a:p>
        </p:txBody>
      </p:sp>
      <p:sp>
        <p:nvSpPr>
          <p:cNvPr id="456722" name="Rectangle 18"/>
          <p:cNvSpPr>
            <a:spLocks noGrp="1" noChangeArrowheads="1"/>
          </p:cNvSpPr>
          <p:nvPr>
            <p:ph type="title"/>
          </p:nvPr>
        </p:nvSpPr>
        <p:spPr>
          <a:noFill/>
          <a:ln/>
        </p:spPr>
        <p:txBody>
          <a:bodyPr/>
          <a:lstStyle/>
          <a:p>
            <a:r>
              <a:rPr lang="en-US"/>
              <a:t>How Fast is That Algorithm?</a:t>
            </a:r>
          </a:p>
        </p:txBody>
      </p:sp>
      <p:sp>
        <p:nvSpPr>
          <p:cNvPr id="456726" name="Text Box 22"/>
          <p:cNvSpPr txBox="1">
            <a:spLocks noChangeArrowheads="1"/>
          </p:cNvSpPr>
          <p:nvPr/>
        </p:nvSpPr>
        <p:spPr bwMode="auto">
          <a:xfrm>
            <a:off x="685800" y="3581400"/>
            <a:ext cx="750252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Carey:</a:t>
            </a:r>
            <a:r>
              <a:rPr lang="en-US" sz="2400">
                <a:solidFill>
                  <a:srgbClr val="006666"/>
                </a:solidFill>
              </a:rPr>
              <a:t> “My algorithm took 370 million instructions to sort 1,000 numbers.”</a:t>
            </a:r>
            <a:endParaRPr lang="en-US" sz="2400">
              <a:solidFill>
                <a:schemeClr val="accent2"/>
              </a:solidFill>
            </a:endParaRPr>
          </a:p>
        </p:txBody>
      </p:sp>
      <p:sp>
        <p:nvSpPr>
          <p:cNvPr id="456727" name="Text Box 23"/>
          <p:cNvSpPr txBox="1">
            <a:spLocks noChangeArrowheads="1"/>
          </p:cNvSpPr>
          <p:nvPr/>
        </p:nvSpPr>
        <p:spPr bwMode="auto">
          <a:xfrm>
            <a:off x="261938" y="4495800"/>
            <a:ext cx="830897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Cedric:</a:t>
            </a:r>
            <a:r>
              <a:rPr lang="en-US" sz="2400">
                <a:solidFill>
                  <a:srgbClr val="006666"/>
                </a:solidFill>
              </a:rPr>
              <a:t> “Dude – you SUCK! Mine only took only 5 million instructions, it’s better!”</a:t>
            </a:r>
            <a:endParaRPr lang="en-US" sz="2400">
              <a:solidFill>
                <a:schemeClr val="accent2"/>
              </a:solidFill>
            </a:endParaRPr>
          </a:p>
        </p:txBody>
      </p:sp>
      <p:sp>
        <p:nvSpPr>
          <p:cNvPr id="456728" name="Text Box 24"/>
          <p:cNvSpPr txBox="1">
            <a:spLocks noChangeArrowheads="1"/>
          </p:cNvSpPr>
          <p:nvPr/>
        </p:nvSpPr>
        <p:spPr bwMode="auto">
          <a:xfrm>
            <a:off x="200025" y="5349875"/>
            <a:ext cx="88074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Carey:</a:t>
            </a:r>
            <a:r>
              <a:rPr lang="en-US" sz="2400">
                <a:solidFill>
                  <a:srgbClr val="006666"/>
                </a:solidFill>
              </a:rPr>
              <a:t> “Not so fast grasshopper! Mine might be slower on 1,000 numbers, but what if we sort 1 million numbers?”</a:t>
            </a:r>
            <a:endParaRPr lang="en-US" sz="2400">
              <a:solidFill>
                <a:schemeClr val="accent2"/>
              </a:solidFill>
            </a:endParaRPr>
          </a:p>
        </p:txBody>
      </p:sp>
      <p:sp>
        <p:nvSpPr>
          <p:cNvPr id="456729" name="Text Box 25"/>
          <p:cNvSpPr txBox="1">
            <a:spLocks noChangeArrowheads="1"/>
          </p:cNvSpPr>
          <p:nvPr/>
        </p:nvSpPr>
        <p:spPr bwMode="auto">
          <a:xfrm>
            <a:off x="228600" y="6324600"/>
            <a:ext cx="83089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Cedric:</a:t>
            </a:r>
            <a:r>
              <a:rPr lang="en-US" sz="2400">
                <a:solidFill>
                  <a:srgbClr val="006666"/>
                </a:solidFill>
              </a:rPr>
              <a:t> “Hmm. I don’t know – I haven’t tried.”</a:t>
            </a:r>
            <a:endParaRPr lang="en-US" sz="240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67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6717">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671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6717">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6726">
                                            <p:txEl>
                                              <p:pRg st="0" end="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6727">
                                            <p:txEl>
                                              <p:pRg st="0" end="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56728">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5672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6711" grpId="0"/>
      <p:bldP spid="456717" grpId="0" build="p"/>
      <p:bldP spid="456726" grpId="0" build="p"/>
      <p:bldP spid="456727" grpId="0" build="p"/>
      <p:bldP spid="456728" grpId="0" build="p"/>
      <p:bldP spid="456729"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lide Number Placeholder 5"/>
          <p:cNvSpPr>
            <a:spLocks noGrp="1"/>
          </p:cNvSpPr>
          <p:nvPr>
            <p:ph type="sldNum" sz="quarter" idx="12"/>
          </p:nvPr>
        </p:nvSpPr>
        <p:spPr/>
        <p:txBody>
          <a:bodyPr/>
          <a:lstStyle/>
          <a:p>
            <a:fld id="{5A53994C-A624-4C13-9E10-631322777577}" type="slidenum">
              <a:rPr lang="en-US"/>
              <a:pPr/>
              <a:t>60</a:t>
            </a:fld>
            <a:endParaRPr lang="en-US"/>
          </a:p>
        </p:txBody>
      </p:sp>
      <p:sp>
        <p:nvSpPr>
          <p:cNvPr id="643074" name="Rectangle 2"/>
          <p:cNvSpPr>
            <a:spLocks noGrp="1" noChangeArrowheads="1"/>
          </p:cNvSpPr>
          <p:nvPr>
            <p:ph type="title"/>
          </p:nvPr>
        </p:nvSpPr>
        <p:spPr>
          <a:xfrm>
            <a:off x="381000" y="-76200"/>
            <a:ext cx="8262938" cy="1143000"/>
          </a:xfrm>
        </p:spPr>
        <p:txBody>
          <a:bodyPr/>
          <a:lstStyle/>
          <a:p>
            <a:r>
              <a:rPr lang="en-US" sz="3800"/>
              <a:t>Insertion Sort – Better or Worse?</a:t>
            </a:r>
          </a:p>
        </p:txBody>
      </p:sp>
      <p:sp>
        <p:nvSpPr>
          <p:cNvPr id="643075" name="Text Box 3"/>
          <p:cNvSpPr txBox="1">
            <a:spLocks noChangeArrowheads="1"/>
          </p:cNvSpPr>
          <p:nvPr/>
        </p:nvSpPr>
        <p:spPr bwMode="auto">
          <a:xfrm>
            <a:off x="304800" y="914400"/>
            <a:ext cx="3705225" cy="15525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Are there any kinds of input data where Insertion Sort is either </a:t>
            </a:r>
            <a:r>
              <a:rPr lang="en-US" sz="2400">
                <a:solidFill>
                  <a:schemeClr val="accent2"/>
                </a:solidFill>
              </a:rPr>
              <a:t>more</a:t>
            </a:r>
            <a:r>
              <a:rPr lang="en-US" sz="2400">
                <a:solidFill>
                  <a:schemeClr val="tx1"/>
                </a:solidFill>
              </a:rPr>
              <a:t> or </a:t>
            </a:r>
            <a:r>
              <a:rPr lang="en-US" sz="2400">
                <a:solidFill>
                  <a:schemeClr val="accent2"/>
                </a:solidFill>
              </a:rPr>
              <a:t>less efficient</a:t>
            </a:r>
            <a:r>
              <a:rPr lang="en-US" sz="2400">
                <a:solidFill>
                  <a:schemeClr val="tx1"/>
                </a:solidFill>
              </a:rPr>
              <a:t>?</a:t>
            </a:r>
          </a:p>
        </p:txBody>
      </p:sp>
      <p:sp>
        <p:nvSpPr>
          <p:cNvPr id="643076" name="Text Box 4"/>
          <p:cNvSpPr txBox="1">
            <a:spLocks noChangeArrowheads="1"/>
          </p:cNvSpPr>
          <p:nvPr/>
        </p:nvSpPr>
        <p:spPr bwMode="auto">
          <a:xfrm>
            <a:off x="0" y="2743200"/>
            <a:ext cx="45720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Any ideas?</a:t>
            </a:r>
          </a:p>
        </p:txBody>
      </p:sp>
      <p:grpSp>
        <p:nvGrpSpPr>
          <p:cNvPr id="643093" name="Group 21"/>
          <p:cNvGrpSpPr>
            <a:grpSpLocks/>
          </p:cNvGrpSpPr>
          <p:nvPr/>
        </p:nvGrpSpPr>
        <p:grpSpPr bwMode="auto">
          <a:xfrm>
            <a:off x="5562600" y="1190625"/>
            <a:ext cx="5105400" cy="3349625"/>
            <a:chOff x="3504" y="1296"/>
            <a:chExt cx="3216" cy="2110"/>
          </a:xfrm>
        </p:grpSpPr>
        <p:pic>
          <p:nvPicPr>
            <p:cNvPr id="64307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296"/>
              <a:ext cx="3216" cy="211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43079" name="Group 7"/>
            <p:cNvGrpSpPr>
              <a:grpSpLocks/>
            </p:cNvGrpSpPr>
            <p:nvPr/>
          </p:nvGrpSpPr>
          <p:grpSpPr bwMode="auto">
            <a:xfrm>
              <a:off x="3625" y="1490"/>
              <a:ext cx="2917" cy="1843"/>
              <a:chOff x="912" y="814"/>
              <a:chExt cx="3483" cy="2264"/>
            </a:xfrm>
          </p:grpSpPr>
          <p:sp>
            <p:nvSpPr>
              <p:cNvPr id="643080" name="Rectangle 8"/>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3081" name="Line 9"/>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3082" name="Line 10"/>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43083"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r="17955"/>
            <a:stretch>
              <a:fillRect/>
            </a:stretch>
          </p:blipFill>
          <p:spPr bwMode="auto">
            <a:xfrm>
              <a:off x="4539" y="1851"/>
              <a:ext cx="353" cy="1489"/>
            </a:xfrm>
            <a:prstGeom prst="rect">
              <a:avLst/>
            </a:prstGeom>
            <a:noFill/>
            <a:extLst>
              <a:ext uri="{909E8E84-426E-40DD-AFC4-6F175D3DCCD1}">
                <a14:hiddenFill xmlns:a14="http://schemas.microsoft.com/office/drawing/2010/main">
                  <a:solidFill>
                    <a:srgbClr val="FFFFFF"/>
                  </a:solidFill>
                </a14:hiddenFill>
              </a:ext>
            </a:extLst>
          </p:spPr>
        </p:pic>
        <p:pic>
          <p:nvPicPr>
            <p:cNvPr id="643084" name="Picture 12"/>
            <p:cNvPicPr>
              <a:picLocks noChangeAspect="1" noChangeArrowheads="1"/>
            </p:cNvPicPr>
            <p:nvPr/>
          </p:nvPicPr>
          <p:blipFill>
            <a:blip r:embed="rId5" cstate="print">
              <a:extLst>
                <a:ext uri="{28A0092B-C50C-407E-A947-70E740481C1C}">
                  <a14:useLocalDpi xmlns:a14="http://schemas.microsoft.com/office/drawing/2010/main" val="0"/>
                </a:ext>
              </a:extLst>
            </a:blip>
            <a:srcRect l="2806" t="2338" r="63844"/>
            <a:stretch>
              <a:fillRect/>
            </a:stretch>
          </p:blipFill>
          <p:spPr bwMode="auto">
            <a:xfrm>
              <a:off x="4905" y="1729"/>
              <a:ext cx="404" cy="1604"/>
            </a:xfrm>
            <a:prstGeom prst="rect">
              <a:avLst/>
            </a:prstGeom>
            <a:noFill/>
            <a:extLst>
              <a:ext uri="{909E8E84-426E-40DD-AFC4-6F175D3DCCD1}">
                <a14:hiddenFill xmlns:a14="http://schemas.microsoft.com/office/drawing/2010/main">
                  <a:solidFill>
                    <a:srgbClr val="FFFFFF"/>
                  </a:solidFill>
                </a14:hiddenFill>
              </a:ext>
            </a:extLst>
          </p:spPr>
        </p:pic>
        <p:pic>
          <p:nvPicPr>
            <p:cNvPr id="643085" name="Picture 1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37" y="1484"/>
              <a:ext cx="276" cy="1837"/>
            </a:xfrm>
            <a:prstGeom prst="rect">
              <a:avLst/>
            </a:prstGeom>
            <a:noFill/>
            <a:extLst>
              <a:ext uri="{909E8E84-426E-40DD-AFC4-6F175D3DCCD1}">
                <a14:hiddenFill xmlns:a14="http://schemas.microsoft.com/office/drawing/2010/main">
                  <a:solidFill>
                    <a:srgbClr val="FFFFFF"/>
                  </a:solidFill>
                </a14:hiddenFill>
              </a:ext>
            </a:extLst>
          </p:spPr>
        </p:pic>
        <p:pic>
          <p:nvPicPr>
            <p:cNvPr id="643086" name="Picture 14"/>
            <p:cNvPicPr>
              <a:picLocks noChangeAspect="1" noChangeArrowheads="1"/>
            </p:cNvPicPr>
            <p:nvPr/>
          </p:nvPicPr>
          <p:blipFill>
            <a:blip r:embed="rId7" cstate="print">
              <a:extLst>
                <a:ext uri="{28A0092B-C50C-407E-A947-70E740481C1C}">
                  <a14:useLocalDpi xmlns:a14="http://schemas.microsoft.com/office/drawing/2010/main" val="0"/>
                </a:ext>
              </a:extLst>
            </a:blip>
            <a:srcRect r="2388" b="1042"/>
            <a:stretch>
              <a:fillRect/>
            </a:stretch>
          </p:blipFill>
          <p:spPr bwMode="auto">
            <a:xfrm>
              <a:off x="3696" y="2490"/>
              <a:ext cx="230" cy="820"/>
            </a:xfrm>
            <a:prstGeom prst="rect">
              <a:avLst/>
            </a:prstGeom>
            <a:noFill/>
            <a:extLst>
              <a:ext uri="{909E8E84-426E-40DD-AFC4-6F175D3DCCD1}">
                <a14:hiddenFill xmlns:a14="http://schemas.microsoft.com/office/drawing/2010/main">
                  <a:solidFill>
                    <a:srgbClr val="FFFFFF"/>
                  </a:solidFill>
                </a14:hiddenFill>
              </a:ext>
            </a:extLst>
          </p:spPr>
        </p:pic>
        <p:pic>
          <p:nvPicPr>
            <p:cNvPr id="643087" name="Picture 1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48" y="2373"/>
              <a:ext cx="262" cy="967"/>
            </a:xfrm>
            <a:prstGeom prst="rect">
              <a:avLst/>
            </a:prstGeom>
            <a:noFill/>
            <a:extLst>
              <a:ext uri="{909E8E84-426E-40DD-AFC4-6F175D3DCCD1}">
                <a14:hiddenFill xmlns:a14="http://schemas.microsoft.com/office/drawing/2010/main">
                  <a:solidFill>
                    <a:srgbClr val="FFFFFF"/>
                  </a:solidFill>
                </a14:hiddenFill>
              </a:ext>
            </a:extLst>
          </p:spPr>
        </p:pic>
        <p:pic>
          <p:nvPicPr>
            <p:cNvPr id="643088" name="Picture 16"/>
            <p:cNvPicPr>
              <a:picLocks noChangeAspect="1" noChangeArrowheads="1"/>
            </p:cNvPicPr>
            <p:nvPr/>
          </p:nvPicPr>
          <p:blipFill>
            <a:blip r:embed="rId9" cstate="print">
              <a:extLst>
                <a:ext uri="{28A0092B-C50C-407E-A947-70E740481C1C}">
                  <a14:useLocalDpi xmlns:a14="http://schemas.microsoft.com/office/drawing/2010/main" val="0"/>
                </a:ext>
              </a:extLst>
            </a:blip>
            <a:srcRect l="710"/>
            <a:stretch>
              <a:fillRect/>
            </a:stretch>
          </p:blipFill>
          <p:spPr bwMode="auto">
            <a:xfrm>
              <a:off x="4197" y="2070"/>
              <a:ext cx="322" cy="1279"/>
            </a:xfrm>
            <a:prstGeom prst="rect">
              <a:avLst/>
            </a:prstGeom>
            <a:noFill/>
            <a:extLst>
              <a:ext uri="{909E8E84-426E-40DD-AFC4-6F175D3DCCD1}">
                <a14:hiddenFill xmlns:a14="http://schemas.microsoft.com/office/drawing/2010/main">
                  <a:solidFill>
                    <a:srgbClr val="FFFFFF"/>
                  </a:solidFill>
                </a14:hiddenFill>
              </a:ext>
            </a:extLst>
          </p:spPr>
        </p:pic>
      </p:grpSp>
      <p:sp>
        <p:nvSpPr>
          <p:cNvPr id="643096" name="Rectangle 24"/>
          <p:cNvSpPr>
            <a:spLocks noChangeArrowheads="1"/>
          </p:cNvSpPr>
          <p:nvPr/>
        </p:nvSpPr>
        <p:spPr bwMode="auto">
          <a:xfrm>
            <a:off x="6662738" y="1463675"/>
            <a:ext cx="2433637" cy="2970213"/>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3097" name="Text Box 25"/>
          <p:cNvSpPr txBox="1">
            <a:spLocks noChangeArrowheads="1"/>
          </p:cNvSpPr>
          <p:nvPr/>
        </p:nvSpPr>
        <p:spPr bwMode="auto">
          <a:xfrm>
            <a:off x="228600" y="3505200"/>
            <a:ext cx="4572000" cy="1917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Right! If all books are </a:t>
            </a:r>
            <a:br>
              <a:rPr lang="en-US" sz="2400">
                <a:solidFill>
                  <a:schemeClr val="tx1"/>
                </a:solidFill>
              </a:rPr>
            </a:br>
            <a:r>
              <a:rPr lang="en-US" sz="2400">
                <a:solidFill>
                  <a:srgbClr val="6600CC"/>
                </a:solidFill>
              </a:rPr>
              <a:t>in the proper order</a:t>
            </a:r>
            <a:r>
              <a:rPr lang="en-US" sz="2400">
                <a:solidFill>
                  <a:schemeClr val="tx1"/>
                </a:solidFill>
              </a:rPr>
              <a:t>…</a:t>
            </a:r>
          </a:p>
          <a:p>
            <a:pPr algn="ctr"/>
            <a:endParaRPr lang="en-US" sz="2400">
              <a:solidFill>
                <a:schemeClr val="tx1"/>
              </a:solidFill>
            </a:endParaRPr>
          </a:p>
          <a:p>
            <a:pPr algn="ctr"/>
            <a:r>
              <a:rPr lang="en-US" sz="2400">
                <a:solidFill>
                  <a:schemeClr val="tx1"/>
                </a:solidFill>
              </a:rPr>
              <a:t>then Insertion Sort </a:t>
            </a:r>
            <a:br>
              <a:rPr lang="en-US" sz="2400">
                <a:solidFill>
                  <a:schemeClr val="tx1"/>
                </a:solidFill>
              </a:rPr>
            </a:br>
            <a:r>
              <a:rPr lang="en-US" sz="2400">
                <a:solidFill>
                  <a:srgbClr val="6600CC"/>
                </a:solidFill>
              </a:rPr>
              <a:t>never needs to do any shifting</a:t>
            </a:r>
            <a:r>
              <a:rPr lang="en-US" sz="2400">
                <a:solidFill>
                  <a:schemeClr val="tx1"/>
                </a:solidFill>
              </a:rPr>
              <a:t>!</a:t>
            </a:r>
          </a:p>
        </p:txBody>
      </p:sp>
      <p:sp>
        <p:nvSpPr>
          <p:cNvPr id="643098" name="AutoShape 26"/>
          <p:cNvSpPr>
            <a:spLocks noChangeArrowheads="1"/>
          </p:cNvSpPr>
          <p:nvPr/>
        </p:nvSpPr>
        <p:spPr bwMode="auto">
          <a:xfrm flipH="1">
            <a:off x="3962400" y="885825"/>
            <a:ext cx="2514600" cy="1676400"/>
          </a:xfrm>
          <a:prstGeom prst="wedgeRoundRectCallout">
            <a:avLst>
              <a:gd name="adj1" fmla="val -43750"/>
              <a:gd name="adj2" fmla="val 70000"/>
              <a:gd name="adj3" fmla="val 16667"/>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400"/>
              <a:t>No shift necessary! I’m in the right order!</a:t>
            </a:r>
          </a:p>
        </p:txBody>
      </p:sp>
      <p:sp>
        <p:nvSpPr>
          <p:cNvPr id="643099" name="AutoShape 27"/>
          <p:cNvSpPr>
            <a:spLocks noChangeArrowheads="1"/>
          </p:cNvSpPr>
          <p:nvPr/>
        </p:nvSpPr>
        <p:spPr bwMode="auto">
          <a:xfrm flipH="1">
            <a:off x="4648200" y="428625"/>
            <a:ext cx="2514600" cy="1676400"/>
          </a:xfrm>
          <a:prstGeom prst="wedgeRoundRectCallout">
            <a:avLst>
              <a:gd name="adj1" fmla="val -43750"/>
              <a:gd name="adj2" fmla="val 70000"/>
              <a:gd name="adj3" fmla="val 16667"/>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400"/>
              <a:t>No shift necessary! I’m in the right order too!</a:t>
            </a:r>
          </a:p>
        </p:txBody>
      </p:sp>
      <p:sp>
        <p:nvSpPr>
          <p:cNvPr id="643100" name="AutoShape 28"/>
          <p:cNvSpPr>
            <a:spLocks noChangeArrowheads="1"/>
          </p:cNvSpPr>
          <p:nvPr/>
        </p:nvSpPr>
        <p:spPr bwMode="auto">
          <a:xfrm flipH="1">
            <a:off x="5100638" y="76200"/>
            <a:ext cx="2965450" cy="1676400"/>
          </a:xfrm>
          <a:prstGeom prst="wedgeRoundRectCallout">
            <a:avLst>
              <a:gd name="adj1" fmla="val -29500"/>
              <a:gd name="adj2" fmla="val 69977"/>
              <a:gd name="adj3" fmla="val 16667"/>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400"/>
              <a:t>Cool, I’m in the right order too! </a:t>
            </a:r>
            <a:br>
              <a:rPr lang="en-US" sz="2400"/>
            </a:br>
            <a:r>
              <a:rPr lang="en-US" sz="2400"/>
              <a:t>I can stay right here!</a:t>
            </a:r>
          </a:p>
        </p:txBody>
      </p:sp>
      <p:sp>
        <p:nvSpPr>
          <p:cNvPr id="643101" name="Text Box 29"/>
          <p:cNvSpPr txBox="1">
            <a:spLocks noChangeArrowheads="1"/>
          </p:cNvSpPr>
          <p:nvPr/>
        </p:nvSpPr>
        <p:spPr bwMode="auto">
          <a:xfrm>
            <a:off x="271463" y="5648325"/>
            <a:ext cx="5446712"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In this case, it just takes roughly ~N steps to sort the array!  </a:t>
            </a:r>
            <a:r>
              <a:rPr lang="en-US" sz="2400">
                <a:solidFill>
                  <a:srgbClr val="6600CC"/>
                </a:solidFill>
              </a:rPr>
              <a:t>O(N)</a:t>
            </a:r>
          </a:p>
        </p:txBody>
      </p:sp>
      <p:sp>
        <p:nvSpPr>
          <p:cNvPr id="643102" name="Text Box 30"/>
          <p:cNvSpPr txBox="1">
            <a:spLocks noChangeArrowheads="1"/>
          </p:cNvSpPr>
          <p:nvPr/>
        </p:nvSpPr>
        <p:spPr bwMode="auto">
          <a:xfrm>
            <a:off x="5681663" y="4648200"/>
            <a:ext cx="3357562"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Conversely, a </a:t>
            </a:r>
            <a:r>
              <a:rPr lang="en-US" sz="2000">
                <a:solidFill>
                  <a:srgbClr val="6600CC"/>
                </a:solidFill>
              </a:rPr>
              <a:t>perfectly mis-ordered set</a:t>
            </a:r>
            <a:r>
              <a:rPr lang="en-US" sz="2000">
                <a:solidFill>
                  <a:schemeClr val="tx1"/>
                </a:solidFill>
              </a:rPr>
              <a:t> of books is the </a:t>
            </a:r>
            <a:r>
              <a:rPr lang="en-US" sz="2000">
                <a:solidFill>
                  <a:srgbClr val="FF0000"/>
                </a:solidFill>
              </a:rPr>
              <a:t>worst case</a:t>
            </a:r>
            <a:r>
              <a:rPr lang="en-US" sz="2000">
                <a:solidFill>
                  <a:schemeClr val="tx1"/>
                </a:solidFill>
              </a:rPr>
              <a:t>.</a:t>
            </a:r>
            <a:endParaRPr lang="en-US" sz="2000">
              <a:solidFill>
                <a:srgbClr val="6600CC"/>
              </a:solidFill>
            </a:endParaRPr>
          </a:p>
        </p:txBody>
      </p:sp>
      <p:grpSp>
        <p:nvGrpSpPr>
          <p:cNvPr id="643116" name="Group 44"/>
          <p:cNvGrpSpPr>
            <a:grpSpLocks/>
          </p:cNvGrpSpPr>
          <p:nvPr/>
        </p:nvGrpSpPr>
        <p:grpSpPr bwMode="auto">
          <a:xfrm>
            <a:off x="5562600" y="1219200"/>
            <a:ext cx="5083175" cy="3316288"/>
            <a:chOff x="4159" y="-1584"/>
            <a:chExt cx="3202" cy="2089"/>
          </a:xfrm>
        </p:grpSpPr>
        <p:pic>
          <p:nvPicPr>
            <p:cNvPr id="643103" name="Picture 3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9" y="-1584"/>
              <a:ext cx="3202" cy="208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43104" name="Group 32"/>
            <p:cNvGrpSpPr>
              <a:grpSpLocks/>
            </p:cNvGrpSpPr>
            <p:nvPr/>
          </p:nvGrpSpPr>
          <p:grpSpPr bwMode="auto">
            <a:xfrm>
              <a:off x="4280" y="-1392"/>
              <a:ext cx="2904" cy="1825"/>
              <a:chOff x="912" y="814"/>
              <a:chExt cx="3483" cy="2264"/>
            </a:xfrm>
          </p:grpSpPr>
          <p:sp>
            <p:nvSpPr>
              <p:cNvPr id="643105" name="Rectangle 33"/>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3106" name="Line 34"/>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3107" name="Line 35"/>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43108" name="Picture 36"/>
            <p:cNvPicPr>
              <a:picLocks noChangeAspect="1" noChangeArrowheads="1"/>
            </p:cNvPicPr>
            <p:nvPr/>
          </p:nvPicPr>
          <p:blipFill>
            <a:blip r:embed="rId10" cstate="print">
              <a:extLst>
                <a:ext uri="{28A0092B-C50C-407E-A947-70E740481C1C}">
                  <a14:useLocalDpi xmlns:a14="http://schemas.microsoft.com/office/drawing/2010/main" val="0"/>
                </a:ext>
              </a:extLst>
            </a:blip>
            <a:srcRect r="17955"/>
            <a:stretch>
              <a:fillRect/>
            </a:stretch>
          </p:blipFill>
          <p:spPr bwMode="auto">
            <a:xfrm>
              <a:off x="5131" y="-1076"/>
              <a:ext cx="352" cy="1476"/>
            </a:xfrm>
            <a:prstGeom prst="rect">
              <a:avLst/>
            </a:prstGeom>
            <a:noFill/>
            <a:extLst>
              <a:ext uri="{909E8E84-426E-40DD-AFC4-6F175D3DCCD1}">
                <a14:hiddenFill xmlns:a14="http://schemas.microsoft.com/office/drawing/2010/main">
                  <a:solidFill>
                    <a:srgbClr val="FFFFFF"/>
                  </a:solidFill>
                </a14:hiddenFill>
              </a:ext>
            </a:extLst>
          </p:spPr>
        </p:pic>
        <p:pic>
          <p:nvPicPr>
            <p:cNvPr id="643109" name="Picture 37"/>
            <p:cNvPicPr>
              <a:picLocks noChangeAspect="1" noChangeArrowheads="1"/>
            </p:cNvPicPr>
            <p:nvPr/>
          </p:nvPicPr>
          <p:blipFill>
            <a:blip r:embed="rId5" cstate="print">
              <a:extLst>
                <a:ext uri="{28A0092B-C50C-407E-A947-70E740481C1C}">
                  <a14:useLocalDpi xmlns:a14="http://schemas.microsoft.com/office/drawing/2010/main" val="0"/>
                </a:ext>
              </a:extLst>
            </a:blip>
            <a:srcRect l="2806" t="2338" r="63844"/>
            <a:stretch>
              <a:fillRect/>
            </a:stretch>
          </p:blipFill>
          <p:spPr bwMode="auto">
            <a:xfrm>
              <a:off x="4687" y="-1180"/>
              <a:ext cx="403" cy="1588"/>
            </a:xfrm>
            <a:prstGeom prst="rect">
              <a:avLst/>
            </a:prstGeom>
            <a:noFill/>
            <a:extLst>
              <a:ext uri="{909E8E84-426E-40DD-AFC4-6F175D3DCCD1}">
                <a14:hiddenFill xmlns:a14="http://schemas.microsoft.com/office/drawing/2010/main">
                  <a:solidFill>
                    <a:srgbClr val="FFFFFF"/>
                  </a:solidFill>
                </a14:hiddenFill>
              </a:ext>
            </a:extLst>
          </p:spPr>
        </p:pic>
        <p:pic>
          <p:nvPicPr>
            <p:cNvPr id="643110" name="Picture 3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45" y="-1421"/>
              <a:ext cx="275" cy="1819"/>
            </a:xfrm>
            <a:prstGeom prst="rect">
              <a:avLst/>
            </a:prstGeom>
            <a:noFill/>
            <a:extLst>
              <a:ext uri="{909E8E84-426E-40DD-AFC4-6F175D3DCCD1}">
                <a14:hiddenFill xmlns:a14="http://schemas.microsoft.com/office/drawing/2010/main">
                  <a:solidFill>
                    <a:srgbClr val="FFFFFF"/>
                  </a:solidFill>
                </a14:hiddenFill>
              </a:ext>
            </a:extLst>
          </p:spPr>
        </p:pic>
        <p:pic>
          <p:nvPicPr>
            <p:cNvPr id="643111" name="Picture 39"/>
            <p:cNvPicPr>
              <a:picLocks noChangeAspect="1" noChangeArrowheads="1"/>
            </p:cNvPicPr>
            <p:nvPr/>
          </p:nvPicPr>
          <p:blipFill>
            <a:blip r:embed="rId7" cstate="print">
              <a:extLst>
                <a:ext uri="{28A0092B-C50C-407E-A947-70E740481C1C}">
                  <a14:useLocalDpi xmlns:a14="http://schemas.microsoft.com/office/drawing/2010/main" val="0"/>
                </a:ext>
              </a:extLst>
            </a:blip>
            <a:srcRect r="2388" b="1042"/>
            <a:stretch>
              <a:fillRect/>
            </a:stretch>
          </p:blipFill>
          <p:spPr bwMode="auto">
            <a:xfrm>
              <a:off x="6213" y="-436"/>
              <a:ext cx="230" cy="812"/>
            </a:xfrm>
            <a:prstGeom prst="rect">
              <a:avLst/>
            </a:prstGeom>
            <a:noFill/>
            <a:extLst>
              <a:ext uri="{909E8E84-426E-40DD-AFC4-6F175D3DCCD1}">
                <a14:hiddenFill xmlns:a14="http://schemas.microsoft.com/office/drawing/2010/main">
                  <a:solidFill>
                    <a:srgbClr val="FFFFFF"/>
                  </a:solidFill>
                </a14:hiddenFill>
              </a:ext>
            </a:extLst>
          </p:spPr>
        </p:pic>
        <p:pic>
          <p:nvPicPr>
            <p:cNvPr id="643112" name="Picture 4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88" y="-589"/>
              <a:ext cx="259" cy="958"/>
            </a:xfrm>
            <a:prstGeom prst="rect">
              <a:avLst/>
            </a:prstGeom>
            <a:noFill/>
            <a:extLst>
              <a:ext uri="{909E8E84-426E-40DD-AFC4-6F175D3DCCD1}">
                <a14:hiddenFill xmlns:a14="http://schemas.microsoft.com/office/drawing/2010/main">
                  <a:solidFill>
                    <a:srgbClr val="FFFFFF"/>
                  </a:solidFill>
                </a14:hiddenFill>
              </a:ext>
            </a:extLst>
          </p:spPr>
        </p:pic>
        <p:pic>
          <p:nvPicPr>
            <p:cNvPr id="643113" name="Picture 41"/>
            <p:cNvPicPr>
              <a:picLocks noChangeAspect="1" noChangeArrowheads="1"/>
            </p:cNvPicPr>
            <p:nvPr/>
          </p:nvPicPr>
          <p:blipFill>
            <a:blip r:embed="rId11" cstate="print">
              <a:extLst>
                <a:ext uri="{28A0092B-C50C-407E-A947-70E740481C1C}">
                  <a14:useLocalDpi xmlns:a14="http://schemas.microsoft.com/office/drawing/2010/main" val="0"/>
                </a:ext>
              </a:extLst>
            </a:blip>
            <a:srcRect l="710"/>
            <a:stretch>
              <a:fillRect/>
            </a:stretch>
          </p:blipFill>
          <p:spPr bwMode="auto">
            <a:xfrm>
              <a:off x="5517" y="-879"/>
              <a:ext cx="321" cy="1266"/>
            </a:xfrm>
            <a:prstGeom prst="rect">
              <a:avLst/>
            </a:prstGeom>
            <a:noFill/>
            <a:extLst>
              <a:ext uri="{909E8E84-426E-40DD-AFC4-6F175D3DCCD1}">
                <a14:hiddenFill xmlns:a14="http://schemas.microsoft.com/office/drawing/2010/main">
                  <a:solidFill>
                    <a:srgbClr val="FFFFFF"/>
                  </a:solidFill>
                </a14:hiddenFill>
              </a:ext>
            </a:extLst>
          </p:spPr>
        </p:pic>
      </p:grpSp>
      <p:sp>
        <p:nvSpPr>
          <p:cNvPr id="643117" name="Text Box 45"/>
          <p:cNvSpPr txBox="1">
            <a:spLocks noChangeArrowheads="1"/>
          </p:cNvSpPr>
          <p:nvPr/>
        </p:nvSpPr>
        <p:spPr bwMode="auto">
          <a:xfrm>
            <a:off x="5786438" y="5851525"/>
            <a:ext cx="3357562"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Since every round requires the</a:t>
            </a:r>
            <a:br>
              <a:rPr lang="en-US" sz="2000">
                <a:solidFill>
                  <a:schemeClr val="tx1"/>
                </a:solidFill>
              </a:rPr>
            </a:br>
            <a:r>
              <a:rPr lang="en-US" sz="2000">
                <a:solidFill>
                  <a:srgbClr val="FF0000"/>
                </a:solidFill>
              </a:rPr>
              <a:t>maximum shifts</a:t>
            </a:r>
            <a:r>
              <a:rPr lang="en-US" sz="2000">
                <a:solidFill>
                  <a:schemeClr val="tx1"/>
                </a:solidFill>
              </a:rPr>
              <a:t>!</a:t>
            </a:r>
            <a:endParaRPr lang="en-US" sz="2000">
              <a:solidFill>
                <a:srgbClr val="6600CC"/>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4307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307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309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643093"/>
                                        </p:tgtEl>
                                        <p:attrNameLst>
                                          <p:attrName>style.visibility</p:attrName>
                                        </p:attrNameLst>
                                      </p:cBhvr>
                                      <p:to>
                                        <p:strVal val="visible"/>
                                      </p:to>
                                    </p:set>
                                    <p:anim calcmode="lin" valueType="num">
                                      <p:cBhvr additive="base">
                                        <p:cTn id="19" dur="500" fill="hold"/>
                                        <p:tgtEl>
                                          <p:spTgt spid="643093"/>
                                        </p:tgtEl>
                                        <p:attrNameLst>
                                          <p:attrName>ppt_x</p:attrName>
                                        </p:attrNameLst>
                                      </p:cBhvr>
                                      <p:tavLst>
                                        <p:tav tm="0">
                                          <p:val>
                                            <p:strVal val="1+#ppt_w/2"/>
                                          </p:val>
                                        </p:tav>
                                        <p:tav tm="100000">
                                          <p:val>
                                            <p:strVal val="#ppt_x"/>
                                          </p:val>
                                        </p:tav>
                                      </p:tavLst>
                                    </p:anim>
                                    <p:anim calcmode="lin" valueType="num">
                                      <p:cBhvr additive="base">
                                        <p:cTn id="20" dur="500" fill="hold"/>
                                        <p:tgtEl>
                                          <p:spTgt spid="643093"/>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4309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643098"/>
                                        </p:tgtEl>
                                        <p:attrNameLst>
                                          <p:attrName>style.visibility</p:attrName>
                                        </p:attrNameLst>
                                      </p:cBhvr>
                                      <p:to>
                                        <p:strVal val="visible"/>
                                      </p:to>
                                    </p:set>
                                    <p:animEffect transition="in" filter="wipe(down)">
                                      <p:cBhvr>
                                        <p:cTn id="29" dur="500"/>
                                        <p:tgtEl>
                                          <p:spTgt spid="64309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643098"/>
                                        </p:tgtEl>
                                        <p:attrNameLst>
                                          <p:attrName>style.visibility</p:attrName>
                                        </p:attrNameLst>
                                      </p:cBhvr>
                                      <p:to>
                                        <p:strVal val="hidden"/>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0" presetClass="path" presetSubtype="0" accel="50000" decel="50000" fill="hold" grpId="1" nodeType="clickEffect">
                                  <p:stCondLst>
                                    <p:cond delay="0"/>
                                  </p:stCondLst>
                                  <p:childTnLst>
                                    <p:animMotion origin="layout" path="M -1.94444E-6 4.56984E-6 L 0.05573 0.00161 " pathEditMode="relative" rAng="0" ptsTypes="AA">
                                      <p:cBhvr>
                                        <p:cTn id="37" dur="2000" fill="hold"/>
                                        <p:tgtEl>
                                          <p:spTgt spid="643096"/>
                                        </p:tgtEl>
                                        <p:attrNameLst>
                                          <p:attrName>ppt_x</p:attrName>
                                          <p:attrName>ppt_y</p:attrName>
                                        </p:attrNameLst>
                                      </p:cBhvr>
                                      <p:rCtr x="2778" y="69"/>
                                    </p:animMotion>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643099"/>
                                        </p:tgtEl>
                                        <p:attrNameLst>
                                          <p:attrName>style.visibility</p:attrName>
                                        </p:attrNameLst>
                                      </p:cBhvr>
                                      <p:to>
                                        <p:strVal val="visible"/>
                                      </p:to>
                                    </p:set>
                                    <p:animEffect transition="in" filter="wipe(down)">
                                      <p:cBhvr>
                                        <p:cTn id="42" dur="500"/>
                                        <p:tgtEl>
                                          <p:spTgt spid="64309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643099"/>
                                        </p:tgtEl>
                                        <p:attrNameLst>
                                          <p:attrName>style.visibility</p:attrName>
                                        </p:attrNameLst>
                                      </p:cBhvr>
                                      <p:to>
                                        <p:strVal val="hidden"/>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0" presetClass="path" presetSubtype="0" accel="50000" decel="50000" fill="hold" grpId="2" nodeType="clickEffect">
                                  <p:stCondLst>
                                    <p:cond delay="0"/>
                                  </p:stCondLst>
                                  <p:childTnLst>
                                    <p:animMotion origin="layout" path="M 0.05572 0.00162 L 0.11927 0.00162 " pathEditMode="relative" rAng="0" ptsTypes="AA">
                                      <p:cBhvr>
                                        <p:cTn id="50" dur="2000" fill="hold"/>
                                        <p:tgtEl>
                                          <p:spTgt spid="643096"/>
                                        </p:tgtEl>
                                        <p:attrNameLst>
                                          <p:attrName>ppt_x</p:attrName>
                                          <p:attrName>ppt_y</p:attrName>
                                        </p:attrNameLst>
                                      </p:cBhvr>
                                      <p:rCtr x="3177" y="0"/>
                                    </p:animMotion>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43100"/>
                                        </p:tgtEl>
                                        <p:attrNameLst>
                                          <p:attrName>style.visibility</p:attrName>
                                        </p:attrNameLst>
                                      </p:cBhvr>
                                      <p:to>
                                        <p:strVal val="visible"/>
                                      </p:to>
                                    </p:set>
                                    <p:animEffect transition="in" filter="wipe(down)">
                                      <p:cBhvr>
                                        <p:cTn id="55" dur="500"/>
                                        <p:tgtEl>
                                          <p:spTgt spid="643100"/>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643100"/>
                                        </p:tgtEl>
                                        <p:attrNameLst>
                                          <p:attrName>style.visibility</p:attrName>
                                        </p:attrNameLst>
                                      </p:cBhvr>
                                      <p:to>
                                        <p:strVal val="hidden"/>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2" presetClass="exit" presetSubtype="2" fill="hold" grpId="3" nodeType="clickEffect">
                                  <p:stCondLst>
                                    <p:cond delay="0"/>
                                  </p:stCondLst>
                                  <p:childTnLst>
                                    <p:anim calcmode="lin" valueType="num">
                                      <p:cBhvr additive="base">
                                        <p:cTn id="63" dur="500"/>
                                        <p:tgtEl>
                                          <p:spTgt spid="643096"/>
                                        </p:tgtEl>
                                        <p:attrNameLst>
                                          <p:attrName>ppt_x</p:attrName>
                                        </p:attrNameLst>
                                      </p:cBhvr>
                                      <p:tavLst>
                                        <p:tav tm="0">
                                          <p:val>
                                            <p:strVal val="ppt_x"/>
                                          </p:val>
                                        </p:tav>
                                        <p:tav tm="100000">
                                          <p:val>
                                            <p:strVal val="1+ppt_w/2"/>
                                          </p:val>
                                        </p:tav>
                                      </p:tavLst>
                                    </p:anim>
                                    <p:anim calcmode="lin" valueType="num">
                                      <p:cBhvr additive="base">
                                        <p:cTn id="64" dur="500"/>
                                        <p:tgtEl>
                                          <p:spTgt spid="643096"/>
                                        </p:tgtEl>
                                        <p:attrNameLst>
                                          <p:attrName>ppt_y</p:attrName>
                                        </p:attrNameLst>
                                      </p:cBhvr>
                                      <p:tavLst>
                                        <p:tav tm="0">
                                          <p:val>
                                            <p:strVal val="ppt_y"/>
                                          </p:val>
                                        </p:tav>
                                        <p:tav tm="100000">
                                          <p:val>
                                            <p:strVal val="ppt_y"/>
                                          </p:val>
                                        </p:tav>
                                      </p:tavLst>
                                    </p:anim>
                                    <p:set>
                                      <p:cBhvr>
                                        <p:cTn id="65" dur="1" fill="hold">
                                          <p:stCondLst>
                                            <p:cond delay="499"/>
                                          </p:stCondLst>
                                        </p:cTn>
                                        <p:tgtEl>
                                          <p:spTgt spid="643096"/>
                                        </p:tgtEl>
                                        <p:attrNameLst>
                                          <p:attrName>style.visibility</p:attrName>
                                        </p:attrNameLst>
                                      </p:cBhvr>
                                      <p:to>
                                        <p:strVal val="hidden"/>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643101"/>
                                        </p:tgtEl>
                                        <p:attrNameLst>
                                          <p:attrName>style.visibility</p:attrName>
                                        </p:attrNameLst>
                                      </p:cBhvr>
                                      <p:to>
                                        <p:strVal val="visible"/>
                                      </p:to>
                                    </p:set>
                                  </p:childTnLst>
                                </p:cTn>
                              </p:par>
                            </p:childTnLst>
                          </p:cTn>
                        </p:par>
                      </p:childTnLst>
                    </p:cTn>
                  </p:par>
                  <p:par>
                    <p:cTn id="70" fill="hold" nodeType="clickPar">
                      <p:stCondLst>
                        <p:cond delay="indefinite"/>
                      </p:stCondLst>
                      <p:childTnLst>
                        <p:par>
                          <p:cTn id="71" fill="hold" nodeType="withGroup">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643102"/>
                                        </p:tgtEl>
                                        <p:attrNameLst>
                                          <p:attrName>style.visibility</p:attrName>
                                        </p:attrNameLst>
                                      </p:cBhvr>
                                      <p:to>
                                        <p:strVal val="visible"/>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10" presetClass="entr" presetSubtype="0" fill="hold" nodeType="clickEffect">
                                  <p:stCondLst>
                                    <p:cond delay="0"/>
                                  </p:stCondLst>
                                  <p:childTnLst>
                                    <p:set>
                                      <p:cBhvr>
                                        <p:cTn id="77" dur="1" fill="hold">
                                          <p:stCondLst>
                                            <p:cond delay="0"/>
                                          </p:stCondLst>
                                        </p:cTn>
                                        <p:tgtEl>
                                          <p:spTgt spid="643116"/>
                                        </p:tgtEl>
                                        <p:attrNameLst>
                                          <p:attrName>style.visibility</p:attrName>
                                        </p:attrNameLst>
                                      </p:cBhvr>
                                      <p:to>
                                        <p:strVal val="visible"/>
                                      </p:to>
                                    </p:set>
                                    <p:animEffect transition="in" filter="fade">
                                      <p:cBhvr>
                                        <p:cTn id="78" dur="500"/>
                                        <p:tgtEl>
                                          <p:spTgt spid="643116"/>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643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3075" grpId="0"/>
      <p:bldP spid="643076" grpId="0"/>
      <p:bldP spid="643096" grpId="0" animBg="1"/>
      <p:bldP spid="643096" grpId="1" animBg="1"/>
      <p:bldP spid="643096" grpId="2" animBg="1"/>
      <p:bldP spid="643096" grpId="3" animBg="1"/>
      <p:bldP spid="643097" grpId="0"/>
      <p:bldP spid="643098" grpId="0" animBg="1"/>
      <p:bldP spid="643098" grpId="1" animBg="1"/>
      <p:bldP spid="643099" grpId="0" animBg="1"/>
      <p:bldP spid="643099" grpId="1" animBg="1"/>
      <p:bldP spid="643100" grpId="0" animBg="1"/>
      <p:bldP spid="643100" grpId="1" animBg="1"/>
      <p:bldP spid="643101" grpId="0"/>
      <p:bldP spid="643102" grpId="0"/>
      <p:bldP spid="64311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4"/>
          <p:cNvSpPr>
            <a:spLocks noGrp="1"/>
          </p:cNvSpPr>
          <p:nvPr>
            <p:ph type="sldNum" sz="quarter" idx="12"/>
          </p:nvPr>
        </p:nvSpPr>
        <p:spPr/>
        <p:txBody>
          <a:bodyPr/>
          <a:lstStyle/>
          <a:p>
            <a:fld id="{9BD8E3E5-1D94-444A-95C9-F0F2ACEA4F10}" type="slidenum">
              <a:rPr lang="en-US"/>
              <a:pPr/>
              <a:t>61</a:t>
            </a:fld>
            <a:endParaRPr lang="en-US"/>
          </a:p>
        </p:txBody>
      </p:sp>
      <p:sp>
        <p:nvSpPr>
          <p:cNvPr id="590850" name="Text Box 2"/>
          <p:cNvSpPr txBox="1">
            <a:spLocks noChangeArrowheads="1"/>
          </p:cNvSpPr>
          <p:nvPr/>
        </p:nvSpPr>
        <p:spPr bwMode="auto">
          <a:xfrm>
            <a:off x="66675" y="1901825"/>
            <a:ext cx="4613275" cy="4902200"/>
          </a:xfrm>
          <a:prstGeom prst="rect">
            <a:avLst/>
          </a:prstGeom>
          <a:solidFill>
            <a:srgbClr val="E7FFE8"/>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900" noProof="1"/>
              <a:t>void insertionSort(int A[], int n)</a:t>
            </a:r>
          </a:p>
          <a:p>
            <a:r>
              <a:rPr lang="en-US" sz="1900" noProof="1"/>
              <a:t>{ </a:t>
            </a:r>
            <a:endParaRPr lang="en-US" sz="1900"/>
          </a:p>
          <a:p>
            <a:r>
              <a:rPr lang="en-US" sz="1900"/>
              <a:t>   </a:t>
            </a:r>
            <a:r>
              <a:rPr lang="en-US" sz="1900" noProof="1">
                <a:solidFill>
                  <a:srgbClr val="6600CC"/>
                </a:solidFill>
              </a:rPr>
              <a:t>for(int </a:t>
            </a:r>
            <a:r>
              <a:rPr lang="en-US" sz="1900">
                <a:solidFill>
                  <a:srgbClr val="6600CC"/>
                </a:solidFill>
              </a:rPr>
              <a:t>s </a:t>
            </a:r>
            <a:r>
              <a:rPr lang="en-US" sz="1900" noProof="1">
                <a:solidFill>
                  <a:srgbClr val="6600CC"/>
                </a:solidFill>
              </a:rPr>
              <a:t>=</a:t>
            </a:r>
            <a:r>
              <a:rPr lang="en-US" sz="1900">
                <a:solidFill>
                  <a:srgbClr val="6600CC"/>
                </a:solidFill>
              </a:rPr>
              <a:t> </a:t>
            </a:r>
            <a:r>
              <a:rPr lang="en-US" sz="1900" noProof="1">
                <a:solidFill>
                  <a:srgbClr val="6600CC"/>
                </a:solidFill>
              </a:rPr>
              <a:t>2; </a:t>
            </a:r>
            <a:r>
              <a:rPr lang="en-US" sz="1900">
                <a:solidFill>
                  <a:srgbClr val="6600CC"/>
                </a:solidFill>
              </a:rPr>
              <a:t>s </a:t>
            </a:r>
            <a:r>
              <a:rPr lang="en-US" sz="1900" noProof="1">
                <a:solidFill>
                  <a:srgbClr val="6600CC"/>
                </a:solidFill>
              </a:rPr>
              <a:t>&lt;=</a:t>
            </a:r>
            <a:r>
              <a:rPr lang="en-US" sz="1900">
                <a:solidFill>
                  <a:srgbClr val="6600CC"/>
                </a:solidFill>
              </a:rPr>
              <a:t> </a:t>
            </a:r>
            <a:r>
              <a:rPr lang="en-US" sz="1900" noProof="1">
                <a:solidFill>
                  <a:srgbClr val="6600CC"/>
                </a:solidFill>
              </a:rPr>
              <a:t>n; s++)</a:t>
            </a:r>
          </a:p>
          <a:p>
            <a:r>
              <a:rPr lang="en-US" sz="1900">
                <a:solidFill>
                  <a:srgbClr val="6600CC"/>
                </a:solidFill>
              </a:rPr>
              <a:t>   </a:t>
            </a:r>
            <a:r>
              <a:rPr lang="en-US" sz="1900" noProof="1">
                <a:solidFill>
                  <a:srgbClr val="6600CC"/>
                </a:solidFill>
              </a:rPr>
              <a:t>{ </a:t>
            </a:r>
          </a:p>
          <a:p>
            <a:r>
              <a:rPr lang="en-US" sz="1900"/>
              <a:t>       </a:t>
            </a:r>
            <a:r>
              <a:rPr lang="en-US" sz="1900" noProof="1">
                <a:solidFill>
                  <a:srgbClr val="006600"/>
                </a:solidFill>
              </a:rPr>
              <a:t>int </a:t>
            </a:r>
            <a:r>
              <a:rPr lang="en-US" sz="1900">
                <a:solidFill>
                  <a:srgbClr val="006600"/>
                </a:solidFill>
              </a:rPr>
              <a:t>sortMe</a:t>
            </a:r>
            <a:r>
              <a:rPr lang="en-US" sz="1900" noProof="1">
                <a:solidFill>
                  <a:srgbClr val="006600"/>
                </a:solidFill>
              </a:rPr>
              <a:t> = A[</a:t>
            </a:r>
            <a:r>
              <a:rPr lang="en-US" sz="1900">
                <a:solidFill>
                  <a:srgbClr val="006600"/>
                </a:solidFill>
              </a:rPr>
              <a:t> s </a:t>
            </a:r>
            <a:r>
              <a:rPr lang="en-US" sz="1900" noProof="1">
                <a:solidFill>
                  <a:srgbClr val="006600"/>
                </a:solidFill>
              </a:rPr>
              <a:t>-</a:t>
            </a:r>
            <a:r>
              <a:rPr lang="en-US" sz="1900">
                <a:solidFill>
                  <a:srgbClr val="006600"/>
                </a:solidFill>
              </a:rPr>
              <a:t> </a:t>
            </a:r>
            <a:r>
              <a:rPr lang="en-US" sz="1900" noProof="1">
                <a:solidFill>
                  <a:srgbClr val="006600"/>
                </a:solidFill>
              </a:rPr>
              <a:t>1</a:t>
            </a:r>
            <a:r>
              <a:rPr lang="en-US" sz="1900">
                <a:solidFill>
                  <a:srgbClr val="006600"/>
                </a:solidFill>
              </a:rPr>
              <a:t> </a:t>
            </a:r>
            <a:r>
              <a:rPr lang="en-US" sz="1900" noProof="1">
                <a:solidFill>
                  <a:srgbClr val="006600"/>
                </a:solidFill>
              </a:rPr>
              <a:t>];</a:t>
            </a:r>
            <a:endParaRPr lang="en-US" sz="1900">
              <a:solidFill>
                <a:srgbClr val="006600"/>
              </a:solidFill>
            </a:endParaRPr>
          </a:p>
          <a:p>
            <a:endParaRPr lang="en-US" sz="1000">
              <a:solidFill>
                <a:srgbClr val="006600"/>
              </a:solidFill>
            </a:endParaRPr>
          </a:p>
          <a:p>
            <a:endParaRPr lang="en-US" sz="1000"/>
          </a:p>
          <a:p>
            <a:endParaRPr lang="en-US" sz="1000"/>
          </a:p>
          <a:p>
            <a:r>
              <a:rPr lang="en-US" sz="1900"/>
              <a:t>       </a:t>
            </a:r>
            <a:r>
              <a:rPr lang="en-US" sz="1900" noProof="1">
                <a:solidFill>
                  <a:srgbClr val="0000CC"/>
                </a:solidFill>
              </a:rPr>
              <a:t>int i = </a:t>
            </a:r>
            <a:r>
              <a:rPr lang="en-US" sz="1900">
                <a:solidFill>
                  <a:srgbClr val="0000CC"/>
                </a:solidFill>
              </a:rPr>
              <a:t>s</a:t>
            </a:r>
            <a:r>
              <a:rPr lang="en-US" sz="1900" noProof="1">
                <a:solidFill>
                  <a:srgbClr val="0000CC"/>
                </a:solidFill>
              </a:rPr>
              <a:t> - 2; </a:t>
            </a:r>
            <a:endParaRPr lang="en-US" sz="1900">
              <a:solidFill>
                <a:srgbClr val="0000CC"/>
              </a:solidFill>
            </a:endParaRPr>
          </a:p>
          <a:p>
            <a:r>
              <a:rPr lang="en-US" sz="1900">
                <a:solidFill>
                  <a:srgbClr val="0000CC"/>
                </a:solidFill>
              </a:rPr>
              <a:t>       </a:t>
            </a:r>
            <a:r>
              <a:rPr lang="en-US" sz="1900" noProof="1">
                <a:solidFill>
                  <a:srgbClr val="0000CC"/>
                </a:solidFill>
              </a:rPr>
              <a:t>while (i &gt;= 0 &amp;&amp; </a:t>
            </a:r>
            <a:r>
              <a:rPr lang="en-US" sz="1900">
                <a:solidFill>
                  <a:srgbClr val="0000CC"/>
                </a:solidFill>
              </a:rPr>
              <a:t>sortMe</a:t>
            </a:r>
            <a:r>
              <a:rPr lang="en-US" sz="1900" noProof="1">
                <a:solidFill>
                  <a:srgbClr val="0000CC"/>
                </a:solidFill>
              </a:rPr>
              <a:t> &lt; A[i])    </a:t>
            </a:r>
          </a:p>
          <a:p>
            <a:r>
              <a:rPr lang="en-US" sz="1900">
                <a:solidFill>
                  <a:srgbClr val="0000CC"/>
                </a:solidFill>
              </a:rPr>
              <a:t>       </a:t>
            </a:r>
            <a:r>
              <a:rPr lang="en-US" sz="1900" noProof="1">
                <a:solidFill>
                  <a:srgbClr val="0000CC"/>
                </a:solidFill>
              </a:rPr>
              <a:t>{ </a:t>
            </a:r>
          </a:p>
          <a:p>
            <a:r>
              <a:rPr lang="en-US" sz="1900" noProof="1">
                <a:solidFill>
                  <a:srgbClr val="0000CC"/>
                </a:solidFill>
              </a:rPr>
              <a:t>	A[i+1] = A[i]; </a:t>
            </a:r>
          </a:p>
          <a:p>
            <a:r>
              <a:rPr lang="en-US" sz="1900" noProof="1">
                <a:solidFill>
                  <a:srgbClr val="0000CC"/>
                </a:solidFill>
              </a:rPr>
              <a:t>	--i; </a:t>
            </a:r>
          </a:p>
          <a:p>
            <a:r>
              <a:rPr lang="en-US" sz="1900">
                <a:solidFill>
                  <a:srgbClr val="0000CC"/>
                </a:solidFill>
              </a:rPr>
              <a:t>       </a:t>
            </a:r>
            <a:r>
              <a:rPr lang="en-US" sz="1900" noProof="1">
                <a:solidFill>
                  <a:srgbClr val="0000CC"/>
                </a:solidFill>
              </a:rPr>
              <a:t>}</a:t>
            </a:r>
            <a:endParaRPr lang="en-US" sz="1900">
              <a:solidFill>
                <a:srgbClr val="0000CC"/>
              </a:solidFill>
            </a:endParaRPr>
          </a:p>
          <a:p>
            <a:endParaRPr lang="en-US" sz="1000">
              <a:solidFill>
                <a:srgbClr val="0000CC"/>
              </a:solidFill>
            </a:endParaRPr>
          </a:p>
          <a:p>
            <a:endParaRPr lang="en-US" sz="1000" noProof="1"/>
          </a:p>
          <a:p>
            <a:r>
              <a:rPr lang="en-US" sz="1900"/>
              <a:t>      </a:t>
            </a:r>
            <a:r>
              <a:rPr lang="en-US" sz="1900" noProof="1">
                <a:solidFill>
                  <a:srgbClr val="A50021"/>
                </a:solidFill>
              </a:rPr>
              <a:t>A[i+1] = </a:t>
            </a:r>
            <a:r>
              <a:rPr lang="en-US" sz="1900">
                <a:solidFill>
                  <a:srgbClr val="A50021"/>
                </a:solidFill>
              </a:rPr>
              <a:t>sortMe</a:t>
            </a:r>
            <a:r>
              <a:rPr lang="en-US" sz="1900" noProof="1">
                <a:solidFill>
                  <a:srgbClr val="A50021"/>
                </a:solidFill>
              </a:rPr>
              <a:t>; </a:t>
            </a:r>
          </a:p>
          <a:p>
            <a:r>
              <a:rPr lang="en-US" sz="1900">
                <a:solidFill>
                  <a:srgbClr val="6600CC"/>
                </a:solidFill>
              </a:rPr>
              <a:t>   </a:t>
            </a:r>
            <a:r>
              <a:rPr lang="en-US" sz="1900" noProof="1">
                <a:solidFill>
                  <a:srgbClr val="6600CC"/>
                </a:solidFill>
              </a:rPr>
              <a:t>} </a:t>
            </a:r>
          </a:p>
          <a:p>
            <a:r>
              <a:rPr lang="en-US" sz="1900" noProof="1"/>
              <a:t>} </a:t>
            </a:r>
          </a:p>
        </p:txBody>
      </p:sp>
      <p:sp>
        <p:nvSpPr>
          <p:cNvPr id="590851" name="Rectangle 3"/>
          <p:cNvSpPr>
            <a:spLocks noChangeArrowheads="1"/>
          </p:cNvSpPr>
          <p:nvPr/>
        </p:nvSpPr>
        <p:spPr bwMode="auto">
          <a:xfrm>
            <a:off x="-855663" y="-204788"/>
            <a:ext cx="7772401" cy="1143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4400"/>
              <a:t>The Insertion Sort</a:t>
            </a:r>
          </a:p>
        </p:txBody>
      </p:sp>
      <p:sp>
        <p:nvSpPr>
          <p:cNvPr id="590852" name="Text Box 4"/>
          <p:cNvSpPr txBox="1">
            <a:spLocks noChangeArrowheads="1"/>
          </p:cNvSpPr>
          <p:nvPr/>
        </p:nvSpPr>
        <p:spPr bwMode="auto">
          <a:xfrm>
            <a:off x="152400" y="914400"/>
            <a:ext cx="4495800" cy="7334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100">
                <a:solidFill>
                  <a:schemeClr val="accent2"/>
                </a:solidFill>
                <a:cs typeface="Courier New" pitchFamily="49" charset="0"/>
              </a:rPr>
              <a:t>And here’s the C++ version which sorts an array in ascending order!</a:t>
            </a:r>
            <a:endParaRPr lang="en-US" sz="2100">
              <a:solidFill>
                <a:schemeClr val="tx1"/>
              </a:solidFill>
              <a:cs typeface="Courier New" pitchFamily="49" charset="0"/>
            </a:endParaRPr>
          </a:p>
        </p:txBody>
      </p:sp>
      <p:grpSp>
        <p:nvGrpSpPr>
          <p:cNvPr id="590959" name="Group 111"/>
          <p:cNvGrpSpPr>
            <a:grpSpLocks/>
          </p:cNvGrpSpPr>
          <p:nvPr/>
        </p:nvGrpSpPr>
        <p:grpSpPr bwMode="auto">
          <a:xfrm>
            <a:off x="3276600" y="1752600"/>
            <a:ext cx="5715000" cy="1311275"/>
            <a:chOff x="2064" y="1104"/>
            <a:chExt cx="3600" cy="826"/>
          </a:xfrm>
        </p:grpSpPr>
        <p:sp>
          <p:nvSpPr>
            <p:cNvPr id="590855" name="Text Box 7"/>
            <p:cNvSpPr txBox="1">
              <a:spLocks noChangeArrowheads="1"/>
            </p:cNvSpPr>
            <p:nvPr/>
          </p:nvSpPr>
          <p:spPr bwMode="auto">
            <a:xfrm>
              <a:off x="3216" y="1104"/>
              <a:ext cx="2448" cy="82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a:solidFill>
                    <a:srgbClr val="6600CC"/>
                  </a:solidFill>
                </a:rPr>
                <a:t>Focus on successively larger</a:t>
              </a:r>
              <a:br>
                <a:rPr lang="en-US" sz="2000">
                  <a:solidFill>
                    <a:srgbClr val="6600CC"/>
                  </a:solidFill>
                </a:rPr>
              </a:br>
              <a:r>
                <a:rPr lang="en-US" sz="2000">
                  <a:solidFill>
                    <a:srgbClr val="6600CC"/>
                  </a:solidFill>
                </a:rPr>
                <a:t>prefixes of the array. Start </a:t>
              </a:r>
              <a:br>
                <a:rPr lang="en-US" sz="2000">
                  <a:solidFill>
                    <a:srgbClr val="6600CC"/>
                  </a:solidFill>
                </a:rPr>
              </a:br>
              <a:r>
                <a:rPr lang="en-US" sz="2000">
                  <a:solidFill>
                    <a:srgbClr val="6600CC"/>
                  </a:solidFill>
                </a:rPr>
                <a:t>with the first s=2 elements, then the first s=3 elements...</a:t>
              </a:r>
            </a:p>
          </p:txBody>
        </p:sp>
        <p:sp>
          <p:nvSpPr>
            <p:cNvPr id="590932" name="AutoShape 84"/>
            <p:cNvSpPr>
              <a:spLocks/>
            </p:cNvSpPr>
            <p:nvPr/>
          </p:nvSpPr>
          <p:spPr bwMode="auto">
            <a:xfrm>
              <a:off x="2064" y="1488"/>
              <a:ext cx="243" cy="336"/>
            </a:xfrm>
            <a:prstGeom prst="rightBrace">
              <a:avLst>
                <a:gd name="adj1" fmla="val 11523"/>
                <a:gd name="adj2" fmla="val 50000"/>
              </a:avLst>
            </a:prstGeom>
            <a:noFill/>
            <a:ln w="38100">
              <a:solidFill>
                <a:srgbClr val="0000FF"/>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0933" name="Line 85"/>
            <p:cNvSpPr>
              <a:spLocks noChangeShapeType="1"/>
            </p:cNvSpPr>
            <p:nvPr/>
          </p:nvSpPr>
          <p:spPr bwMode="auto">
            <a:xfrm flipV="1">
              <a:off x="2313" y="1257"/>
              <a:ext cx="912" cy="398"/>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0941" name="Group 93"/>
          <p:cNvGrpSpPr>
            <a:grpSpLocks/>
          </p:cNvGrpSpPr>
          <p:nvPr/>
        </p:nvGrpSpPr>
        <p:grpSpPr bwMode="auto">
          <a:xfrm>
            <a:off x="3276600" y="2979738"/>
            <a:ext cx="5649913" cy="1192212"/>
            <a:chOff x="2392" y="1899"/>
            <a:chExt cx="3250" cy="751"/>
          </a:xfrm>
        </p:grpSpPr>
        <p:sp>
          <p:nvSpPr>
            <p:cNvPr id="590929" name="Text Box 81"/>
            <p:cNvSpPr txBox="1">
              <a:spLocks noChangeArrowheads="1"/>
            </p:cNvSpPr>
            <p:nvPr/>
          </p:nvSpPr>
          <p:spPr bwMode="auto">
            <a:xfrm>
              <a:off x="3216" y="2016"/>
              <a:ext cx="2426" cy="63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a:solidFill>
                    <a:srgbClr val="006600"/>
                  </a:solidFill>
                </a:rPr>
                <a:t>Make a copy of the last val in the current set – this opens up a slot in the array for us to shift items!</a:t>
              </a:r>
            </a:p>
          </p:txBody>
        </p:sp>
        <p:sp>
          <p:nvSpPr>
            <p:cNvPr id="590934" name="AutoShape 86"/>
            <p:cNvSpPr>
              <a:spLocks/>
            </p:cNvSpPr>
            <p:nvPr/>
          </p:nvSpPr>
          <p:spPr bwMode="auto">
            <a:xfrm>
              <a:off x="2392" y="1899"/>
              <a:ext cx="243" cy="336"/>
            </a:xfrm>
            <a:prstGeom prst="rightBrace">
              <a:avLst>
                <a:gd name="adj1" fmla="val 11523"/>
                <a:gd name="adj2" fmla="val 50000"/>
              </a:avLst>
            </a:prstGeom>
            <a:noFill/>
            <a:ln w="38100">
              <a:solidFill>
                <a:srgbClr val="0000FF"/>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0935" name="Line 87"/>
            <p:cNvSpPr>
              <a:spLocks noChangeShapeType="1"/>
            </p:cNvSpPr>
            <p:nvPr/>
          </p:nvSpPr>
          <p:spPr bwMode="auto">
            <a:xfrm>
              <a:off x="2632" y="2070"/>
              <a:ext cx="577" cy="57"/>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0942" name="Group 94"/>
          <p:cNvGrpSpPr>
            <a:grpSpLocks/>
          </p:cNvGrpSpPr>
          <p:nvPr/>
        </p:nvGrpSpPr>
        <p:grpSpPr bwMode="auto">
          <a:xfrm>
            <a:off x="4276725" y="3810000"/>
            <a:ext cx="4924425" cy="1762125"/>
            <a:chOff x="2694" y="2400"/>
            <a:chExt cx="3102" cy="1110"/>
          </a:xfrm>
        </p:grpSpPr>
        <p:sp>
          <p:nvSpPr>
            <p:cNvPr id="590858" name="Text Box 10"/>
            <p:cNvSpPr txBox="1">
              <a:spLocks noChangeArrowheads="1"/>
            </p:cNvSpPr>
            <p:nvPr/>
          </p:nvSpPr>
          <p:spPr bwMode="auto">
            <a:xfrm>
              <a:off x="3216" y="2640"/>
              <a:ext cx="2580" cy="63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a:solidFill>
                    <a:schemeClr val="accent2"/>
                  </a:solidFill>
                </a:rPr>
                <a:t>Shift the values in the focus region right until we find the proper slot for sortMe.</a:t>
              </a:r>
            </a:p>
          </p:txBody>
        </p:sp>
        <p:sp>
          <p:nvSpPr>
            <p:cNvPr id="590936" name="AutoShape 88"/>
            <p:cNvSpPr>
              <a:spLocks/>
            </p:cNvSpPr>
            <p:nvPr/>
          </p:nvSpPr>
          <p:spPr bwMode="auto">
            <a:xfrm>
              <a:off x="2694" y="2400"/>
              <a:ext cx="243" cy="1110"/>
            </a:xfrm>
            <a:prstGeom prst="rightBrace">
              <a:avLst>
                <a:gd name="adj1" fmla="val 38066"/>
                <a:gd name="adj2" fmla="val 50000"/>
              </a:avLst>
            </a:prstGeom>
            <a:noFill/>
            <a:ln w="38100">
              <a:solidFill>
                <a:srgbClr val="0000FF"/>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0937" name="Line 89"/>
            <p:cNvSpPr>
              <a:spLocks noChangeShapeType="1"/>
            </p:cNvSpPr>
            <p:nvPr/>
          </p:nvSpPr>
          <p:spPr bwMode="auto">
            <a:xfrm flipV="1">
              <a:off x="2934" y="2756"/>
              <a:ext cx="319" cy="192"/>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0943" name="Group 95"/>
          <p:cNvGrpSpPr>
            <a:grpSpLocks/>
          </p:cNvGrpSpPr>
          <p:nvPr/>
        </p:nvGrpSpPr>
        <p:grpSpPr bwMode="auto">
          <a:xfrm>
            <a:off x="2449513" y="5684838"/>
            <a:ext cx="6532562" cy="641350"/>
            <a:chOff x="1543" y="3581"/>
            <a:chExt cx="4115" cy="404"/>
          </a:xfrm>
        </p:grpSpPr>
        <p:sp>
          <p:nvSpPr>
            <p:cNvPr id="590861" name="Text Box 13"/>
            <p:cNvSpPr txBox="1">
              <a:spLocks noChangeArrowheads="1"/>
            </p:cNvSpPr>
            <p:nvPr/>
          </p:nvSpPr>
          <p:spPr bwMode="auto">
            <a:xfrm>
              <a:off x="3223" y="3581"/>
              <a:ext cx="2435" cy="40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rgbClr val="A50021"/>
                  </a:solidFill>
                </a:rPr>
                <a:t>Store the sortMe value into the vacated slot.</a:t>
              </a:r>
            </a:p>
          </p:txBody>
        </p:sp>
        <p:sp>
          <p:nvSpPr>
            <p:cNvPr id="590938" name="AutoShape 90"/>
            <p:cNvSpPr>
              <a:spLocks/>
            </p:cNvSpPr>
            <p:nvPr/>
          </p:nvSpPr>
          <p:spPr bwMode="auto">
            <a:xfrm>
              <a:off x="1543" y="3710"/>
              <a:ext cx="243" cy="222"/>
            </a:xfrm>
            <a:prstGeom prst="rightBrace">
              <a:avLst>
                <a:gd name="adj1" fmla="val 8333"/>
                <a:gd name="adj2" fmla="val 50000"/>
              </a:avLst>
            </a:prstGeom>
            <a:noFill/>
            <a:ln w="38100">
              <a:solidFill>
                <a:srgbClr val="0000FF"/>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0939" name="Line 91"/>
            <p:cNvSpPr>
              <a:spLocks noChangeShapeType="1"/>
            </p:cNvSpPr>
            <p:nvPr/>
          </p:nvSpPr>
          <p:spPr bwMode="auto">
            <a:xfrm flipV="1">
              <a:off x="1784" y="3685"/>
              <a:ext cx="1471" cy="132"/>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590945" name="Picture 9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9400" y="228600"/>
            <a:ext cx="2217738" cy="13716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90946" name="Group 98"/>
          <p:cNvGrpSpPr>
            <a:grpSpLocks/>
          </p:cNvGrpSpPr>
          <p:nvPr/>
        </p:nvGrpSpPr>
        <p:grpSpPr bwMode="auto">
          <a:xfrm>
            <a:off x="6713538" y="354013"/>
            <a:ext cx="2011362" cy="1198562"/>
            <a:chOff x="912" y="814"/>
            <a:chExt cx="3483" cy="2264"/>
          </a:xfrm>
        </p:grpSpPr>
        <p:sp>
          <p:nvSpPr>
            <p:cNvPr id="590947" name="Rectangle 99"/>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0948" name="Line 100"/>
            <p:cNvSpPr>
              <a:spLocks noChangeShapeType="1"/>
            </p:cNvSpPr>
            <p:nvPr/>
          </p:nvSpPr>
          <p:spPr bwMode="auto">
            <a:xfrm>
              <a:off x="912" y="864"/>
              <a:ext cx="16" cy="15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0949" name="Line 101"/>
            <p:cNvSpPr>
              <a:spLocks noChangeShapeType="1"/>
            </p:cNvSpPr>
            <p:nvPr/>
          </p:nvSpPr>
          <p:spPr bwMode="auto">
            <a:xfrm flipH="1">
              <a:off x="4386" y="814"/>
              <a:ext cx="9" cy="150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590950" name="Picture 102"/>
          <p:cNvPicPr>
            <a:picLocks noChangeAspect="1" noChangeArrowheads="1"/>
          </p:cNvPicPr>
          <p:nvPr/>
        </p:nvPicPr>
        <p:blipFill>
          <a:blip r:embed="rId4" cstate="print">
            <a:extLst>
              <a:ext uri="{28A0092B-C50C-407E-A947-70E740481C1C}">
                <a14:useLocalDpi xmlns:a14="http://schemas.microsoft.com/office/drawing/2010/main" val="0"/>
              </a:ext>
            </a:extLst>
          </a:blip>
          <a:srcRect r="17955"/>
          <a:stretch>
            <a:fillRect/>
          </a:stretch>
        </p:blipFill>
        <p:spPr bwMode="auto">
          <a:xfrm>
            <a:off x="7624763" y="561975"/>
            <a:ext cx="244475" cy="968375"/>
          </a:xfrm>
          <a:prstGeom prst="rect">
            <a:avLst/>
          </a:prstGeom>
          <a:noFill/>
          <a:extLst>
            <a:ext uri="{909E8E84-426E-40DD-AFC4-6F175D3DCCD1}">
              <a14:hiddenFill xmlns:a14="http://schemas.microsoft.com/office/drawing/2010/main">
                <a:solidFill>
                  <a:srgbClr val="FFFFFF"/>
                </a:solidFill>
              </a14:hiddenFill>
            </a:ext>
          </a:extLst>
        </p:spPr>
      </p:pic>
      <p:pic>
        <p:nvPicPr>
          <p:cNvPr id="590951" name="Picture 103"/>
          <p:cNvPicPr>
            <a:picLocks noChangeAspect="1" noChangeArrowheads="1"/>
          </p:cNvPicPr>
          <p:nvPr/>
        </p:nvPicPr>
        <p:blipFill>
          <a:blip r:embed="rId5" cstate="print">
            <a:extLst>
              <a:ext uri="{28A0092B-C50C-407E-A947-70E740481C1C}">
                <a14:useLocalDpi xmlns:a14="http://schemas.microsoft.com/office/drawing/2010/main" val="0"/>
              </a:ext>
            </a:extLst>
          </a:blip>
          <a:srcRect l="2806" t="2338" r="63844"/>
          <a:stretch>
            <a:fillRect/>
          </a:stretch>
        </p:blipFill>
        <p:spPr bwMode="auto">
          <a:xfrm>
            <a:off x="7905750" y="496888"/>
            <a:ext cx="279400" cy="1042987"/>
          </a:xfrm>
          <a:prstGeom prst="rect">
            <a:avLst/>
          </a:prstGeom>
          <a:noFill/>
          <a:extLst>
            <a:ext uri="{909E8E84-426E-40DD-AFC4-6F175D3DCCD1}">
              <a14:hiddenFill xmlns:a14="http://schemas.microsoft.com/office/drawing/2010/main">
                <a:solidFill>
                  <a:srgbClr val="FFFFFF"/>
                </a:solidFill>
              </a14:hiddenFill>
            </a:ext>
          </a:extLst>
        </p:spPr>
      </p:pic>
      <p:pic>
        <p:nvPicPr>
          <p:cNvPr id="590952" name="Picture 10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91325" y="339725"/>
            <a:ext cx="190500" cy="1195388"/>
          </a:xfrm>
          <a:prstGeom prst="rect">
            <a:avLst/>
          </a:prstGeom>
          <a:noFill/>
          <a:extLst>
            <a:ext uri="{909E8E84-426E-40DD-AFC4-6F175D3DCCD1}">
              <a14:hiddenFill xmlns:a14="http://schemas.microsoft.com/office/drawing/2010/main">
                <a:solidFill>
                  <a:srgbClr val="FFFFFF"/>
                </a:solidFill>
              </a14:hiddenFill>
            </a:ext>
          </a:extLst>
        </p:spPr>
      </p:pic>
      <p:pic>
        <p:nvPicPr>
          <p:cNvPr id="590953" name="Picture 105"/>
          <p:cNvPicPr>
            <a:picLocks noChangeAspect="1" noChangeArrowheads="1"/>
          </p:cNvPicPr>
          <p:nvPr/>
        </p:nvPicPr>
        <p:blipFill>
          <a:blip r:embed="rId7" cstate="print">
            <a:extLst>
              <a:ext uri="{28A0092B-C50C-407E-A947-70E740481C1C}">
                <a14:useLocalDpi xmlns:a14="http://schemas.microsoft.com/office/drawing/2010/main" val="0"/>
              </a:ext>
            </a:extLst>
          </a:blip>
          <a:srcRect r="2388" b="1042"/>
          <a:stretch>
            <a:fillRect/>
          </a:stretch>
        </p:blipFill>
        <p:spPr bwMode="auto">
          <a:xfrm>
            <a:off x="7191375" y="995363"/>
            <a:ext cx="158750" cy="533400"/>
          </a:xfrm>
          <a:prstGeom prst="rect">
            <a:avLst/>
          </a:prstGeom>
          <a:noFill/>
          <a:extLst>
            <a:ext uri="{909E8E84-426E-40DD-AFC4-6F175D3DCCD1}">
              <a14:hiddenFill xmlns:a14="http://schemas.microsoft.com/office/drawing/2010/main">
                <a:solidFill>
                  <a:srgbClr val="FFFFFF"/>
                </a:solidFill>
              </a14:hiddenFill>
            </a:ext>
          </a:extLst>
        </p:spPr>
      </p:pic>
      <p:pic>
        <p:nvPicPr>
          <p:cNvPr id="590954" name="Picture 10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92938" y="901700"/>
            <a:ext cx="180975" cy="628650"/>
          </a:xfrm>
          <a:prstGeom prst="rect">
            <a:avLst/>
          </a:prstGeom>
          <a:noFill/>
          <a:extLst>
            <a:ext uri="{909E8E84-426E-40DD-AFC4-6F175D3DCCD1}">
              <a14:hiddenFill xmlns:a14="http://schemas.microsoft.com/office/drawing/2010/main">
                <a:solidFill>
                  <a:srgbClr val="FFFFFF"/>
                </a:solidFill>
              </a14:hiddenFill>
            </a:ext>
          </a:extLst>
        </p:spPr>
      </p:pic>
      <p:pic>
        <p:nvPicPr>
          <p:cNvPr id="590955" name="Picture 107"/>
          <p:cNvPicPr>
            <a:picLocks noChangeAspect="1" noChangeArrowheads="1"/>
          </p:cNvPicPr>
          <p:nvPr/>
        </p:nvPicPr>
        <p:blipFill>
          <a:blip r:embed="rId9" cstate="print">
            <a:extLst>
              <a:ext uri="{28A0092B-C50C-407E-A947-70E740481C1C}">
                <a14:useLocalDpi xmlns:a14="http://schemas.microsoft.com/office/drawing/2010/main" val="0"/>
              </a:ext>
            </a:extLst>
          </a:blip>
          <a:srcRect l="710"/>
          <a:stretch>
            <a:fillRect/>
          </a:stretch>
        </p:blipFill>
        <p:spPr bwMode="auto">
          <a:xfrm>
            <a:off x="7380288" y="701675"/>
            <a:ext cx="222250" cy="830263"/>
          </a:xfrm>
          <a:prstGeom prst="rect">
            <a:avLst/>
          </a:prstGeom>
          <a:noFill/>
          <a:extLst>
            <a:ext uri="{909E8E84-426E-40DD-AFC4-6F175D3DCCD1}">
              <a14:hiddenFill xmlns:a14="http://schemas.microsoft.com/office/drawing/2010/main">
                <a:solidFill>
                  <a:srgbClr val="FFFFFF"/>
                </a:solidFill>
              </a14:hiddenFill>
            </a:ext>
          </a:extLst>
        </p:spPr>
      </p:pic>
      <p:sp>
        <p:nvSpPr>
          <p:cNvPr id="590956" name="Rectangle 108"/>
          <p:cNvSpPr>
            <a:spLocks noChangeArrowheads="1"/>
          </p:cNvSpPr>
          <p:nvPr/>
        </p:nvSpPr>
        <p:spPr bwMode="auto">
          <a:xfrm>
            <a:off x="7178675" y="411163"/>
            <a:ext cx="1158875" cy="1123950"/>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Rounded Rectangular Callout 33"/>
          <p:cNvSpPr/>
          <p:nvPr/>
        </p:nvSpPr>
        <p:spPr bwMode="auto">
          <a:xfrm>
            <a:off x="3793067" y="579604"/>
            <a:ext cx="5275791" cy="2760138"/>
          </a:xfrm>
          <a:prstGeom prst="wedgeRoundRectCallout">
            <a:avLst>
              <a:gd name="adj1" fmla="val -93991"/>
              <a:gd name="adj2" fmla="val -474"/>
              <a:gd name="adj3" fmla="val 16667"/>
            </a:avLst>
          </a:prstGeom>
          <a:solidFill>
            <a:srgbClr val="FDE8CB"/>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Comic Sans MS" pitchFamily="66" charset="0"/>
                <a:cs typeface="Times New Roman" pitchFamily="18" charset="0"/>
              </a:rPr>
              <a:t>Insertion</a:t>
            </a:r>
            <a:r>
              <a:rPr kumimoji="0" lang="en-US" sz="2400" b="0" i="0" u="none" strike="noStrike" cap="none" normalizeH="0" dirty="0">
                <a:ln>
                  <a:noFill/>
                </a:ln>
                <a:solidFill>
                  <a:srgbClr val="C00000"/>
                </a:solidFill>
                <a:effectLst/>
                <a:latin typeface="Comic Sans MS" pitchFamily="66" charset="0"/>
                <a:cs typeface="Times New Roman" pitchFamily="18" charset="0"/>
              </a:rPr>
              <a:t> Sort </a:t>
            </a:r>
            <a:r>
              <a:rPr kumimoji="0" lang="en-US" sz="2400" b="0" i="0" u="none" strike="noStrike" cap="none" normalizeH="0" baseline="0" dirty="0">
                <a:ln>
                  <a:noFill/>
                </a:ln>
                <a:solidFill>
                  <a:srgbClr val="C00000"/>
                </a:solidFill>
                <a:effectLst/>
                <a:latin typeface="Comic Sans MS" pitchFamily="66" charset="0"/>
                <a:cs typeface="Times New Roman" pitchFamily="18" charset="0"/>
              </a:rPr>
              <a:t>Questions</a:t>
            </a:r>
          </a:p>
          <a:p>
            <a:pPr marL="0" marR="0" indent="0" algn="ctr" defTabSz="914400" rtl="0" eaLnBrk="1" fontAlgn="base" latinLnBrk="0" hangingPunct="1">
              <a:lnSpc>
                <a:spcPct val="100000"/>
              </a:lnSpc>
              <a:spcBef>
                <a:spcPct val="0"/>
              </a:spcBef>
              <a:spcAft>
                <a:spcPct val="0"/>
              </a:spcAft>
              <a:buClrTx/>
              <a:buSzTx/>
              <a:buFontTx/>
              <a:buNone/>
              <a:tabLst/>
            </a:pPr>
            <a:endParaRPr lang="en-US" sz="1400" dirty="0"/>
          </a:p>
          <a:p>
            <a:pPr algn="ctr"/>
            <a:r>
              <a:rPr lang="en-US" dirty="0"/>
              <a:t>Can </a:t>
            </a:r>
            <a:r>
              <a:rPr lang="en-US" dirty="0">
                <a:solidFill>
                  <a:schemeClr val="accent6">
                    <a:lumMod val="60000"/>
                    <a:lumOff val="40000"/>
                  </a:schemeClr>
                </a:solidFill>
              </a:rPr>
              <a:t>Insertion Sort </a:t>
            </a:r>
            <a:r>
              <a:rPr lang="en-US" dirty="0"/>
              <a:t>be applied easily to </a:t>
            </a:r>
            <a:br>
              <a:rPr lang="en-US" dirty="0"/>
            </a:br>
            <a:r>
              <a:rPr lang="en-US" dirty="0"/>
              <a:t>sort items within a </a:t>
            </a:r>
            <a:r>
              <a:rPr lang="en-US" dirty="0">
                <a:solidFill>
                  <a:srgbClr val="FF0000"/>
                </a:solidFill>
              </a:rPr>
              <a:t>linked list</a:t>
            </a:r>
            <a:r>
              <a:rPr lang="en-US" dirty="0"/>
              <a:t>?</a:t>
            </a:r>
            <a:br>
              <a:rPr lang="en-US" dirty="0"/>
            </a:br>
            <a:endParaRPr lang="en-US" sz="1400" dirty="0"/>
          </a:p>
          <a:p>
            <a:pPr algn="ctr"/>
            <a:r>
              <a:rPr lang="en-US" dirty="0"/>
              <a:t>Is </a:t>
            </a:r>
            <a:r>
              <a:rPr lang="en-US" dirty="0">
                <a:solidFill>
                  <a:schemeClr val="accent6">
                    <a:lumMod val="60000"/>
                    <a:lumOff val="40000"/>
                  </a:schemeClr>
                </a:solidFill>
              </a:rPr>
              <a:t>Insertion Sort </a:t>
            </a:r>
            <a:r>
              <a:rPr lang="en-US" dirty="0"/>
              <a:t>a “</a:t>
            </a:r>
            <a:r>
              <a:rPr lang="en-US" dirty="0">
                <a:solidFill>
                  <a:srgbClr val="FF0000"/>
                </a:solidFill>
              </a:rPr>
              <a:t>stable</a:t>
            </a:r>
            <a:r>
              <a:rPr lang="en-US" dirty="0"/>
              <a:t>” sort?</a:t>
            </a:r>
            <a:br>
              <a:rPr lang="en-US" dirty="0"/>
            </a:br>
            <a:endParaRPr lang="en-US" dirty="0"/>
          </a:p>
          <a:p>
            <a:pPr algn="ctr"/>
            <a:r>
              <a:rPr lang="en-US" dirty="0">
                <a:solidFill>
                  <a:srgbClr val="FF0000"/>
                </a:solidFill>
              </a:rPr>
              <a:t>When</a:t>
            </a:r>
            <a:r>
              <a:rPr lang="en-US" dirty="0"/>
              <a:t> might you use </a:t>
            </a:r>
            <a:r>
              <a:rPr lang="en-US" dirty="0">
                <a:solidFill>
                  <a:schemeClr val="accent6">
                    <a:lumMod val="60000"/>
                    <a:lumOff val="40000"/>
                  </a:schemeClr>
                </a:solidFill>
              </a:rPr>
              <a:t>Insertion Sort</a:t>
            </a:r>
            <a:r>
              <a:rPr lang="en-US" dirty="0"/>
              <a:t>? </a:t>
            </a:r>
            <a:br>
              <a:rPr kumimoji="0" lang="en-US" sz="1800" b="0" i="0" u="none" strike="noStrike" cap="none" normalizeH="0" baseline="0" dirty="0">
                <a:ln>
                  <a:noFill/>
                </a:ln>
                <a:solidFill>
                  <a:schemeClr val="tx2"/>
                </a:solidFill>
                <a:effectLst/>
                <a:latin typeface="Comic Sans MS" pitchFamily="66" charset="0"/>
                <a:cs typeface="Times New Roman" pitchFamily="18" charset="0"/>
              </a:rPr>
            </a:br>
            <a:endParaRPr kumimoji="0" lang="en-US" sz="1800" b="0" i="0" u="none" strike="noStrike" cap="none" normalizeH="0" baseline="0" dirty="0">
              <a:ln>
                <a:noFill/>
              </a:ln>
              <a:solidFill>
                <a:schemeClr val="tx2"/>
              </a:solidFill>
              <a:effectLst/>
              <a:latin typeface="Comic Sans MS" pitchFamily="66"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9095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90956"/>
                                        </p:tgtEl>
                                        <p:attrNameLst>
                                          <p:attrName>style.visibility</p:attrName>
                                        </p:attrNameLst>
                                      </p:cBhvr>
                                      <p:to>
                                        <p:strVal val="visible"/>
                                      </p:to>
                                    </p:set>
                                    <p:animEffect transition="in" filter="fade">
                                      <p:cBhvr>
                                        <p:cTn id="11" dur="500"/>
                                        <p:tgtEl>
                                          <p:spTgt spid="59095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590941"/>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42" presetClass="path" presetSubtype="0" accel="50000" decel="50000" fill="hold" nodeType="clickEffect">
                                  <p:stCondLst>
                                    <p:cond delay="0"/>
                                  </p:stCondLst>
                                  <p:childTnLst>
                                    <p:animMotion origin="layout" path="M -2.77778E-6 -7.86309E-7 L -2.77778E-6 0.10638 " pathEditMode="relative" rAng="0" ptsTypes="AA">
                                      <p:cBhvr>
                                        <p:cTn id="19" dur="2000" fill="hold"/>
                                        <p:tgtEl>
                                          <p:spTgt spid="590954"/>
                                        </p:tgtEl>
                                        <p:attrNameLst>
                                          <p:attrName>ppt_x</p:attrName>
                                          <p:attrName>ppt_y</p:attrName>
                                        </p:attrNameLst>
                                      </p:cBhvr>
                                      <p:rCtr x="0" y="5319"/>
                                    </p:animMotion>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0"/>
                                          </p:stCondLst>
                                        </p:cTn>
                                        <p:tgtEl>
                                          <p:spTgt spid="590942"/>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0" presetClass="path" presetSubtype="0" accel="50000" decel="50000" fill="hold" nodeType="clickEffect">
                                  <p:stCondLst>
                                    <p:cond delay="0"/>
                                  </p:stCondLst>
                                  <p:childTnLst>
                                    <p:animMotion origin="layout" path="M -0.00157 0.00092 L 0.02013 2.26642E-6 " pathEditMode="relative" rAng="0" ptsTypes="AA">
                                      <p:cBhvr>
                                        <p:cTn id="27" dur="2000" fill="hold"/>
                                        <p:tgtEl>
                                          <p:spTgt spid="590952"/>
                                        </p:tgtEl>
                                        <p:attrNameLst>
                                          <p:attrName>ppt_x</p:attrName>
                                          <p:attrName>ppt_y</p:attrName>
                                        </p:attrNameLst>
                                      </p:cBhvr>
                                      <p:rCtr x="1076" y="-46"/>
                                    </p:animMotion>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0"/>
                                          </p:stCondLst>
                                        </p:cTn>
                                        <p:tgtEl>
                                          <p:spTgt spid="590943"/>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0" presetClass="path" presetSubtype="0" accel="50000" decel="50000" fill="hold" nodeType="clickEffect">
                                  <p:stCondLst>
                                    <p:cond delay="0"/>
                                  </p:stCondLst>
                                  <p:childTnLst>
                                    <p:animMotion origin="layout" path="M -4.44444E-6 0.10638 L -0.02187 0.10638 L -0.02187 0.00046 " pathEditMode="relative" rAng="0" ptsTypes="AAA">
                                      <p:cBhvr>
                                        <p:cTn id="35" dur="2000" fill="hold"/>
                                        <p:tgtEl>
                                          <p:spTgt spid="590954"/>
                                        </p:tgtEl>
                                        <p:attrNameLst>
                                          <p:attrName>ppt_x</p:attrName>
                                          <p:attrName>ppt_y</p:attrName>
                                        </p:attrNameLst>
                                      </p:cBhvr>
                                      <p:rCtr x="-1094" y="-5296"/>
                                    </p:animMotion>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34">
                                            <p:bg/>
                                          </p:spTgt>
                                        </p:tgtEl>
                                        <p:attrNameLst>
                                          <p:attrName>style.visibility</p:attrName>
                                        </p:attrNameLst>
                                      </p:cBhvr>
                                      <p:to>
                                        <p:strVal val="visible"/>
                                      </p:to>
                                    </p:set>
                                    <p:animEffect transition="in" filter="wipe(down)">
                                      <p:cBhvr>
                                        <p:cTn id="40" dur="500"/>
                                        <p:tgtEl>
                                          <p:spTgt spid="34">
                                            <p:bg/>
                                          </p:spTgt>
                                        </p:tgtEl>
                                      </p:cBhvr>
                                    </p:animEffec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4">
                                            <p:txEl>
                                              <p:pRg st="2" end="2"/>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4">
                                            <p:txEl>
                                              <p:pRg st="3" end="3"/>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0956" grpId="0" animBg="1"/>
      <p:bldP spid="34" grpId="0" uiExpand="1" build="p"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108CF94-8AEA-411E-BE19-42FE6FA9FA0D}" type="slidenum">
              <a:rPr lang="en-US"/>
              <a:pPr/>
              <a:t>62</a:t>
            </a:fld>
            <a:endParaRPr lang="en-US"/>
          </a:p>
        </p:txBody>
      </p:sp>
      <p:sp>
        <p:nvSpPr>
          <p:cNvPr id="731138" name="Rectangle 2"/>
          <p:cNvSpPr>
            <a:spLocks noGrp="1" noChangeArrowheads="1"/>
          </p:cNvSpPr>
          <p:nvPr>
            <p:ph type="title"/>
          </p:nvPr>
        </p:nvSpPr>
        <p:spPr/>
        <p:txBody>
          <a:bodyPr/>
          <a:lstStyle/>
          <a:p>
            <a:r>
              <a:rPr lang="en-US"/>
              <a:t>Sorting Intermission</a:t>
            </a:r>
          </a:p>
        </p:txBody>
      </p:sp>
      <p:sp>
        <p:nvSpPr>
          <p:cNvPr id="731143" name="Text Box 7"/>
          <p:cNvSpPr txBox="1">
            <a:spLocks noChangeArrowheads="1"/>
          </p:cNvSpPr>
          <p:nvPr/>
        </p:nvSpPr>
        <p:spPr bwMode="auto">
          <a:xfrm>
            <a:off x="201613" y="6102350"/>
            <a:ext cx="86868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(Brought to you by last year’s students who claimed this lecture was too boring)</a:t>
            </a:r>
          </a:p>
        </p:txBody>
      </p:sp>
      <p:sp>
        <p:nvSpPr>
          <p:cNvPr id="731144" name="Text Box 8"/>
          <p:cNvSpPr txBox="1">
            <a:spLocks noChangeArrowheads="1"/>
          </p:cNvSpPr>
          <p:nvPr/>
        </p:nvSpPr>
        <p:spPr bwMode="auto">
          <a:xfrm>
            <a:off x="-804863" y="4225925"/>
            <a:ext cx="252413"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 </a:t>
            </a:r>
          </a:p>
        </p:txBody>
      </p:sp>
      <p:pic>
        <p:nvPicPr>
          <p:cNvPr id="731145" name="Picture 9" descr="kid-mad-about-yoghurt"/>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79613" y="1398588"/>
            <a:ext cx="5375275" cy="4267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1144"/>
                                        </p:tgtEl>
                                        <p:attrNameLst>
                                          <p:attrName>style.visibility</p:attrName>
                                        </p:attrNameLst>
                                      </p:cBhvr>
                                      <p:to>
                                        <p:strVal val="visible"/>
                                      </p:to>
                                    </p:set>
                                  </p:childTnLst>
                                  <p:subTnLst>
                                    <p:audio>
                                      <p:cMediaNode vol="100000">
                                        <p:cTn display="0" masterRel="sameClick">
                                          <p:stCondLst>
                                            <p:cond evt="begin" delay="0">
                                              <p:tn val="5"/>
                                            </p:cond>
                                          </p:stCondLst>
                                          <p:endCondLst>
                                            <p:cond evt="onStopAudio" delay="0">
                                              <p:tgtEl>
                                                <p:sldTgt/>
                                              </p:tgtEl>
                                            </p:cond>
                                          </p:endCondLst>
                                        </p:cTn>
                                        <p:tgtEl>
                                          <p:sndTgt r:embed="rId3" name="we_interrupt.wav"/>
                                        </p:tgtEl>
                                      </p:cMediaNode>
                                    </p:audio>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311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114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5"/>
          <p:cNvSpPr>
            <a:spLocks noGrp="1"/>
          </p:cNvSpPr>
          <p:nvPr>
            <p:ph type="sldNum" sz="quarter" idx="12"/>
          </p:nvPr>
        </p:nvSpPr>
        <p:spPr/>
        <p:txBody>
          <a:bodyPr/>
          <a:lstStyle/>
          <a:p>
            <a:fld id="{3E684F1E-1BB3-4E07-9898-B9A8B8B05F9D}" type="slidenum">
              <a:rPr lang="en-US"/>
              <a:pPr/>
              <a:t>63</a:t>
            </a:fld>
            <a:endParaRPr lang="en-US"/>
          </a:p>
        </p:txBody>
      </p:sp>
      <p:sp>
        <p:nvSpPr>
          <p:cNvPr id="645122" name="Rectangle 2"/>
          <p:cNvSpPr>
            <a:spLocks noGrp="1" noChangeArrowheads="1"/>
          </p:cNvSpPr>
          <p:nvPr>
            <p:ph type="title"/>
          </p:nvPr>
        </p:nvSpPr>
        <p:spPr>
          <a:xfrm>
            <a:off x="1219200" y="0"/>
            <a:ext cx="7772400" cy="1143000"/>
          </a:xfrm>
        </p:spPr>
        <p:txBody>
          <a:bodyPr/>
          <a:lstStyle/>
          <a:p>
            <a:r>
              <a:rPr lang="en-US"/>
              <a:t>         Sort</a:t>
            </a:r>
          </a:p>
        </p:txBody>
      </p:sp>
      <p:pic>
        <p:nvPicPr>
          <p:cNvPr id="645125" name="Picture 5" descr="MCj0232434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2590800" y="76200"/>
            <a:ext cx="2638425" cy="1897063"/>
          </a:xfrm>
          <a:prstGeom prst="rect">
            <a:avLst/>
          </a:prstGeom>
          <a:noFill/>
          <a:extLst>
            <a:ext uri="{909E8E84-426E-40DD-AFC4-6F175D3DCCD1}">
              <a14:hiddenFill xmlns:a14="http://schemas.microsoft.com/office/drawing/2010/main">
                <a:solidFill>
                  <a:srgbClr val="FFFFFF"/>
                </a:solidFill>
              </a14:hiddenFill>
            </a:ext>
          </a:extLst>
        </p:spPr>
      </p:pic>
      <p:pic>
        <p:nvPicPr>
          <p:cNvPr id="645126" name="MSj0156.wav">
            <a:hlinkClick r:id="" action="ppaction://media"/>
          </p:cNvPr>
          <p:cNvPicPr>
            <a:picLocks noChangeAspect="1" noChangeArrowheads="1"/>
          </p:cNvPicPr>
          <p:nvPr>
            <a:audioFile r:link="rId2"/>
            <p:extLst>
              <p:ext uri="{DAA4B4D4-6D71-4841-9C94-3DE7FCFB9230}">
                <p14:media xmlns:p14="http://schemas.microsoft.com/office/powerpoint/2010/main" r:embed="rId1"/>
              </p:ext>
            </p:extLst>
          </p:nvPr>
        </p:nvPicPr>
        <p:blipFill>
          <a:blip r:embed="rId6" cstate="print">
            <a:extLst>
              <a:ext uri="{28A0092B-C50C-407E-A947-70E740481C1C}">
                <a14:useLocalDpi xmlns:a14="http://schemas.microsoft.com/office/drawing/2010/main" val="0"/>
              </a:ext>
            </a:extLst>
          </a:blip>
          <a:srcRect/>
          <a:stretch>
            <a:fillRect/>
          </a:stretch>
        </p:blipFill>
        <p:spPr bwMode="auto">
          <a:xfrm>
            <a:off x="10058400" y="381000"/>
            <a:ext cx="304800" cy="304800"/>
          </a:xfrm>
          <a:prstGeom prst="rect">
            <a:avLst/>
          </a:prstGeom>
          <a:noFill/>
          <a:extLst>
            <a:ext uri="{909E8E84-426E-40DD-AFC4-6F175D3DCCD1}">
              <a14:hiddenFill xmlns:a14="http://schemas.microsoft.com/office/drawing/2010/main">
                <a:solidFill>
                  <a:srgbClr val="FFFFFF"/>
                </a:solidFill>
              </a14:hiddenFill>
            </a:ext>
          </a:extLst>
        </p:spPr>
      </p:pic>
      <p:sp>
        <p:nvSpPr>
          <p:cNvPr id="645127" name="Text Box 7"/>
          <p:cNvSpPr txBox="1">
            <a:spLocks noChangeArrowheads="1"/>
          </p:cNvSpPr>
          <p:nvPr/>
        </p:nvSpPr>
        <p:spPr bwMode="auto">
          <a:xfrm>
            <a:off x="0" y="381000"/>
            <a:ext cx="27432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Everyone loves to make fun of the:</a:t>
            </a:r>
          </a:p>
        </p:txBody>
      </p:sp>
      <p:sp>
        <p:nvSpPr>
          <p:cNvPr id="645129" name="Text Box 9"/>
          <p:cNvSpPr txBox="1">
            <a:spLocks noChangeArrowheads="1"/>
          </p:cNvSpPr>
          <p:nvPr/>
        </p:nvSpPr>
        <p:spPr bwMode="auto">
          <a:xfrm>
            <a:off x="6705600" y="228600"/>
            <a:ext cx="2438400" cy="13112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But it’s actually quite simple… And sometimes simple is good!</a:t>
            </a:r>
          </a:p>
        </p:txBody>
      </p:sp>
      <p:sp>
        <p:nvSpPr>
          <p:cNvPr id="645130" name="Text Box 10"/>
          <p:cNvSpPr txBox="1">
            <a:spLocks noChangeArrowheads="1"/>
          </p:cNvSpPr>
          <p:nvPr/>
        </p:nvSpPr>
        <p:spPr bwMode="auto">
          <a:xfrm>
            <a:off x="2895600" y="1905000"/>
            <a:ext cx="40386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Ok, what’s the algorithm?</a:t>
            </a:r>
          </a:p>
        </p:txBody>
      </p:sp>
      <p:sp>
        <p:nvSpPr>
          <p:cNvPr id="645131" name="Text Box 11"/>
          <p:cNvSpPr txBox="1">
            <a:spLocks noChangeArrowheads="1"/>
          </p:cNvSpPr>
          <p:nvPr/>
        </p:nvSpPr>
        <p:spPr bwMode="auto">
          <a:xfrm>
            <a:off x="533400" y="2574925"/>
            <a:ext cx="8305800" cy="1158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Start at the top element of your array</a:t>
            </a:r>
          </a:p>
          <a:p>
            <a:pPr algn="ctr"/>
            <a:endParaRPr lang="en-US" sz="1000">
              <a:solidFill>
                <a:schemeClr val="tx1"/>
              </a:solidFill>
            </a:endParaRPr>
          </a:p>
          <a:p>
            <a:pPr algn="ctr"/>
            <a:r>
              <a:rPr lang="en-US" sz="2000">
                <a:solidFill>
                  <a:schemeClr val="accent2"/>
                </a:solidFill>
              </a:rPr>
              <a:t>Compare</a:t>
            </a:r>
            <a:r>
              <a:rPr lang="en-US" sz="2000">
                <a:solidFill>
                  <a:schemeClr val="tx1"/>
                </a:solidFill>
              </a:rPr>
              <a:t> the first two elements: A[0] and A[1]</a:t>
            </a:r>
          </a:p>
          <a:p>
            <a:pPr algn="ctr"/>
            <a:r>
              <a:rPr lang="en-US" sz="2000">
                <a:solidFill>
                  <a:schemeClr val="tx1"/>
                </a:solidFill>
              </a:rPr>
              <a:t>If they’re </a:t>
            </a:r>
            <a:r>
              <a:rPr lang="en-US" sz="2000">
                <a:solidFill>
                  <a:schemeClr val="accent2"/>
                </a:solidFill>
              </a:rPr>
              <a:t>out of order</a:t>
            </a:r>
            <a:r>
              <a:rPr lang="en-US" sz="2000">
                <a:solidFill>
                  <a:schemeClr val="tx1"/>
                </a:solidFill>
              </a:rPr>
              <a:t>, then </a:t>
            </a:r>
            <a:r>
              <a:rPr lang="en-US" sz="2000">
                <a:solidFill>
                  <a:schemeClr val="accent2"/>
                </a:solidFill>
              </a:rPr>
              <a:t>swap them</a:t>
            </a:r>
          </a:p>
        </p:txBody>
      </p:sp>
      <p:sp>
        <p:nvSpPr>
          <p:cNvPr id="645132" name="Text Box 12"/>
          <p:cNvSpPr txBox="1">
            <a:spLocks noChangeArrowheads="1"/>
          </p:cNvSpPr>
          <p:nvPr/>
        </p:nvSpPr>
        <p:spPr bwMode="auto">
          <a:xfrm>
            <a:off x="533400" y="3962400"/>
            <a:ext cx="83058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Then </a:t>
            </a:r>
            <a:r>
              <a:rPr lang="en-US" sz="2000">
                <a:solidFill>
                  <a:schemeClr val="accent2"/>
                </a:solidFill>
              </a:rPr>
              <a:t>advance </a:t>
            </a:r>
            <a:r>
              <a:rPr lang="en-US" sz="2000">
                <a:solidFill>
                  <a:schemeClr val="tx1"/>
                </a:solidFill>
              </a:rPr>
              <a:t>one element in your array</a:t>
            </a:r>
          </a:p>
          <a:p>
            <a:pPr algn="ctr"/>
            <a:r>
              <a:rPr lang="en-US" sz="2000">
                <a:solidFill>
                  <a:schemeClr val="accent2"/>
                </a:solidFill>
              </a:rPr>
              <a:t>Compare</a:t>
            </a:r>
            <a:r>
              <a:rPr lang="en-US" sz="2000">
                <a:solidFill>
                  <a:schemeClr val="tx1"/>
                </a:solidFill>
              </a:rPr>
              <a:t> these two elements: A[1] and A[2]</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45133" name="Text Box 13"/>
          <p:cNvSpPr txBox="1">
            <a:spLocks noChangeArrowheads="1"/>
          </p:cNvSpPr>
          <p:nvPr/>
        </p:nvSpPr>
        <p:spPr bwMode="auto">
          <a:xfrm>
            <a:off x="533400" y="5257800"/>
            <a:ext cx="83058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Repeat</a:t>
            </a:r>
            <a:r>
              <a:rPr lang="en-US" sz="2000">
                <a:solidFill>
                  <a:schemeClr val="tx1"/>
                </a:solidFill>
              </a:rPr>
              <a:t> this process until you </a:t>
            </a:r>
            <a:r>
              <a:rPr lang="en-US" sz="2000">
                <a:solidFill>
                  <a:schemeClr val="accent2"/>
                </a:solidFill>
              </a:rPr>
              <a:t>hit the end</a:t>
            </a:r>
            <a:r>
              <a:rPr lang="en-US" sz="2000">
                <a:solidFill>
                  <a:schemeClr val="tx1"/>
                </a:solidFill>
              </a:rPr>
              <a:t> of the array</a:t>
            </a:r>
          </a:p>
        </p:txBody>
      </p:sp>
      <p:sp>
        <p:nvSpPr>
          <p:cNvPr id="645134" name="Text Box 14"/>
          <p:cNvSpPr txBox="1">
            <a:spLocks noChangeArrowheads="1"/>
          </p:cNvSpPr>
          <p:nvPr/>
        </p:nvSpPr>
        <p:spPr bwMode="auto">
          <a:xfrm>
            <a:off x="609600" y="58674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When you hit the end, if you </a:t>
            </a:r>
            <a:r>
              <a:rPr lang="en-US" sz="2000">
                <a:solidFill>
                  <a:srgbClr val="6600CC"/>
                </a:solidFill>
              </a:rPr>
              <a:t>made at least one swap</a:t>
            </a:r>
            <a:r>
              <a:rPr lang="en-US" sz="2000">
                <a:solidFill>
                  <a:schemeClr val="tx1"/>
                </a:solidFill>
              </a:rPr>
              <a:t>, then </a:t>
            </a:r>
            <a:br>
              <a:rPr lang="en-US" sz="2000">
                <a:solidFill>
                  <a:schemeClr val="tx1"/>
                </a:solidFill>
              </a:rPr>
            </a:br>
            <a:r>
              <a:rPr lang="en-US" sz="2000">
                <a:solidFill>
                  <a:srgbClr val="A50021"/>
                </a:solidFill>
              </a:rPr>
              <a:t>repeat the whole process</a:t>
            </a:r>
            <a:r>
              <a:rPr lang="en-US" sz="2000">
                <a:solidFill>
                  <a:schemeClr val="tx1"/>
                </a:solidFill>
              </a:rPr>
              <a:t> again!</a:t>
            </a:r>
          </a:p>
        </p:txBody>
      </p:sp>
      <p:sp>
        <p:nvSpPr>
          <p:cNvPr id="645135" name="Text Box 15"/>
          <p:cNvSpPr txBox="1">
            <a:spLocks noChangeArrowheads="1"/>
          </p:cNvSpPr>
          <p:nvPr/>
        </p:nvSpPr>
        <p:spPr bwMode="auto">
          <a:xfrm>
            <a:off x="361950" y="4632325"/>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4000">
                <a:solidFill>
                  <a:schemeClr val="accent2"/>
                </a:solidFill>
              </a:rPr>
              <a:t>...</a:t>
            </a:r>
            <a:endParaRPr lang="en-US" sz="400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2711" fill="hold"/>
                                        <p:tgtEl>
                                          <p:spTgt spid="645126"/>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512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512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513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513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4513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4513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4513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45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p:cTn id="39" fill="hold" display="0">
                  <p:stCondLst>
                    <p:cond delay="indefinite"/>
                  </p:stCondLst>
                  <p:endCondLst>
                    <p:cond evt="onNext" delay="0">
                      <p:tgtEl>
                        <p:sldTgt/>
                      </p:tgtEl>
                    </p:cond>
                    <p:cond evt="onPrev" delay="0">
                      <p:tgtEl>
                        <p:sldTgt/>
                      </p:tgtEl>
                    </p:cond>
                    <p:cond evt="onStopAudio" delay="0">
                      <p:tgtEl>
                        <p:sldTgt/>
                      </p:tgtEl>
                    </p:cond>
                  </p:endCondLst>
                </p:cTn>
                <p:tgtEl>
                  <p:spTgt spid="645126"/>
                </p:tgtEl>
              </p:cMediaNode>
            </p:audio>
          </p:childTnLst>
        </p:cTn>
      </p:par>
    </p:tnLst>
    <p:bldLst>
      <p:bldP spid="645127" grpId="0"/>
      <p:bldP spid="645129" grpId="0"/>
      <p:bldP spid="645130" grpId="0"/>
      <p:bldP spid="645131" grpId="0"/>
      <p:bldP spid="645132" grpId="0"/>
      <p:bldP spid="645133" grpId="0"/>
      <p:bldP spid="645134" grpId="0"/>
      <p:bldP spid="64513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Slide Number Placeholder 5"/>
          <p:cNvSpPr>
            <a:spLocks noGrp="1"/>
          </p:cNvSpPr>
          <p:nvPr>
            <p:ph type="sldNum" sz="quarter" idx="12"/>
          </p:nvPr>
        </p:nvSpPr>
        <p:spPr/>
        <p:txBody>
          <a:bodyPr/>
          <a:lstStyle/>
          <a:p>
            <a:fld id="{7A07C452-EAE9-4537-856A-42BC9152C2D1}" type="slidenum">
              <a:rPr lang="en-US"/>
              <a:pPr/>
              <a:t>64</a:t>
            </a:fld>
            <a:endParaRPr lang="en-US"/>
          </a:p>
        </p:txBody>
      </p:sp>
      <p:sp>
        <p:nvSpPr>
          <p:cNvPr id="649218" name="Rectangle 2"/>
          <p:cNvSpPr>
            <a:spLocks noGrp="1" noChangeArrowheads="1"/>
          </p:cNvSpPr>
          <p:nvPr>
            <p:ph type="title"/>
          </p:nvPr>
        </p:nvSpPr>
        <p:spPr>
          <a:xfrm>
            <a:off x="2459038" y="0"/>
            <a:ext cx="6684962" cy="1143000"/>
          </a:xfrm>
        </p:spPr>
        <p:txBody>
          <a:bodyPr/>
          <a:lstStyle/>
          <a:p>
            <a:r>
              <a:rPr lang="en-US" sz="3600"/>
              <a:t>Bubble Sort In Action! Hic!</a:t>
            </a:r>
          </a:p>
        </p:txBody>
      </p:sp>
      <p:grpSp>
        <p:nvGrpSpPr>
          <p:cNvPr id="649251" name="Group 35"/>
          <p:cNvGrpSpPr>
            <a:grpSpLocks/>
          </p:cNvGrpSpPr>
          <p:nvPr/>
        </p:nvGrpSpPr>
        <p:grpSpPr bwMode="auto">
          <a:xfrm>
            <a:off x="869950" y="5103813"/>
            <a:ext cx="1589088" cy="1536700"/>
            <a:chOff x="-624" y="4896"/>
            <a:chExt cx="1826" cy="1565"/>
          </a:xfrm>
        </p:grpSpPr>
        <p:pic>
          <p:nvPicPr>
            <p:cNvPr id="649224"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l="13310"/>
            <a:stretch>
              <a:fillRect/>
            </a:stretch>
          </p:blipFill>
          <p:spPr bwMode="auto">
            <a:xfrm>
              <a:off x="-624" y="4896"/>
              <a:ext cx="1826" cy="154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9231" name="Rectangle 15"/>
            <p:cNvSpPr>
              <a:spLocks noChangeArrowheads="1"/>
            </p:cNvSpPr>
            <p:nvPr/>
          </p:nvSpPr>
          <p:spPr bwMode="auto">
            <a:xfrm>
              <a:off x="456" y="6069"/>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49230" name="Picture 14"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9" y="6088"/>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32" name="Picture 16"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6" y="6088"/>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9250" name="Group 34"/>
          <p:cNvGrpSpPr>
            <a:grpSpLocks/>
          </p:cNvGrpSpPr>
          <p:nvPr/>
        </p:nvGrpSpPr>
        <p:grpSpPr bwMode="auto">
          <a:xfrm>
            <a:off x="866775" y="3462338"/>
            <a:ext cx="1668463" cy="1527175"/>
            <a:chOff x="-660" y="3330"/>
            <a:chExt cx="1917" cy="1555"/>
          </a:xfrm>
        </p:grpSpPr>
        <p:pic>
          <p:nvPicPr>
            <p:cNvPr id="649222"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0" y="3330"/>
              <a:ext cx="1824" cy="155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9233" name="Rectangle 17"/>
            <p:cNvSpPr>
              <a:spLocks noChangeArrowheads="1"/>
            </p:cNvSpPr>
            <p:nvPr/>
          </p:nvSpPr>
          <p:spPr bwMode="auto">
            <a:xfrm>
              <a:off x="407" y="4488"/>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49234" name="Picture 18"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8"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35" name="Picture 19"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5"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36" name="Picture 20"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2" y="4512"/>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37" name="Picture 21"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4" y="4512"/>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9253" name="Group 37"/>
          <p:cNvGrpSpPr>
            <a:grpSpLocks/>
          </p:cNvGrpSpPr>
          <p:nvPr/>
        </p:nvGrpSpPr>
        <p:grpSpPr bwMode="auto">
          <a:xfrm>
            <a:off x="814388" y="311150"/>
            <a:ext cx="1644650" cy="1522413"/>
            <a:chOff x="1735" y="4896"/>
            <a:chExt cx="1889" cy="1550"/>
          </a:xfrm>
        </p:grpSpPr>
        <p:pic>
          <p:nvPicPr>
            <p:cNvPr id="649225"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t="8163" b="25935"/>
            <a:stretch>
              <a:fillRect/>
            </a:stretch>
          </p:blipFill>
          <p:spPr bwMode="auto">
            <a:xfrm>
              <a:off x="1824" y="4896"/>
              <a:ext cx="1800" cy="15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9240" name="Rectangle 24"/>
            <p:cNvSpPr>
              <a:spLocks noChangeArrowheads="1"/>
            </p:cNvSpPr>
            <p:nvPr/>
          </p:nvSpPr>
          <p:spPr bwMode="auto">
            <a:xfrm>
              <a:off x="1831" y="490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49241" name="Picture 25"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35"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42" name="Picture 26"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86"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43" name="Picture 27"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3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44" name="Picture 28"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7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45" name="Picture 29"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21" y="4925"/>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9252" name="Group 36"/>
          <p:cNvGrpSpPr>
            <a:grpSpLocks/>
          </p:cNvGrpSpPr>
          <p:nvPr/>
        </p:nvGrpSpPr>
        <p:grpSpPr bwMode="auto">
          <a:xfrm>
            <a:off x="903288" y="1906588"/>
            <a:ext cx="1517650" cy="1509712"/>
            <a:chOff x="2352" y="2928"/>
            <a:chExt cx="1744" cy="1538"/>
          </a:xfrm>
        </p:grpSpPr>
        <p:pic>
          <p:nvPicPr>
            <p:cNvPr id="649221"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r="19554"/>
            <a:stretch>
              <a:fillRect/>
            </a:stretch>
          </p:blipFill>
          <p:spPr bwMode="auto">
            <a:xfrm>
              <a:off x="2352" y="2928"/>
              <a:ext cx="1732" cy="15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9246" name="Rectangle 30"/>
            <p:cNvSpPr>
              <a:spLocks noChangeArrowheads="1"/>
            </p:cNvSpPr>
            <p:nvPr/>
          </p:nvSpPr>
          <p:spPr bwMode="auto">
            <a:xfrm>
              <a:off x="3337" y="293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49247" name="Picture 31"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13" y="295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48" name="Picture 32"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23" y="2960"/>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49" name="Picture 33"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21" y="2946"/>
              <a:ext cx="373" cy="373"/>
            </a:xfrm>
            <a:prstGeom prst="rect">
              <a:avLst/>
            </a:prstGeom>
            <a:noFill/>
            <a:extLst>
              <a:ext uri="{909E8E84-426E-40DD-AFC4-6F175D3DCCD1}">
                <a14:hiddenFill xmlns:a14="http://schemas.microsoft.com/office/drawing/2010/main">
                  <a:solidFill>
                    <a:srgbClr val="FFFFFF"/>
                  </a:solidFill>
                </a14:hiddenFill>
              </a:ext>
            </a:extLst>
          </p:spPr>
        </p:pic>
      </p:grpSp>
      <p:sp>
        <p:nvSpPr>
          <p:cNvPr id="649254" name="Text Box 38"/>
          <p:cNvSpPr txBox="1">
            <a:spLocks noChangeArrowheads="1"/>
          </p:cNvSpPr>
          <p:nvPr/>
        </p:nvSpPr>
        <p:spPr bwMode="auto">
          <a:xfrm>
            <a:off x="1981200" y="2719388"/>
            <a:ext cx="8305800" cy="8540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1000">
              <a:solidFill>
                <a:schemeClr val="tx1"/>
              </a:solidFill>
            </a:endParaRPr>
          </a:p>
          <a:p>
            <a:pPr algn="ctr"/>
            <a:r>
              <a:rPr lang="en-US" sz="2000">
                <a:solidFill>
                  <a:schemeClr val="accent2"/>
                </a:solidFill>
              </a:rPr>
              <a:t>Compare</a:t>
            </a:r>
            <a:r>
              <a:rPr lang="en-US" sz="2000">
                <a:solidFill>
                  <a:schemeClr val="tx1"/>
                </a:solidFill>
              </a:rPr>
              <a:t> the first two elements</a:t>
            </a:r>
          </a:p>
          <a:p>
            <a:pPr algn="ctr"/>
            <a:r>
              <a:rPr lang="en-US" sz="2000">
                <a:solidFill>
                  <a:schemeClr val="tx1"/>
                </a:solidFill>
              </a:rPr>
              <a:t>If they’re </a:t>
            </a:r>
            <a:r>
              <a:rPr lang="en-US" sz="2000">
                <a:solidFill>
                  <a:schemeClr val="accent2"/>
                </a:solidFill>
              </a:rPr>
              <a:t>out of order</a:t>
            </a:r>
            <a:r>
              <a:rPr lang="en-US" sz="2000">
                <a:solidFill>
                  <a:schemeClr val="tx1"/>
                </a:solidFill>
              </a:rPr>
              <a:t>, then </a:t>
            </a:r>
            <a:r>
              <a:rPr lang="en-US" sz="2000">
                <a:solidFill>
                  <a:schemeClr val="accent2"/>
                </a:solidFill>
              </a:rPr>
              <a:t>swap them</a:t>
            </a:r>
          </a:p>
        </p:txBody>
      </p:sp>
      <p:sp>
        <p:nvSpPr>
          <p:cNvPr id="649256" name="Text Box 40"/>
          <p:cNvSpPr txBox="1">
            <a:spLocks noChangeArrowheads="1"/>
          </p:cNvSpPr>
          <p:nvPr/>
        </p:nvSpPr>
        <p:spPr bwMode="auto">
          <a:xfrm>
            <a:off x="4114800" y="914400"/>
            <a:ext cx="50292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Let’s see how bubble sort works with some of your favorite celebrities…</a:t>
            </a:r>
            <a:endParaRPr lang="en-US" sz="2000">
              <a:solidFill>
                <a:schemeClr val="accent2"/>
              </a:solidFill>
            </a:endParaRPr>
          </a:p>
        </p:txBody>
      </p:sp>
      <p:sp>
        <p:nvSpPr>
          <p:cNvPr id="649260" name="Text Box 44"/>
          <p:cNvSpPr txBox="1">
            <a:spLocks noChangeArrowheads="1"/>
          </p:cNvSpPr>
          <p:nvPr/>
        </p:nvSpPr>
        <p:spPr bwMode="auto">
          <a:xfrm>
            <a:off x="3690938" y="1676400"/>
            <a:ext cx="5453062"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…to sort them based on the number of times they’ve been in… </a:t>
            </a:r>
            <a:r>
              <a:rPr lang="en-US" sz="2000" i="1">
                <a:solidFill>
                  <a:srgbClr val="800000"/>
                </a:solidFill>
              </a:rPr>
              <a:t>rehab!</a:t>
            </a:r>
          </a:p>
        </p:txBody>
      </p:sp>
      <p:grpSp>
        <p:nvGrpSpPr>
          <p:cNvPr id="649266" name="Group 50"/>
          <p:cNvGrpSpPr>
            <a:grpSpLocks/>
          </p:cNvGrpSpPr>
          <p:nvPr/>
        </p:nvGrpSpPr>
        <p:grpSpPr bwMode="auto">
          <a:xfrm>
            <a:off x="0" y="982663"/>
            <a:ext cx="901700" cy="1533525"/>
            <a:chOff x="0" y="619"/>
            <a:chExt cx="568" cy="966"/>
          </a:xfrm>
        </p:grpSpPr>
        <p:sp>
          <p:nvSpPr>
            <p:cNvPr id="649263" name="Text Box 47"/>
            <p:cNvSpPr txBox="1">
              <a:spLocks noChangeArrowheads="1"/>
            </p:cNvSpPr>
            <p:nvPr/>
          </p:nvSpPr>
          <p:spPr bwMode="auto">
            <a:xfrm>
              <a:off x="0" y="727"/>
              <a:ext cx="394" cy="82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0">
                  <a:solidFill>
                    <a:srgbClr val="FF0000"/>
                  </a:solidFill>
                </a:rPr>
                <a:t>?</a:t>
              </a:r>
            </a:p>
          </p:txBody>
        </p:sp>
        <p:sp>
          <p:nvSpPr>
            <p:cNvPr id="649264" name="Line 48"/>
            <p:cNvSpPr>
              <a:spLocks noChangeShapeType="1"/>
            </p:cNvSpPr>
            <p:nvPr/>
          </p:nvSpPr>
          <p:spPr bwMode="auto">
            <a:xfrm flipV="1">
              <a:off x="276" y="619"/>
              <a:ext cx="292" cy="241"/>
            </a:xfrm>
            <a:prstGeom prst="line">
              <a:avLst/>
            </a:prstGeom>
            <a:noFill/>
            <a:ln w="635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9265" name="Line 49"/>
            <p:cNvSpPr>
              <a:spLocks noChangeShapeType="1"/>
            </p:cNvSpPr>
            <p:nvPr/>
          </p:nvSpPr>
          <p:spPr bwMode="auto">
            <a:xfrm>
              <a:off x="276" y="1344"/>
              <a:ext cx="292" cy="241"/>
            </a:xfrm>
            <a:prstGeom prst="line">
              <a:avLst/>
            </a:prstGeom>
            <a:noFill/>
            <a:ln w="635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49268" name="Text Box 52"/>
          <p:cNvSpPr txBox="1">
            <a:spLocks noChangeArrowheads="1"/>
          </p:cNvSpPr>
          <p:nvPr/>
        </p:nvSpPr>
        <p:spPr bwMode="auto">
          <a:xfrm>
            <a:off x="1952625" y="37338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Compare</a:t>
            </a:r>
            <a:r>
              <a:rPr lang="en-US" sz="2000">
                <a:solidFill>
                  <a:schemeClr val="tx1"/>
                </a:solidFill>
              </a:rPr>
              <a:t> the next two elements: A[1] and A[2]</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49269" name="Text Box 53"/>
          <p:cNvSpPr txBox="1">
            <a:spLocks noChangeArrowheads="1"/>
          </p:cNvSpPr>
          <p:nvPr/>
        </p:nvSpPr>
        <p:spPr bwMode="auto">
          <a:xfrm>
            <a:off x="1981200" y="46482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Compare</a:t>
            </a:r>
            <a:r>
              <a:rPr lang="en-US" sz="2000">
                <a:solidFill>
                  <a:schemeClr val="tx1"/>
                </a:solidFill>
              </a:rPr>
              <a:t> the final two elements: A[2] and A[3]</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49270" name="Text Box 54"/>
          <p:cNvSpPr txBox="1">
            <a:spLocks noChangeArrowheads="1"/>
          </p:cNvSpPr>
          <p:nvPr/>
        </p:nvSpPr>
        <p:spPr bwMode="auto">
          <a:xfrm>
            <a:off x="2895600" y="5775325"/>
            <a:ext cx="6176963"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When you hit the end, if you </a:t>
            </a:r>
            <a:r>
              <a:rPr lang="en-US" sz="2000">
                <a:solidFill>
                  <a:srgbClr val="6600CC"/>
                </a:solidFill>
              </a:rPr>
              <a:t>made at least one swap</a:t>
            </a:r>
            <a:r>
              <a:rPr lang="en-US" sz="2000">
                <a:solidFill>
                  <a:schemeClr val="tx1"/>
                </a:solidFill>
              </a:rPr>
              <a:t>, then </a:t>
            </a:r>
            <a:r>
              <a:rPr lang="en-US" sz="2000">
                <a:solidFill>
                  <a:srgbClr val="A50021"/>
                </a:solidFill>
              </a:rPr>
              <a:t>repeat the whole process</a:t>
            </a:r>
            <a:r>
              <a:rPr lang="en-US" sz="2000">
                <a:solidFill>
                  <a:schemeClr val="tx1"/>
                </a:solidFill>
              </a:rPr>
              <a:t> again!</a:t>
            </a:r>
          </a:p>
        </p:txBody>
      </p:sp>
      <p:grpSp>
        <p:nvGrpSpPr>
          <p:cNvPr id="649271" name="Group 55"/>
          <p:cNvGrpSpPr>
            <a:grpSpLocks/>
          </p:cNvGrpSpPr>
          <p:nvPr/>
        </p:nvGrpSpPr>
        <p:grpSpPr bwMode="auto">
          <a:xfrm>
            <a:off x="2743200" y="1066800"/>
            <a:ext cx="1254125" cy="1249363"/>
            <a:chOff x="1766" y="5069"/>
            <a:chExt cx="790" cy="787"/>
          </a:xfrm>
        </p:grpSpPr>
        <p:sp>
          <p:nvSpPr>
            <p:cNvPr id="649272" name="Text Box 56"/>
            <p:cNvSpPr txBox="1">
              <a:spLocks noChangeArrowheads="1"/>
            </p:cNvSpPr>
            <p:nvPr/>
          </p:nvSpPr>
          <p:spPr bwMode="auto">
            <a:xfrm>
              <a:off x="1766" y="5069"/>
              <a:ext cx="79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SWAP?</a:t>
              </a:r>
            </a:p>
          </p:txBody>
        </p:sp>
        <p:sp>
          <p:nvSpPr>
            <p:cNvPr id="649273" name="Rectangle 57"/>
            <p:cNvSpPr>
              <a:spLocks noChangeArrowheads="1"/>
            </p:cNvSpPr>
            <p:nvPr/>
          </p:nvSpPr>
          <p:spPr bwMode="auto">
            <a:xfrm>
              <a:off x="1824" y="5328"/>
              <a:ext cx="672" cy="528"/>
            </a:xfrm>
            <a:prstGeom prst="rect">
              <a:avLst/>
            </a:prstGeom>
            <a:solidFill>
              <a:srgbClr val="FFFF99"/>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49278" name="Picture 62" descr="MCj04325370000[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63863" y="1504950"/>
            <a:ext cx="831850" cy="831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925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nodeType="clickEffect">
                                  <p:stCondLst>
                                    <p:cond delay="0"/>
                                  </p:stCondLst>
                                  <p:childTnLst>
                                    <p:set>
                                      <p:cBhvr>
                                        <p:cTn id="10" dur="1" fill="hold">
                                          <p:stCondLst>
                                            <p:cond delay="0"/>
                                          </p:stCondLst>
                                        </p:cTn>
                                        <p:tgtEl>
                                          <p:spTgt spid="649253"/>
                                        </p:tgtEl>
                                        <p:attrNameLst>
                                          <p:attrName>style.visibility</p:attrName>
                                        </p:attrNameLst>
                                      </p:cBhvr>
                                      <p:to>
                                        <p:strVal val="visible"/>
                                      </p:to>
                                    </p:set>
                                    <p:anim calcmode="lin" valueType="num">
                                      <p:cBhvr additive="base">
                                        <p:cTn id="11" dur="500" fill="hold"/>
                                        <p:tgtEl>
                                          <p:spTgt spid="649253"/>
                                        </p:tgtEl>
                                        <p:attrNameLst>
                                          <p:attrName>ppt_x</p:attrName>
                                        </p:attrNameLst>
                                      </p:cBhvr>
                                      <p:tavLst>
                                        <p:tav tm="0">
                                          <p:val>
                                            <p:strVal val="0-#ppt_w/2"/>
                                          </p:val>
                                        </p:tav>
                                        <p:tav tm="100000">
                                          <p:val>
                                            <p:strVal val="#ppt_x"/>
                                          </p:val>
                                        </p:tav>
                                      </p:tavLst>
                                    </p:anim>
                                    <p:anim calcmode="lin" valueType="num">
                                      <p:cBhvr additive="base">
                                        <p:cTn id="12" dur="500" fill="hold"/>
                                        <p:tgtEl>
                                          <p:spTgt spid="649253"/>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500"/>
                            </p:stCondLst>
                            <p:childTnLst>
                              <p:par>
                                <p:cTn id="14" presetID="2" presetClass="entr" presetSubtype="8" fill="hold" nodeType="afterEffect">
                                  <p:stCondLst>
                                    <p:cond delay="0"/>
                                  </p:stCondLst>
                                  <p:childTnLst>
                                    <p:set>
                                      <p:cBhvr>
                                        <p:cTn id="15" dur="1" fill="hold">
                                          <p:stCondLst>
                                            <p:cond delay="0"/>
                                          </p:stCondLst>
                                        </p:cTn>
                                        <p:tgtEl>
                                          <p:spTgt spid="649252"/>
                                        </p:tgtEl>
                                        <p:attrNameLst>
                                          <p:attrName>style.visibility</p:attrName>
                                        </p:attrNameLst>
                                      </p:cBhvr>
                                      <p:to>
                                        <p:strVal val="visible"/>
                                      </p:to>
                                    </p:set>
                                    <p:anim calcmode="lin" valueType="num">
                                      <p:cBhvr additive="base">
                                        <p:cTn id="16" dur="500" fill="hold"/>
                                        <p:tgtEl>
                                          <p:spTgt spid="649252"/>
                                        </p:tgtEl>
                                        <p:attrNameLst>
                                          <p:attrName>ppt_x</p:attrName>
                                        </p:attrNameLst>
                                      </p:cBhvr>
                                      <p:tavLst>
                                        <p:tav tm="0">
                                          <p:val>
                                            <p:strVal val="0-#ppt_w/2"/>
                                          </p:val>
                                        </p:tav>
                                        <p:tav tm="100000">
                                          <p:val>
                                            <p:strVal val="#ppt_x"/>
                                          </p:val>
                                        </p:tav>
                                      </p:tavLst>
                                    </p:anim>
                                    <p:anim calcmode="lin" valueType="num">
                                      <p:cBhvr additive="base">
                                        <p:cTn id="17" dur="500" fill="hold"/>
                                        <p:tgtEl>
                                          <p:spTgt spid="649252"/>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000"/>
                            </p:stCondLst>
                            <p:childTnLst>
                              <p:par>
                                <p:cTn id="19" presetID="2" presetClass="entr" presetSubtype="8" fill="hold" nodeType="afterEffect">
                                  <p:stCondLst>
                                    <p:cond delay="0"/>
                                  </p:stCondLst>
                                  <p:childTnLst>
                                    <p:set>
                                      <p:cBhvr>
                                        <p:cTn id="20" dur="1" fill="hold">
                                          <p:stCondLst>
                                            <p:cond delay="0"/>
                                          </p:stCondLst>
                                        </p:cTn>
                                        <p:tgtEl>
                                          <p:spTgt spid="649250"/>
                                        </p:tgtEl>
                                        <p:attrNameLst>
                                          <p:attrName>style.visibility</p:attrName>
                                        </p:attrNameLst>
                                      </p:cBhvr>
                                      <p:to>
                                        <p:strVal val="visible"/>
                                      </p:to>
                                    </p:set>
                                    <p:anim calcmode="lin" valueType="num">
                                      <p:cBhvr additive="base">
                                        <p:cTn id="21" dur="500" fill="hold"/>
                                        <p:tgtEl>
                                          <p:spTgt spid="649250"/>
                                        </p:tgtEl>
                                        <p:attrNameLst>
                                          <p:attrName>ppt_x</p:attrName>
                                        </p:attrNameLst>
                                      </p:cBhvr>
                                      <p:tavLst>
                                        <p:tav tm="0">
                                          <p:val>
                                            <p:strVal val="0-#ppt_w/2"/>
                                          </p:val>
                                        </p:tav>
                                        <p:tav tm="100000">
                                          <p:val>
                                            <p:strVal val="#ppt_x"/>
                                          </p:val>
                                        </p:tav>
                                      </p:tavLst>
                                    </p:anim>
                                    <p:anim calcmode="lin" valueType="num">
                                      <p:cBhvr additive="base">
                                        <p:cTn id="22" dur="500" fill="hold"/>
                                        <p:tgtEl>
                                          <p:spTgt spid="649250"/>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1500"/>
                            </p:stCondLst>
                            <p:childTnLst>
                              <p:par>
                                <p:cTn id="24" presetID="2" presetClass="entr" presetSubtype="8" fill="hold" nodeType="afterEffect">
                                  <p:stCondLst>
                                    <p:cond delay="0"/>
                                  </p:stCondLst>
                                  <p:childTnLst>
                                    <p:set>
                                      <p:cBhvr>
                                        <p:cTn id="25" dur="1" fill="hold">
                                          <p:stCondLst>
                                            <p:cond delay="0"/>
                                          </p:stCondLst>
                                        </p:cTn>
                                        <p:tgtEl>
                                          <p:spTgt spid="649251"/>
                                        </p:tgtEl>
                                        <p:attrNameLst>
                                          <p:attrName>style.visibility</p:attrName>
                                        </p:attrNameLst>
                                      </p:cBhvr>
                                      <p:to>
                                        <p:strVal val="visible"/>
                                      </p:to>
                                    </p:set>
                                    <p:anim calcmode="lin" valueType="num">
                                      <p:cBhvr additive="base">
                                        <p:cTn id="26" dur="500" fill="hold"/>
                                        <p:tgtEl>
                                          <p:spTgt spid="649251"/>
                                        </p:tgtEl>
                                        <p:attrNameLst>
                                          <p:attrName>ppt_x</p:attrName>
                                        </p:attrNameLst>
                                      </p:cBhvr>
                                      <p:tavLst>
                                        <p:tav tm="0">
                                          <p:val>
                                            <p:strVal val="0-#ppt_w/2"/>
                                          </p:val>
                                        </p:tav>
                                        <p:tav tm="100000">
                                          <p:val>
                                            <p:strVal val="#ppt_x"/>
                                          </p:val>
                                        </p:tav>
                                      </p:tavLst>
                                    </p:anim>
                                    <p:anim calcmode="lin" valueType="num">
                                      <p:cBhvr additive="base">
                                        <p:cTn id="27" dur="500" fill="hold"/>
                                        <p:tgtEl>
                                          <p:spTgt spid="649251"/>
                                        </p:tgtEl>
                                        <p:attrNameLst>
                                          <p:attrName>ppt_y</p:attrName>
                                        </p:attrNameLst>
                                      </p:cBhvr>
                                      <p:tavLst>
                                        <p:tav tm="0">
                                          <p:val>
                                            <p:strVal val="#ppt_y"/>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649260"/>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49254"/>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0"/>
                                          </p:stCondLst>
                                        </p:cTn>
                                        <p:tgtEl>
                                          <p:spTgt spid="649271"/>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2" presetClass="entr" presetSubtype="8" fill="hold" nodeType="clickEffect">
                                  <p:stCondLst>
                                    <p:cond delay="0"/>
                                  </p:stCondLst>
                                  <p:childTnLst>
                                    <p:set>
                                      <p:cBhvr>
                                        <p:cTn id="43" dur="1" fill="hold">
                                          <p:stCondLst>
                                            <p:cond delay="0"/>
                                          </p:stCondLst>
                                        </p:cTn>
                                        <p:tgtEl>
                                          <p:spTgt spid="649266"/>
                                        </p:tgtEl>
                                        <p:attrNameLst>
                                          <p:attrName>style.visibility</p:attrName>
                                        </p:attrNameLst>
                                      </p:cBhvr>
                                      <p:to>
                                        <p:strVal val="visible"/>
                                      </p:to>
                                    </p:set>
                                    <p:anim calcmode="lin" valueType="num">
                                      <p:cBhvr additive="base">
                                        <p:cTn id="44" dur="500" fill="hold"/>
                                        <p:tgtEl>
                                          <p:spTgt spid="649266"/>
                                        </p:tgtEl>
                                        <p:attrNameLst>
                                          <p:attrName>ppt_x</p:attrName>
                                        </p:attrNameLst>
                                      </p:cBhvr>
                                      <p:tavLst>
                                        <p:tav tm="0">
                                          <p:val>
                                            <p:strVal val="0-#ppt_w/2"/>
                                          </p:val>
                                        </p:tav>
                                        <p:tav tm="100000">
                                          <p:val>
                                            <p:strVal val="#ppt_x"/>
                                          </p:val>
                                        </p:tav>
                                      </p:tavLst>
                                    </p:anim>
                                    <p:anim calcmode="lin" valueType="num">
                                      <p:cBhvr additive="base">
                                        <p:cTn id="45" dur="500" fill="hold"/>
                                        <p:tgtEl>
                                          <p:spTgt spid="649266"/>
                                        </p:tgtEl>
                                        <p:attrNameLst>
                                          <p:attrName>ppt_y</p:attrName>
                                        </p:attrNameLst>
                                      </p:cBhvr>
                                      <p:tavLst>
                                        <p:tav tm="0">
                                          <p:val>
                                            <p:strVal val="#ppt_y"/>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58" presetClass="path" presetSubtype="0" accel="50000" decel="50000" fill="hold" nodeType="clickEffect">
                                  <p:stCondLst>
                                    <p:cond delay="0"/>
                                  </p:stCondLst>
                                  <p:childTnLst>
                                    <p:animMotion origin="layout" path="M -3.05556E-6 4.54209E-6 L 0.03993 0.06151 C 0.04896 0.07446 0.054 0.09366 0.054 0.11378 C 0.054 0.13667 0.04896 0.15494 0.03993 0.1679 L -3.05556E-6 0.22964 " pathEditMode="relative" rAng="0" ptsTypes="FffFF">
                                      <p:cBhvr>
                                        <p:cTn id="49" dur="2000" fill="hold"/>
                                        <p:tgtEl>
                                          <p:spTgt spid="649253"/>
                                        </p:tgtEl>
                                        <p:attrNameLst>
                                          <p:attrName>ppt_x</p:attrName>
                                          <p:attrName>ppt_y</p:attrName>
                                        </p:attrNameLst>
                                      </p:cBhvr>
                                      <p:rCtr x="2691" y="11471"/>
                                    </p:animMotion>
                                  </p:childTnLst>
                                  <p:subTnLst>
                                    <p:audio>
                                      <p:cMediaNode>
                                        <p:cTn display="0" masterRel="sameClick">
                                          <p:stCondLst>
                                            <p:cond evt="begin" delay="0">
                                              <p:tn val="48"/>
                                            </p:cond>
                                          </p:stCondLst>
                                          <p:endCondLst>
                                            <p:cond evt="onStopAudio" delay="0">
                                              <p:tgtEl>
                                                <p:sldTgt/>
                                              </p:tgtEl>
                                            </p:cond>
                                          </p:endCondLst>
                                        </p:cTn>
                                        <p:tgtEl>
                                          <p:sndTgt r:embed="rId3" name="MSj03883520000[1].wav"/>
                                        </p:tgtEl>
                                      </p:cMediaNode>
                                    </p:audio>
                                  </p:subTnLst>
                                </p:cTn>
                              </p:par>
                              <p:par>
                                <p:cTn id="50" presetID="51" presetClass="path" presetSubtype="0" accel="50000" decel="50000" fill="hold" nodeType="withEffect">
                                  <p:stCondLst>
                                    <p:cond delay="0"/>
                                  </p:stCondLst>
                                  <p:childTnLst>
                                    <p:animMotion origin="layout" path="M -0.00278 -0.00185 L -0.04271 -0.06706 C -0.05174 -0.08094 -0.05677 -0.10129 -0.05677 -0.12257 C -0.05677 -0.14685 -0.05174 -0.16628 -0.04271 -0.18015 L -0.00278 -0.24514 " pathEditMode="relative" rAng="0" ptsTypes="FffFF">
                                      <p:cBhvr>
                                        <p:cTn id="51" dur="2000" fill="hold"/>
                                        <p:tgtEl>
                                          <p:spTgt spid="649252"/>
                                        </p:tgtEl>
                                        <p:attrNameLst>
                                          <p:attrName>ppt_x</p:attrName>
                                          <p:attrName>ppt_y</p:attrName>
                                        </p:attrNameLst>
                                      </p:cBhvr>
                                      <p:rCtr x="-2708" y="-12165"/>
                                    </p:animMotion>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nodeType="clickEffect">
                                  <p:stCondLst>
                                    <p:cond delay="0"/>
                                  </p:stCondLst>
                                  <p:childTnLst>
                                    <p:set>
                                      <p:cBhvr>
                                        <p:cTn id="55" dur="1" fill="hold">
                                          <p:stCondLst>
                                            <p:cond delay="0"/>
                                          </p:stCondLst>
                                        </p:cTn>
                                        <p:tgtEl>
                                          <p:spTgt spid="649278"/>
                                        </p:tgtEl>
                                        <p:attrNameLst>
                                          <p:attrName>style.visibility</p:attrName>
                                        </p:attrNameLst>
                                      </p:cBhvr>
                                      <p:to>
                                        <p:strVal val="visible"/>
                                      </p:to>
                                    </p:set>
                                  </p:childTnLst>
                                </p:cTn>
                              </p:par>
                              <p:par>
                                <p:cTn id="56" presetID="26" presetClass="emph" presetSubtype="0" repeatCount="2000" fill="hold" nodeType="withEffect">
                                  <p:stCondLst>
                                    <p:cond delay="0"/>
                                  </p:stCondLst>
                                  <p:childTnLst>
                                    <p:animEffect transition="out" filter="fade">
                                      <p:cBhvr>
                                        <p:cTn id="57" dur="500" tmFilter="0, 0; .2, .5; .8, .5; 1, 0"/>
                                        <p:tgtEl>
                                          <p:spTgt spid="649278"/>
                                        </p:tgtEl>
                                      </p:cBhvr>
                                    </p:animEffect>
                                    <p:animScale>
                                      <p:cBhvr>
                                        <p:cTn id="58" dur="250" autoRev="1" fill="hold"/>
                                        <p:tgtEl>
                                          <p:spTgt spid="649278"/>
                                        </p:tgtEl>
                                      </p:cBhvr>
                                      <p:by x="105000" y="105000"/>
                                    </p:animScale>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49268"/>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42" presetClass="path" presetSubtype="0" accel="50000" decel="50000" fill="hold" nodeType="clickEffect">
                                  <p:stCondLst>
                                    <p:cond delay="0"/>
                                  </p:stCondLst>
                                  <p:childTnLst>
                                    <p:animMotion origin="layout" path="M 4.44444E-6 3.38575E-6 L -0.0007 0.24768 " pathEditMode="relative" rAng="0" ptsTypes="AA">
                                      <p:cBhvr>
                                        <p:cTn id="66" dur="2000" fill="hold"/>
                                        <p:tgtEl>
                                          <p:spTgt spid="649266"/>
                                        </p:tgtEl>
                                        <p:attrNameLst>
                                          <p:attrName>ppt_x</p:attrName>
                                          <p:attrName>ppt_y</p:attrName>
                                        </p:attrNameLst>
                                      </p:cBhvr>
                                      <p:rCtr x="-35" y="12373"/>
                                    </p:animMotion>
                                  </p:childTnLst>
                                </p:cTn>
                              </p:par>
                            </p:childTnLst>
                          </p:cTn>
                        </p:par>
                      </p:childTnLst>
                    </p:cTn>
                  </p:par>
                  <p:par>
                    <p:cTn id="67" fill="hold" nodeType="clickPar">
                      <p:stCondLst>
                        <p:cond delay="indefinite"/>
                      </p:stCondLst>
                      <p:childTnLst>
                        <p:par>
                          <p:cTn id="68" fill="hold" nodeType="withGroup">
                            <p:stCondLst>
                              <p:cond delay="0"/>
                            </p:stCondLst>
                            <p:childTnLst>
                              <p:par>
                                <p:cTn id="69" presetID="58" presetClass="path" presetSubtype="0" accel="50000" decel="50000" fill="hold" nodeType="clickEffect">
                                  <p:stCondLst>
                                    <p:cond delay="0"/>
                                  </p:stCondLst>
                                  <p:childTnLst>
                                    <p:animMotion origin="layout" path="M -3.05556E-6 0.22965 L 0.03993 0.29209 C 0.04896 0.30504 0.054 0.3247 0.054 0.34505 C 0.054 0.36841 0.04896 0.38714 0.03993 0.40009 L -3.05556E-6 0.46277 " pathEditMode="relative" rAng="0" ptsTypes="FffFF">
                                      <p:cBhvr>
                                        <p:cTn id="70" dur="2000" fill="hold"/>
                                        <p:tgtEl>
                                          <p:spTgt spid="649253"/>
                                        </p:tgtEl>
                                        <p:attrNameLst>
                                          <p:attrName>ppt_x</p:attrName>
                                          <p:attrName>ppt_y</p:attrName>
                                        </p:attrNameLst>
                                      </p:cBhvr>
                                      <p:rCtr x="2691" y="11656"/>
                                    </p:animMotion>
                                  </p:childTnLst>
                                  <p:subTnLst>
                                    <p:audio>
                                      <p:cMediaNode>
                                        <p:cTn display="0" masterRel="sameClick">
                                          <p:stCondLst>
                                            <p:cond evt="begin" delay="0">
                                              <p:tn val="69"/>
                                            </p:cond>
                                          </p:stCondLst>
                                          <p:endCondLst>
                                            <p:cond evt="onStopAudio" delay="0">
                                              <p:tgtEl>
                                                <p:sldTgt/>
                                              </p:tgtEl>
                                            </p:cond>
                                          </p:endCondLst>
                                        </p:cTn>
                                        <p:tgtEl>
                                          <p:sndTgt r:embed="rId3" name="MSj03883520000[1].wav"/>
                                        </p:tgtEl>
                                      </p:cMediaNode>
                                    </p:audio>
                                  </p:subTnLst>
                                </p:cTn>
                              </p:par>
                              <p:par>
                                <p:cTn id="71" presetID="51" presetClass="path" presetSubtype="0" accel="50000" decel="50000" fill="hold" nodeType="withEffect">
                                  <p:stCondLst>
                                    <p:cond delay="0"/>
                                  </p:stCondLst>
                                  <p:childTnLst>
                                    <p:animMotion origin="layout" path="M -0.00694 0.00323 L -0.04687 -0.06083 C -0.0559 -0.07424 -0.06094 -0.09413 -0.06094 -0.11494 C -0.06094 -0.13876 -0.0559 -0.15773 -0.04687 -0.17114 L -0.00694 -0.23497 " pathEditMode="relative" rAng="0" ptsTypes="FffFF">
                                      <p:cBhvr>
                                        <p:cTn id="72" dur="2000" fill="hold"/>
                                        <p:tgtEl>
                                          <p:spTgt spid="649250"/>
                                        </p:tgtEl>
                                        <p:attrNameLst>
                                          <p:attrName>ppt_x</p:attrName>
                                          <p:attrName>ppt_y</p:attrName>
                                        </p:attrNameLst>
                                      </p:cBhvr>
                                      <p:rCtr x="-2708" y="-11910"/>
                                    </p:animMotion>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649269"/>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0" presetClass="path" presetSubtype="0" accel="50000" decel="50000" fill="hold" nodeType="clickEffect">
                                  <p:stCondLst>
                                    <p:cond delay="0"/>
                                  </p:stCondLst>
                                  <p:childTnLst>
                                    <p:animMotion origin="layout" path="M -0.0007 0.24769 L -0.0007 0.4808 " pathEditMode="relative" ptsTypes="AA">
                                      <p:cBhvr>
                                        <p:cTn id="80" dur="2000" fill="hold"/>
                                        <p:tgtEl>
                                          <p:spTgt spid="649266"/>
                                        </p:tgtEl>
                                        <p:attrNameLst>
                                          <p:attrName>ppt_x</p:attrName>
                                          <p:attrName>ppt_y</p:attrName>
                                        </p:attrNameLst>
                                      </p:cBhvr>
                                    </p:animMotion>
                                  </p:childTnLst>
                                </p:cTn>
                              </p:par>
                            </p:childTnLst>
                          </p:cTn>
                        </p:par>
                      </p:childTnLst>
                    </p:cTn>
                  </p:par>
                  <p:par>
                    <p:cTn id="81" fill="hold" nodeType="clickPar">
                      <p:stCondLst>
                        <p:cond delay="indefinite"/>
                      </p:stCondLst>
                      <p:childTnLst>
                        <p:par>
                          <p:cTn id="82" fill="hold" nodeType="withGroup">
                            <p:stCondLst>
                              <p:cond delay="0"/>
                            </p:stCondLst>
                            <p:childTnLst>
                              <p:par>
                                <p:cTn id="83" presetID="58" presetClass="path" presetSubtype="0" accel="50000" decel="50000" fill="hold" nodeType="clickEffect">
                                  <p:stCondLst>
                                    <p:cond delay="0"/>
                                  </p:stCondLst>
                                  <p:childTnLst>
                                    <p:animMotion origin="layout" path="M -3.05556E-6 0.46276 L 0.03993 0.52567 C 0.04896 0.53885 0.054 0.55874 0.054 0.57909 C 0.054 0.60268 0.04896 0.62141 0.03993 0.63459 L -3.05556E-6 0.69796 " pathEditMode="relative" rAng="0" ptsTypes="FffFF">
                                      <p:cBhvr>
                                        <p:cTn id="84" dur="2000" fill="hold"/>
                                        <p:tgtEl>
                                          <p:spTgt spid="649253"/>
                                        </p:tgtEl>
                                        <p:attrNameLst>
                                          <p:attrName>ppt_x</p:attrName>
                                          <p:attrName>ppt_y</p:attrName>
                                        </p:attrNameLst>
                                      </p:cBhvr>
                                      <p:rCtr x="2691" y="11748"/>
                                    </p:animMotion>
                                  </p:childTnLst>
                                  <p:subTnLst>
                                    <p:audio>
                                      <p:cMediaNode>
                                        <p:cTn display="0" masterRel="sameClick">
                                          <p:stCondLst>
                                            <p:cond evt="begin" delay="0">
                                              <p:tn val="83"/>
                                            </p:cond>
                                          </p:stCondLst>
                                          <p:endCondLst>
                                            <p:cond evt="onStopAudio" delay="0">
                                              <p:tgtEl>
                                                <p:sldTgt/>
                                              </p:tgtEl>
                                            </p:cond>
                                          </p:endCondLst>
                                        </p:cTn>
                                        <p:tgtEl>
                                          <p:sndTgt r:embed="rId3" name="MSj03883520000[1].wav"/>
                                        </p:tgtEl>
                                      </p:cMediaNode>
                                    </p:audio>
                                  </p:subTnLst>
                                </p:cTn>
                              </p:par>
                              <p:par>
                                <p:cTn id="85" presetID="51" presetClass="path" presetSubtype="0" accel="50000" decel="50000" fill="hold" nodeType="withEffect">
                                  <p:stCondLst>
                                    <p:cond delay="0"/>
                                  </p:stCondLst>
                                  <p:childTnLst>
                                    <p:animMotion origin="layout" path="M -0.00296 -0.00139 L -0.04289 -0.06476 C -0.05191 -0.07817 -0.05695 -0.09806 -0.05695 -0.11864 C -0.05695 -0.14223 -0.05191 -0.1612 -0.04289 -0.17461 L -0.00296 -0.23775 " pathEditMode="relative" rAng="0" ptsTypes="FffFF">
                                      <p:cBhvr>
                                        <p:cTn id="86" dur="2000" fill="hold"/>
                                        <p:tgtEl>
                                          <p:spTgt spid="649251"/>
                                        </p:tgtEl>
                                        <p:attrNameLst>
                                          <p:attrName>ppt_x</p:attrName>
                                          <p:attrName>ppt_y</p:attrName>
                                        </p:attrNameLst>
                                      </p:cBhvr>
                                      <p:rCtr x="-2708" y="-11818"/>
                                    </p:animMotion>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649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9254" grpId="0"/>
      <p:bldP spid="649256" grpId="0"/>
      <p:bldP spid="649260" grpId="0"/>
      <p:bldP spid="649268" grpId="0"/>
      <p:bldP spid="649269" grpId="0"/>
      <p:bldP spid="64927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Slide Number Placeholder 5"/>
          <p:cNvSpPr>
            <a:spLocks noGrp="1"/>
          </p:cNvSpPr>
          <p:nvPr>
            <p:ph type="sldNum" sz="quarter" idx="12"/>
          </p:nvPr>
        </p:nvSpPr>
        <p:spPr/>
        <p:txBody>
          <a:bodyPr/>
          <a:lstStyle/>
          <a:p>
            <a:fld id="{D27BE976-E10F-4914-B94A-29085E6040DA}" type="slidenum">
              <a:rPr lang="en-US"/>
              <a:pPr/>
              <a:t>65</a:t>
            </a:fld>
            <a:endParaRPr lang="en-US"/>
          </a:p>
        </p:txBody>
      </p:sp>
      <p:sp>
        <p:nvSpPr>
          <p:cNvPr id="651266" name="Rectangle 2"/>
          <p:cNvSpPr>
            <a:spLocks noGrp="1" noChangeArrowheads="1"/>
          </p:cNvSpPr>
          <p:nvPr>
            <p:ph type="title"/>
          </p:nvPr>
        </p:nvSpPr>
        <p:spPr>
          <a:xfrm>
            <a:off x="2459038" y="0"/>
            <a:ext cx="6684962" cy="1143000"/>
          </a:xfrm>
        </p:spPr>
        <p:txBody>
          <a:bodyPr/>
          <a:lstStyle/>
          <a:p>
            <a:r>
              <a:rPr lang="en-US" sz="3600"/>
              <a:t>Bubble Sort In Action! Hic!</a:t>
            </a:r>
          </a:p>
        </p:txBody>
      </p:sp>
      <p:grpSp>
        <p:nvGrpSpPr>
          <p:cNvPr id="651267" name="Group 3"/>
          <p:cNvGrpSpPr>
            <a:grpSpLocks/>
          </p:cNvGrpSpPr>
          <p:nvPr/>
        </p:nvGrpSpPr>
        <p:grpSpPr bwMode="auto">
          <a:xfrm>
            <a:off x="869950" y="3473450"/>
            <a:ext cx="1589088" cy="1536700"/>
            <a:chOff x="-624" y="4896"/>
            <a:chExt cx="1826" cy="1565"/>
          </a:xfrm>
        </p:grpSpPr>
        <p:pic>
          <p:nvPicPr>
            <p:cNvPr id="65126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l="13310"/>
            <a:stretch>
              <a:fillRect/>
            </a:stretch>
          </p:blipFill>
          <p:spPr bwMode="auto">
            <a:xfrm>
              <a:off x="-624" y="4896"/>
              <a:ext cx="1826" cy="154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1269" name="Rectangle 5"/>
            <p:cNvSpPr>
              <a:spLocks noChangeArrowheads="1"/>
            </p:cNvSpPr>
            <p:nvPr/>
          </p:nvSpPr>
          <p:spPr bwMode="auto">
            <a:xfrm>
              <a:off x="456" y="6069"/>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1270" name="Picture 6"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9" y="6088"/>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71" name="Picture 7"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6" y="6088"/>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1272" name="Group 8"/>
          <p:cNvGrpSpPr>
            <a:grpSpLocks/>
          </p:cNvGrpSpPr>
          <p:nvPr/>
        </p:nvGrpSpPr>
        <p:grpSpPr bwMode="auto">
          <a:xfrm>
            <a:off x="852488" y="1860550"/>
            <a:ext cx="1668462" cy="1527175"/>
            <a:chOff x="-660" y="3330"/>
            <a:chExt cx="1917" cy="1555"/>
          </a:xfrm>
        </p:grpSpPr>
        <p:pic>
          <p:nvPicPr>
            <p:cNvPr id="651273"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0" y="3330"/>
              <a:ext cx="1824" cy="155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1274" name="Rectangle 10"/>
            <p:cNvSpPr>
              <a:spLocks noChangeArrowheads="1"/>
            </p:cNvSpPr>
            <p:nvPr/>
          </p:nvSpPr>
          <p:spPr bwMode="auto">
            <a:xfrm>
              <a:off x="407" y="4488"/>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1275" name="Picture 11"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8"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76" name="Picture 12"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5"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77" name="Picture 13"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2" y="4512"/>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78" name="Picture 14"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4" y="4512"/>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1279" name="Group 15"/>
          <p:cNvGrpSpPr>
            <a:grpSpLocks/>
          </p:cNvGrpSpPr>
          <p:nvPr/>
        </p:nvGrpSpPr>
        <p:grpSpPr bwMode="auto">
          <a:xfrm>
            <a:off x="866775" y="5105400"/>
            <a:ext cx="1644650" cy="1522413"/>
            <a:chOff x="1735" y="4896"/>
            <a:chExt cx="1889" cy="1550"/>
          </a:xfrm>
        </p:grpSpPr>
        <p:pic>
          <p:nvPicPr>
            <p:cNvPr id="651280" name="Picture 16"/>
            <p:cNvPicPr>
              <a:picLocks noChangeAspect="1" noChangeArrowheads="1"/>
            </p:cNvPicPr>
            <p:nvPr/>
          </p:nvPicPr>
          <p:blipFill>
            <a:blip r:embed="rId7" cstate="print">
              <a:extLst>
                <a:ext uri="{28A0092B-C50C-407E-A947-70E740481C1C}">
                  <a14:useLocalDpi xmlns:a14="http://schemas.microsoft.com/office/drawing/2010/main" val="0"/>
                </a:ext>
              </a:extLst>
            </a:blip>
            <a:srcRect t="8163" b="25935"/>
            <a:stretch>
              <a:fillRect/>
            </a:stretch>
          </p:blipFill>
          <p:spPr bwMode="auto">
            <a:xfrm>
              <a:off x="1824" y="4896"/>
              <a:ext cx="1800" cy="15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1281" name="Rectangle 17"/>
            <p:cNvSpPr>
              <a:spLocks noChangeArrowheads="1"/>
            </p:cNvSpPr>
            <p:nvPr/>
          </p:nvSpPr>
          <p:spPr bwMode="auto">
            <a:xfrm>
              <a:off x="1831" y="490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1282" name="Picture 18"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35"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83" name="Picture 19"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86"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84" name="Picture 20"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3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85" name="Picture 21"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7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86" name="Picture 22"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21" y="4925"/>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1287" name="Group 23"/>
          <p:cNvGrpSpPr>
            <a:grpSpLocks/>
          </p:cNvGrpSpPr>
          <p:nvPr/>
        </p:nvGrpSpPr>
        <p:grpSpPr bwMode="auto">
          <a:xfrm>
            <a:off x="874713" y="219075"/>
            <a:ext cx="1517650" cy="1509713"/>
            <a:chOff x="2352" y="2928"/>
            <a:chExt cx="1744" cy="1538"/>
          </a:xfrm>
        </p:grpSpPr>
        <p:pic>
          <p:nvPicPr>
            <p:cNvPr id="651288" name="Picture 24"/>
            <p:cNvPicPr>
              <a:picLocks noChangeAspect="1" noChangeArrowheads="1"/>
            </p:cNvPicPr>
            <p:nvPr/>
          </p:nvPicPr>
          <p:blipFill>
            <a:blip r:embed="rId8" cstate="print">
              <a:extLst>
                <a:ext uri="{28A0092B-C50C-407E-A947-70E740481C1C}">
                  <a14:useLocalDpi xmlns:a14="http://schemas.microsoft.com/office/drawing/2010/main" val="0"/>
                </a:ext>
              </a:extLst>
            </a:blip>
            <a:srcRect r="19554"/>
            <a:stretch>
              <a:fillRect/>
            </a:stretch>
          </p:blipFill>
          <p:spPr bwMode="auto">
            <a:xfrm>
              <a:off x="2352" y="2928"/>
              <a:ext cx="1732" cy="15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1289" name="Rectangle 25"/>
            <p:cNvSpPr>
              <a:spLocks noChangeArrowheads="1"/>
            </p:cNvSpPr>
            <p:nvPr/>
          </p:nvSpPr>
          <p:spPr bwMode="auto">
            <a:xfrm>
              <a:off x="3337" y="293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1290" name="Picture 26"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13" y="295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91" name="Picture 27"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23" y="2960"/>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92" name="Picture 28"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21" y="2946"/>
              <a:ext cx="373" cy="373"/>
            </a:xfrm>
            <a:prstGeom prst="rect">
              <a:avLst/>
            </a:prstGeom>
            <a:noFill/>
            <a:extLst>
              <a:ext uri="{909E8E84-426E-40DD-AFC4-6F175D3DCCD1}">
                <a14:hiddenFill xmlns:a14="http://schemas.microsoft.com/office/drawing/2010/main">
                  <a:solidFill>
                    <a:srgbClr val="FFFFFF"/>
                  </a:solidFill>
                </a14:hiddenFill>
              </a:ext>
            </a:extLst>
          </p:spPr>
        </p:pic>
      </p:grpSp>
      <p:sp>
        <p:nvSpPr>
          <p:cNvPr id="651293" name="Text Box 29"/>
          <p:cNvSpPr txBox="1">
            <a:spLocks noChangeArrowheads="1"/>
          </p:cNvSpPr>
          <p:nvPr/>
        </p:nvSpPr>
        <p:spPr bwMode="auto">
          <a:xfrm>
            <a:off x="1981200" y="2719388"/>
            <a:ext cx="8305800" cy="8540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1000">
              <a:solidFill>
                <a:schemeClr val="tx1"/>
              </a:solidFill>
            </a:endParaRPr>
          </a:p>
          <a:p>
            <a:pPr algn="ctr"/>
            <a:r>
              <a:rPr lang="en-US" sz="2000">
                <a:solidFill>
                  <a:schemeClr val="accent2"/>
                </a:solidFill>
              </a:rPr>
              <a:t>Compare</a:t>
            </a:r>
            <a:r>
              <a:rPr lang="en-US" sz="2000">
                <a:solidFill>
                  <a:schemeClr val="tx1"/>
                </a:solidFill>
              </a:rPr>
              <a:t> the first two elements</a:t>
            </a:r>
          </a:p>
          <a:p>
            <a:pPr algn="ctr"/>
            <a:r>
              <a:rPr lang="en-US" sz="2000">
                <a:solidFill>
                  <a:schemeClr val="tx1"/>
                </a:solidFill>
              </a:rPr>
              <a:t>If they’re </a:t>
            </a:r>
            <a:r>
              <a:rPr lang="en-US" sz="2000">
                <a:solidFill>
                  <a:schemeClr val="accent2"/>
                </a:solidFill>
              </a:rPr>
              <a:t>out of order</a:t>
            </a:r>
            <a:r>
              <a:rPr lang="en-US" sz="2000">
                <a:solidFill>
                  <a:schemeClr val="tx1"/>
                </a:solidFill>
              </a:rPr>
              <a:t>, then </a:t>
            </a:r>
            <a:r>
              <a:rPr lang="en-US" sz="2000">
                <a:solidFill>
                  <a:schemeClr val="accent2"/>
                </a:solidFill>
              </a:rPr>
              <a:t>swap them</a:t>
            </a:r>
          </a:p>
        </p:txBody>
      </p:sp>
      <p:sp>
        <p:nvSpPr>
          <p:cNvPr id="651294" name="Text Box 30"/>
          <p:cNvSpPr txBox="1">
            <a:spLocks noChangeArrowheads="1"/>
          </p:cNvSpPr>
          <p:nvPr/>
        </p:nvSpPr>
        <p:spPr bwMode="auto">
          <a:xfrm>
            <a:off x="4114800" y="914400"/>
            <a:ext cx="50292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Let’s see how bubble sort works with some of your favorite celebrities…</a:t>
            </a:r>
            <a:endParaRPr lang="en-US" sz="2000">
              <a:solidFill>
                <a:schemeClr val="accent2"/>
              </a:solidFill>
            </a:endParaRPr>
          </a:p>
        </p:txBody>
      </p:sp>
      <p:sp>
        <p:nvSpPr>
          <p:cNvPr id="651295" name="Text Box 31"/>
          <p:cNvSpPr txBox="1">
            <a:spLocks noChangeArrowheads="1"/>
          </p:cNvSpPr>
          <p:nvPr/>
        </p:nvSpPr>
        <p:spPr bwMode="auto">
          <a:xfrm>
            <a:off x="3690938" y="1676400"/>
            <a:ext cx="5453062"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…to sort them based on the number of times they’ve been in… </a:t>
            </a:r>
            <a:r>
              <a:rPr lang="en-US" sz="2000" i="1">
                <a:solidFill>
                  <a:srgbClr val="800000"/>
                </a:solidFill>
              </a:rPr>
              <a:t>rehab!</a:t>
            </a:r>
          </a:p>
        </p:txBody>
      </p:sp>
      <p:grpSp>
        <p:nvGrpSpPr>
          <p:cNvPr id="651296" name="Group 32"/>
          <p:cNvGrpSpPr>
            <a:grpSpLocks/>
          </p:cNvGrpSpPr>
          <p:nvPr/>
        </p:nvGrpSpPr>
        <p:grpSpPr bwMode="auto">
          <a:xfrm>
            <a:off x="0" y="4238625"/>
            <a:ext cx="901700" cy="1533525"/>
            <a:chOff x="0" y="619"/>
            <a:chExt cx="568" cy="966"/>
          </a:xfrm>
        </p:grpSpPr>
        <p:sp>
          <p:nvSpPr>
            <p:cNvPr id="651297" name="Text Box 33"/>
            <p:cNvSpPr txBox="1">
              <a:spLocks noChangeArrowheads="1"/>
            </p:cNvSpPr>
            <p:nvPr/>
          </p:nvSpPr>
          <p:spPr bwMode="auto">
            <a:xfrm>
              <a:off x="0" y="727"/>
              <a:ext cx="394" cy="82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0">
                  <a:solidFill>
                    <a:srgbClr val="FF0000"/>
                  </a:solidFill>
                </a:rPr>
                <a:t>?</a:t>
              </a:r>
            </a:p>
          </p:txBody>
        </p:sp>
        <p:sp>
          <p:nvSpPr>
            <p:cNvPr id="651298" name="Line 34"/>
            <p:cNvSpPr>
              <a:spLocks noChangeShapeType="1"/>
            </p:cNvSpPr>
            <p:nvPr/>
          </p:nvSpPr>
          <p:spPr bwMode="auto">
            <a:xfrm flipV="1">
              <a:off x="276" y="619"/>
              <a:ext cx="292" cy="241"/>
            </a:xfrm>
            <a:prstGeom prst="line">
              <a:avLst/>
            </a:prstGeom>
            <a:noFill/>
            <a:ln w="635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1299" name="Line 35"/>
            <p:cNvSpPr>
              <a:spLocks noChangeShapeType="1"/>
            </p:cNvSpPr>
            <p:nvPr/>
          </p:nvSpPr>
          <p:spPr bwMode="auto">
            <a:xfrm>
              <a:off x="276" y="1344"/>
              <a:ext cx="292" cy="241"/>
            </a:xfrm>
            <a:prstGeom prst="line">
              <a:avLst/>
            </a:prstGeom>
            <a:noFill/>
            <a:ln w="635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51300" name="Text Box 36"/>
          <p:cNvSpPr txBox="1">
            <a:spLocks noChangeArrowheads="1"/>
          </p:cNvSpPr>
          <p:nvPr/>
        </p:nvSpPr>
        <p:spPr bwMode="auto">
          <a:xfrm>
            <a:off x="1952625" y="37338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Compare</a:t>
            </a:r>
            <a:r>
              <a:rPr lang="en-US" sz="2000">
                <a:solidFill>
                  <a:schemeClr val="tx1"/>
                </a:solidFill>
              </a:rPr>
              <a:t> the next two elements: A[1] and A[2]</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51301" name="Text Box 37"/>
          <p:cNvSpPr txBox="1">
            <a:spLocks noChangeArrowheads="1"/>
          </p:cNvSpPr>
          <p:nvPr/>
        </p:nvSpPr>
        <p:spPr bwMode="auto">
          <a:xfrm>
            <a:off x="1981200" y="46482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Compare</a:t>
            </a:r>
            <a:r>
              <a:rPr lang="en-US" sz="2000">
                <a:solidFill>
                  <a:schemeClr val="tx1"/>
                </a:solidFill>
              </a:rPr>
              <a:t> the final two elements: A[2] and A[3]</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51302" name="Text Box 38"/>
          <p:cNvSpPr txBox="1">
            <a:spLocks noChangeArrowheads="1"/>
          </p:cNvSpPr>
          <p:nvPr/>
        </p:nvSpPr>
        <p:spPr bwMode="auto">
          <a:xfrm>
            <a:off x="2895600" y="5775325"/>
            <a:ext cx="6176963"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When you hit the end, if you </a:t>
            </a:r>
            <a:r>
              <a:rPr lang="en-US" sz="2000">
                <a:solidFill>
                  <a:srgbClr val="6600CC"/>
                </a:solidFill>
              </a:rPr>
              <a:t>made at least one swap</a:t>
            </a:r>
            <a:r>
              <a:rPr lang="en-US" sz="2000">
                <a:solidFill>
                  <a:schemeClr val="tx1"/>
                </a:solidFill>
              </a:rPr>
              <a:t>, then </a:t>
            </a:r>
            <a:r>
              <a:rPr lang="en-US" sz="2000">
                <a:solidFill>
                  <a:srgbClr val="A50021"/>
                </a:solidFill>
              </a:rPr>
              <a:t>repeat the whole process</a:t>
            </a:r>
            <a:r>
              <a:rPr lang="en-US" sz="2000">
                <a:solidFill>
                  <a:schemeClr val="tx1"/>
                </a:solidFill>
              </a:rPr>
              <a:t> again!</a:t>
            </a:r>
          </a:p>
        </p:txBody>
      </p:sp>
      <p:grpSp>
        <p:nvGrpSpPr>
          <p:cNvPr id="651303" name="Group 39"/>
          <p:cNvGrpSpPr>
            <a:grpSpLocks/>
          </p:cNvGrpSpPr>
          <p:nvPr/>
        </p:nvGrpSpPr>
        <p:grpSpPr bwMode="auto">
          <a:xfrm>
            <a:off x="2743200" y="1066800"/>
            <a:ext cx="1254125" cy="1249363"/>
            <a:chOff x="1766" y="5069"/>
            <a:chExt cx="790" cy="787"/>
          </a:xfrm>
        </p:grpSpPr>
        <p:sp>
          <p:nvSpPr>
            <p:cNvPr id="651304" name="Text Box 40"/>
            <p:cNvSpPr txBox="1">
              <a:spLocks noChangeArrowheads="1"/>
            </p:cNvSpPr>
            <p:nvPr/>
          </p:nvSpPr>
          <p:spPr bwMode="auto">
            <a:xfrm>
              <a:off x="1766" y="5069"/>
              <a:ext cx="79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SWAP?</a:t>
              </a:r>
            </a:p>
          </p:txBody>
        </p:sp>
        <p:sp>
          <p:nvSpPr>
            <p:cNvPr id="651305" name="Rectangle 41"/>
            <p:cNvSpPr>
              <a:spLocks noChangeArrowheads="1"/>
            </p:cNvSpPr>
            <p:nvPr/>
          </p:nvSpPr>
          <p:spPr bwMode="auto">
            <a:xfrm>
              <a:off x="1824" y="5328"/>
              <a:ext cx="672" cy="528"/>
            </a:xfrm>
            <a:prstGeom prst="rect">
              <a:avLst/>
            </a:prstGeom>
            <a:solidFill>
              <a:srgbClr val="FFFF99"/>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51307" name="Picture 43" descr="MCj04325370000[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63863" y="1504950"/>
            <a:ext cx="831850" cy="831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1.11111E-6 1.57262E-7 L -1.11111E-6 -0.49954 " pathEditMode="relative" ptsTypes="AA">
                                      <p:cBhvr>
                                        <p:cTn id="6" dur="2000" fill="hold"/>
                                        <p:tgtEl>
                                          <p:spTgt spid="651296"/>
                                        </p:tgtEl>
                                        <p:attrNameLst>
                                          <p:attrName>ppt_x</p:attrName>
                                          <p:attrName>ppt_y</p:attrName>
                                        </p:attrNameLst>
                                      </p:cBhvr>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xit" presetSubtype="0" fill="hold" grpId="0" nodeType="clickEffect">
                                  <p:stCondLst>
                                    <p:cond delay="0"/>
                                  </p:stCondLst>
                                  <p:childTnLst>
                                    <p:animEffect transition="out" filter="fade">
                                      <p:cBhvr>
                                        <p:cTn id="10" dur="500"/>
                                        <p:tgtEl>
                                          <p:spTgt spid="651300"/>
                                        </p:tgtEl>
                                      </p:cBhvr>
                                    </p:animEffect>
                                    <p:set>
                                      <p:cBhvr>
                                        <p:cTn id="11" dur="1" fill="hold">
                                          <p:stCondLst>
                                            <p:cond delay="499"/>
                                          </p:stCondLst>
                                        </p:cTn>
                                        <p:tgtEl>
                                          <p:spTgt spid="651300"/>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651301"/>
                                        </p:tgtEl>
                                      </p:cBhvr>
                                    </p:animEffect>
                                    <p:set>
                                      <p:cBhvr>
                                        <p:cTn id="14" dur="1" fill="hold">
                                          <p:stCondLst>
                                            <p:cond delay="499"/>
                                          </p:stCondLst>
                                        </p:cTn>
                                        <p:tgtEl>
                                          <p:spTgt spid="651301"/>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651302"/>
                                        </p:tgtEl>
                                      </p:cBhvr>
                                    </p:animEffect>
                                    <p:set>
                                      <p:cBhvr>
                                        <p:cTn id="17" dur="1" fill="hold">
                                          <p:stCondLst>
                                            <p:cond delay="499"/>
                                          </p:stCondLst>
                                        </p:cTn>
                                        <p:tgtEl>
                                          <p:spTgt spid="651302"/>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1" nodeType="clickEffect">
                                  <p:stCondLst>
                                    <p:cond delay="0"/>
                                  </p:stCondLst>
                                  <p:childTnLst>
                                    <p:set>
                                      <p:cBhvr>
                                        <p:cTn id="21" dur="1" fill="hold">
                                          <p:stCondLst>
                                            <p:cond delay="0"/>
                                          </p:stCondLst>
                                        </p:cTn>
                                        <p:tgtEl>
                                          <p:spTgt spid="651300"/>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0" presetClass="path" presetSubtype="0" accel="50000" decel="50000" fill="hold" nodeType="clickEffect">
                                  <p:stCondLst>
                                    <p:cond delay="0"/>
                                  </p:stCondLst>
                                  <p:childTnLst>
                                    <p:animMotion origin="layout" path="M -4.44444E-6 -0.49954 L -4.44444E-6 -0.23312 " pathEditMode="relative" ptsTypes="AA">
                                      <p:cBhvr>
                                        <p:cTn id="25" dur="2000" fill="hold"/>
                                        <p:tgtEl>
                                          <p:spTgt spid="651296"/>
                                        </p:tgtEl>
                                        <p:attrNameLst>
                                          <p:attrName>ppt_x</p:attrName>
                                          <p:attrName>ppt_y</p:attrName>
                                        </p:attrNameLst>
                                      </p:cBhvr>
                                    </p:animMotion>
                                  </p:childTnLst>
                                </p:cTn>
                              </p:par>
                            </p:childTnLst>
                          </p:cTn>
                        </p:par>
                      </p:childTnLst>
                    </p:cTn>
                  </p:par>
                  <p:par>
                    <p:cTn id="26" fill="hold" nodeType="clickPar">
                      <p:stCondLst>
                        <p:cond delay="indefinite"/>
                      </p:stCondLst>
                      <p:childTnLst>
                        <p:par>
                          <p:cTn id="27" fill="hold" nodeType="withGroup">
                            <p:stCondLst>
                              <p:cond delay="0"/>
                            </p:stCondLst>
                            <p:childTnLst>
                              <p:par>
                                <p:cTn id="28" presetID="58" presetClass="path" presetSubtype="0" accel="50000" decel="50000" fill="hold" nodeType="clickEffect">
                                  <p:stCondLst>
                                    <p:cond delay="0"/>
                                  </p:stCondLst>
                                  <p:childTnLst>
                                    <p:animMotion origin="layout" path="M 5E-6 8.60315E-7 L 0.03542 0.06314 C 0.04341 0.07655 0.04792 0.09644 0.04792 0.11702 C 0.04792 0.14084 0.04341 0.15957 0.03542 0.17299 L 5E-6 0.23659 " pathEditMode="relative" rAng="0" ptsTypes="FffFF">
                                      <p:cBhvr>
                                        <p:cTn id="29" dur="2000" fill="hold"/>
                                        <p:tgtEl>
                                          <p:spTgt spid="651272"/>
                                        </p:tgtEl>
                                        <p:attrNameLst>
                                          <p:attrName>ppt_x</p:attrName>
                                          <p:attrName>ppt_y</p:attrName>
                                        </p:attrNameLst>
                                      </p:cBhvr>
                                      <p:rCtr x="2396" y="11818"/>
                                    </p:animMotion>
                                  </p:childTnLst>
                                  <p:subTnLst>
                                    <p:audio>
                                      <p:cMediaNode>
                                        <p:cTn display="0" masterRel="sameClick">
                                          <p:stCondLst>
                                            <p:cond evt="begin" delay="0">
                                              <p:tn val="28"/>
                                            </p:cond>
                                          </p:stCondLst>
                                          <p:endCondLst>
                                            <p:cond evt="onStopAudio" delay="0">
                                              <p:tgtEl>
                                                <p:sldTgt/>
                                              </p:tgtEl>
                                            </p:cond>
                                          </p:endCondLst>
                                        </p:cTn>
                                        <p:tgtEl>
                                          <p:sndTgt r:embed="rId3" name="MSj03883520000[1].wav"/>
                                        </p:tgtEl>
                                      </p:cMediaNode>
                                    </p:audio>
                                  </p:subTnLst>
                                </p:cTn>
                              </p:par>
                              <p:par>
                                <p:cTn id="30" presetID="51" presetClass="path" presetSubtype="0" accel="50000" decel="50000" fill="hold" nodeType="withEffect">
                                  <p:stCondLst>
                                    <p:cond delay="0"/>
                                  </p:stCondLst>
                                  <p:childTnLst>
                                    <p:animMotion origin="layout" path="M 0.00244 0.00647 L -0.0375 -0.0569 C -0.04652 -0.07008 -0.05156 -0.08997 -0.05156 -0.11055 C -0.05156 -0.13414 -0.04652 -0.1531 -0.0375 -0.16628 L 0.00244 -0.22942 " pathEditMode="relative" rAng="0" ptsTypes="FffFF">
                                      <p:cBhvr>
                                        <p:cTn id="31" dur="2000" fill="hold"/>
                                        <p:tgtEl>
                                          <p:spTgt spid="651267"/>
                                        </p:tgtEl>
                                        <p:attrNameLst>
                                          <p:attrName>ppt_x</p:attrName>
                                          <p:attrName>ppt_y</p:attrName>
                                        </p:attrNameLst>
                                      </p:cBhvr>
                                      <p:rCtr x="-2708" y="-11795"/>
                                    </p:animMotion>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0"/>
                                          </p:stCondLst>
                                        </p:cTn>
                                        <p:tgtEl>
                                          <p:spTgt spid="651307"/>
                                        </p:tgtEl>
                                        <p:attrNameLst>
                                          <p:attrName>style.visibility</p:attrName>
                                        </p:attrNameLst>
                                      </p:cBhvr>
                                      <p:to>
                                        <p:strVal val="visible"/>
                                      </p:to>
                                    </p:set>
                                  </p:childTnLst>
                                </p:cTn>
                              </p:par>
                              <p:par>
                                <p:cTn id="36" presetID="26" presetClass="emph" presetSubtype="0" repeatCount="2000" fill="hold" nodeType="withEffect">
                                  <p:stCondLst>
                                    <p:cond delay="0"/>
                                  </p:stCondLst>
                                  <p:childTnLst>
                                    <p:animEffect transition="out" filter="fade">
                                      <p:cBhvr>
                                        <p:cTn id="37" dur="500" tmFilter="0, 0; .2, .5; .8, .5; 1, 0"/>
                                        <p:tgtEl>
                                          <p:spTgt spid="651307"/>
                                        </p:tgtEl>
                                      </p:cBhvr>
                                    </p:animEffect>
                                    <p:animScale>
                                      <p:cBhvr>
                                        <p:cTn id="38" dur="250" autoRev="1" fill="hold"/>
                                        <p:tgtEl>
                                          <p:spTgt spid="651307"/>
                                        </p:tgtEl>
                                      </p:cBhvr>
                                      <p:by x="105000" y="105000"/>
                                    </p:animScale>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651301"/>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0" presetClass="path" presetSubtype="0" accel="50000" decel="50000" fill="hold" nodeType="clickEffect">
                                  <p:stCondLst>
                                    <p:cond delay="0"/>
                                  </p:stCondLst>
                                  <p:childTnLst>
                                    <p:animMotion origin="layout" path="M -4.44444E-6 -0.23312 L -4.44444E-6 -9.01018E-6 " pathEditMode="relative" ptsTypes="AA">
                                      <p:cBhvr>
                                        <p:cTn id="46" dur="2000" fill="hold"/>
                                        <p:tgtEl>
                                          <p:spTgt spid="651296"/>
                                        </p:tgtEl>
                                        <p:attrNameLst>
                                          <p:attrName>ppt_x</p:attrName>
                                          <p:attrName>ppt_y</p:attrName>
                                        </p:attrNameLst>
                                      </p:cBhvr>
                                    </p:animMotion>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1" nodeType="clickEffect">
                                  <p:stCondLst>
                                    <p:cond delay="0"/>
                                  </p:stCondLst>
                                  <p:childTnLst>
                                    <p:set>
                                      <p:cBhvr>
                                        <p:cTn id="50" dur="1" fill="hold">
                                          <p:stCondLst>
                                            <p:cond delay="0"/>
                                          </p:stCondLst>
                                        </p:cTn>
                                        <p:tgtEl>
                                          <p:spTgt spid="6513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1300" grpId="0"/>
      <p:bldP spid="651300" grpId="1"/>
      <p:bldP spid="651301" grpId="0"/>
      <p:bldP spid="651301" grpId="1"/>
      <p:bldP spid="651302" grpId="0"/>
      <p:bldP spid="651302"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Slide Number Placeholder 5"/>
          <p:cNvSpPr>
            <a:spLocks noGrp="1"/>
          </p:cNvSpPr>
          <p:nvPr>
            <p:ph type="sldNum" sz="quarter" idx="12"/>
          </p:nvPr>
        </p:nvSpPr>
        <p:spPr/>
        <p:txBody>
          <a:bodyPr/>
          <a:lstStyle/>
          <a:p>
            <a:fld id="{1C98A795-F295-4C1E-A29C-F8ADB4BCE3F4}" type="slidenum">
              <a:rPr lang="en-US"/>
              <a:pPr/>
              <a:t>66</a:t>
            </a:fld>
            <a:endParaRPr lang="en-US"/>
          </a:p>
        </p:txBody>
      </p:sp>
      <p:sp>
        <p:nvSpPr>
          <p:cNvPr id="653314" name="Rectangle 2"/>
          <p:cNvSpPr>
            <a:spLocks noGrp="1" noChangeArrowheads="1"/>
          </p:cNvSpPr>
          <p:nvPr>
            <p:ph type="title"/>
          </p:nvPr>
        </p:nvSpPr>
        <p:spPr>
          <a:xfrm>
            <a:off x="2459038" y="0"/>
            <a:ext cx="6684962" cy="1143000"/>
          </a:xfrm>
        </p:spPr>
        <p:txBody>
          <a:bodyPr/>
          <a:lstStyle/>
          <a:p>
            <a:r>
              <a:rPr lang="en-US" sz="3600"/>
              <a:t>Bubble Sort In Action! Hic!</a:t>
            </a:r>
          </a:p>
        </p:txBody>
      </p:sp>
      <p:grpSp>
        <p:nvGrpSpPr>
          <p:cNvPr id="653315" name="Group 3"/>
          <p:cNvGrpSpPr>
            <a:grpSpLocks/>
          </p:cNvGrpSpPr>
          <p:nvPr/>
        </p:nvGrpSpPr>
        <p:grpSpPr bwMode="auto">
          <a:xfrm>
            <a:off x="855663" y="1822450"/>
            <a:ext cx="1589087" cy="1536700"/>
            <a:chOff x="-624" y="4896"/>
            <a:chExt cx="1826" cy="1565"/>
          </a:xfrm>
        </p:grpSpPr>
        <p:pic>
          <p:nvPicPr>
            <p:cNvPr id="65331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l="13310"/>
            <a:stretch>
              <a:fillRect/>
            </a:stretch>
          </p:blipFill>
          <p:spPr bwMode="auto">
            <a:xfrm>
              <a:off x="-624" y="4896"/>
              <a:ext cx="1826" cy="154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3317" name="Rectangle 5"/>
            <p:cNvSpPr>
              <a:spLocks noChangeArrowheads="1"/>
            </p:cNvSpPr>
            <p:nvPr/>
          </p:nvSpPr>
          <p:spPr bwMode="auto">
            <a:xfrm>
              <a:off x="456" y="6069"/>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3318" name="Picture 6"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9" y="6088"/>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19" name="Picture 7"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6" y="6088"/>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3320" name="Group 8"/>
          <p:cNvGrpSpPr>
            <a:grpSpLocks/>
          </p:cNvGrpSpPr>
          <p:nvPr/>
        </p:nvGrpSpPr>
        <p:grpSpPr bwMode="auto">
          <a:xfrm>
            <a:off x="858838" y="3455988"/>
            <a:ext cx="1668462" cy="1527175"/>
            <a:chOff x="-660" y="3330"/>
            <a:chExt cx="1917" cy="1555"/>
          </a:xfrm>
        </p:grpSpPr>
        <p:pic>
          <p:nvPicPr>
            <p:cNvPr id="653321"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0" y="3330"/>
              <a:ext cx="1824" cy="155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3322" name="Rectangle 10"/>
            <p:cNvSpPr>
              <a:spLocks noChangeArrowheads="1"/>
            </p:cNvSpPr>
            <p:nvPr/>
          </p:nvSpPr>
          <p:spPr bwMode="auto">
            <a:xfrm>
              <a:off x="407" y="4488"/>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3323" name="Picture 11"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8"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24" name="Picture 12"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5"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25" name="Picture 13"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2" y="4512"/>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26" name="Picture 14"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4" y="4512"/>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3327" name="Group 15"/>
          <p:cNvGrpSpPr>
            <a:grpSpLocks/>
          </p:cNvGrpSpPr>
          <p:nvPr/>
        </p:nvGrpSpPr>
        <p:grpSpPr bwMode="auto">
          <a:xfrm>
            <a:off x="866775" y="5105400"/>
            <a:ext cx="1644650" cy="1522413"/>
            <a:chOff x="1735" y="4896"/>
            <a:chExt cx="1889" cy="1550"/>
          </a:xfrm>
        </p:grpSpPr>
        <p:pic>
          <p:nvPicPr>
            <p:cNvPr id="653328" name="Picture 16"/>
            <p:cNvPicPr>
              <a:picLocks noChangeAspect="1" noChangeArrowheads="1"/>
            </p:cNvPicPr>
            <p:nvPr/>
          </p:nvPicPr>
          <p:blipFill>
            <a:blip r:embed="rId7" cstate="print">
              <a:extLst>
                <a:ext uri="{28A0092B-C50C-407E-A947-70E740481C1C}">
                  <a14:useLocalDpi xmlns:a14="http://schemas.microsoft.com/office/drawing/2010/main" val="0"/>
                </a:ext>
              </a:extLst>
            </a:blip>
            <a:srcRect t="8163" b="25935"/>
            <a:stretch>
              <a:fillRect/>
            </a:stretch>
          </p:blipFill>
          <p:spPr bwMode="auto">
            <a:xfrm>
              <a:off x="1824" y="4896"/>
              <a:ext cx="1800" cy="15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3329" name="Rectangle 17"/>
            <p:cNvSpPr>
              <a:spLocks noChangeArrowheads="1"/>
            </p:cNvSpPr>
            <p:nvPr/>
          </p:nvSpPr>
          <p:spPr bwMode="auto">
            <a:xfrm>
              <a:off x="1831" y="490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3330" name="Picture 18"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35"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31" name="Picture 19"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86"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32" name="Picture 20"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3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33" name="Picture 21"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7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34" name="Picture 22"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21" y="4925"/>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3335" name="Group 23"/>
          <p:cNvGrpSpPr>
            <a:grpSpLocks/>
          </p:cNvGrpSpPr>
          <p:nvPr/>
        </p:nvGrpSpPr>
        <p:grpSpPr bwMode="auto">
          <a:xfrm>
            <a:off x="874713" y="219075"/>
            <a:ext cx="1517650" cy="1509713"/>
            <a:chOff x="2352" y="2928"/>
            <a:chExt cx="1744" cy="1538"/>
          </a:xfrm>
        </p:grpSpPr>
        <p:pic>
          <p:nvPicPr>
            <p:cNvPr id="653336" name="Picture 24"/>
            <p:cNvPicPr>
              <a:picLocks noChangeAspect="1" noChangeArrowheads="1"/>
            </p:cNvPicPr>
            <p:nvPr/>
          </p:nvPicPr>
          <p:blipFill>
            <a:blip r:embed="rId8" cstate="print">
              <a:extLst>
                <a:ext uri="{28A0092B-C50C-407E-A947-70E740481C1C}">
                  <a14:useLocalDpi xmlns:a14="http://schemas.microsoft.com/office/drawing/2010/main" val="0"/>
                </a:ext>
              </a:extLst>
            </a:blip>
            <a:srcRect r="19554"/>
            <a:stretch>
              <a:fillRect/>
            </a:stretch>
          </p:blipFill>
          <p:spPr bwMode="auto">
            <a:xfrm>
              <a:off x="2352" y="2928"/>
              <a:ext cx="1732" cy="15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3337" name="Rectangle 25"/>
            <p:cNvSpPr>
              <a:spLocks noChangeArrowheads="1"/>
            </p:cNvSpPr>
            <p:nvPr/>
          </p:nvSpPr>
          <p:spPr bwMode="auto">
            <a:xfrm>
              <a:off x="3337" y="293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3338" name="Picture 26"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13" y="295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39" name="Picture 27"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23" y="2960"/>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40" name="Picture 28"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21" y="2946"/>
              <a:ext cx="373" cy="373"/>
            </a:xfrm>
            <a:prstGeom prst="rect">
              <a:avLst/>
            </a:prstGeom>
            <a:noFill/>
            <a:extLst>
              <a:ext uri="{909E8E84-426E-40DD-AFC4-6F175D3DCCD1}">
                <a14:hiddenFill xmlns:a14="http://schemas.microsoft.com/office/drawing/2010/main">
                  <a:solidFill>
                    <a:srgbClr val="FFFFFF"/>
                  </a:solidFill>
                </a14:hiddenFill>
              </a:ext>
            </a:extLst>
          </p:spPr>
        </p:pic>
      </p:grpSp>
      <p:sp>
        <p:nvSpPr>
          <p:cNvPr id="653341" name="Text Box 29"/>
          <p:cNvSpPr txBox="1">
            <a:spLocks noChangeArrowheads="1"/>
          </p:cNvSpPr>
          <p:nvPr/>
        </p:nvSpPr>
        <p:spPr bwMode="auto">
          <a:xfrm>
            <a:off x="1981200" y="2719388"/>
            <a:ext cx="8305800" cy="8540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1000">
              <a:solidFill>
                <a:schemeClr val="tx1"/>
              </a:solidFill>
            </a:endParaRPr>
          </a:p>
          <a:p>
            <a:pPr algn="ctr"/>
            <a:r>
              <a:rPr lang="en-US" sz="2000">
                <a:solidFill>
                  <a:schemeClr val="accent2"/>
                </a:solidFill>
              </a:rPr>
              <a:t>Compare</a:t>
            </a:r>
            <a:r>
              <a:rPr lang="en-US" sz="2000">
                <a:solidFill>
                  <a:schemeClr val="tx1"/>
                </a:solidFill>
              </a:rPr>
              <a:t> the first two elements</a:t>
            </a:r>
          </a:p>
          <a:p>
            <a:pPr algn="ctr"/>
            <a:r>
              <a:rPr lang="en-US" sz="2000">
                <a:solidFill>
                  <a:schemeClr val="tx1"/>
                </a:solidFill>
              </a:rPr>
              <a:t>If they’re </a:t>
            </a:r>
            <a:r>
              <a:rPr lang="en-US" sz="2000">
                <a:solidFill>
                  <a:schemeClr val="accent2"/>
                </a:solidFill>
              </a:rPr>
              <a:t>out of order</a:t>
            </a:r>
            <a:r>
              <a:rPr lang="en-US" sz="2000">
                <a:solidFill>
                  <a:schemeClr val="tx1"/>
                </a:solidFill>
              </a:rPr>
              <a:t>, then </a:t>
            </a:r>
            <a:r>
              <a:rPr lang="en-US" sz="2000">
                <a:solidFill>
                  <a:schemeClr val="accent2"/>
                </a:solidFill>
              </a:rPr>
              <a:t>swap them</a:t>
            </a:r>
          </a:p>
        </p:txBody>
      </p:sp>
      <p:sp>
        <p:nvSpPr>
          <p:cNvPr id="653342" name="Text Box 30"/>
          <p:cNvSpPr txBox="1">
            <a:spLocks noChangeArrowheads="1"/>
          </p:cNvSpPr>
          <p:nvPr/>
        </p:nvSpPr>
        <p:spPr bwMode="auto">
          <a:xfrm>
            <a:off x="4114800" y="914400"/>
            <a:ext cx="50292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Let’s see how bubble sort works with some of your favorite celebrities…</a:t>
            </a:r>
            <a:endParaRPr lang="en-US" sz="2000">
              <a:solidFill>
                <a:schemeClr val="accent2"/>
              </a:solidFill>
            </a:endParaRPr>
          </a:p>
        </p:txBody>
      </p:sp>
      <p:sp>
        <p:nvSpPr>
          <p:cNvPr id="653343" name="Text Box 31"/>
          <p:cNvSpPr txBox="1">
            <a:spLocks noChangeArrowheads="1"/>
          </p:cNvSpPr>
          <p:nvPr/>
        </p:nvSpPr>
        <p:spPr bwMode="auto">
          <a:xfrm>
            <a:off x="3690938" y="1676400"/>
            <a:ext cx="5453062"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…to sort them based on the number of times they’ve been in… </a:t>
            </a:r>
            <a:r>
              <a:rPr lang="en-US" sz="2000" i="1">
                <a:solidFill>
                  <a:srgbClr val="800000"/>
                </a:solidFill>
              </a:rPr>
              <a:t>rehab!</a:t>
            </a:r>
          </a:p>
        </p:txBody>
      </p:sp>
      <p:grpSp>
        <p:nvGrpSpPr>
          <p:cNvPr id="653344" name="Group 32"/>
          <p:cNvGrpSpPr>
            <a:grpSpLocks/>
          </p:cNvGrpSpPr>
          <p:nvPr/>
        </p:nvGrpSpPr>
        <p:grpSpPr bwMode="auto">
          <a:xfrm>
            <a:off x="0" y="4238625"/>
            <a:ext cx="901700" cy="1533525"/>
            <a:chOff x="0" y="619"/>
            <a:chExt cx="568" cy="966"/>
          </a:xfrm>
        </p:grpSpPr>
        <p:sp>
          <p:nvSpPr>
            <p:cNvPr id="653345" name="Text Box 33"/>
            <p:cNvSpPr txBox="1">
              <a:spLocks noChangeArrowheads="1"/>
            </p:cNvSpPr>
            <p:nvPr/>
          </p:nvSpPr>
          <p:spPr bwMode="auto">
            <a:xfrm>
              <a:off x="0" y="727"/>
              <a:ext cx="394" cy="82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0">
                  <a:solidFill>
                    <a:srgbClr val="FF0000"/>
                  </a:solidFill>
                </a:rPr>
                <a:t>?</a:t>
              </a:r>
            </a:p>
          </p:txBody>
        </p:sp>
        <p:sp>
          <p:nvSpPr>
            <p:cNvPr id="653346" name="Line 34"/>
            <p:cNvSpPr>
              <a:spLocks noChangeShapeType="1"/>
            </p:cNvSpPr>
            <p:nvPr/>
          </p:nvSpPr>
          <p:spPr bwMode="auto">
            <a:xfrm flipV="1">
              <a:off x="276" y="619"/>
              <a:ext cx="292" cy="241"/>
            </a:xfrm>
            <a:prstGeom prst="line">
              <a:avLst/>
            </a:prstGeom>
            <a:noFill/>
            <a:ln w="635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3347" name="Line 35"/>
            <p:cNvSpPr>
              <a:spLocks noChangeShapeType="1"/>
            </p:cNvSpPr>
            <p:nvPr/>
          </p:nvSpPr>
          <p:spPr bwMode="auto">
            <a:xfrm>
              <a:off x="276" y="1344"/>
              <a:ext cx="292" cy="241"/>
            </a:xfrm>
            <a:prstGeom prst="line">
              <a:avLst/>
            </a:prstGeom>
            <a:noFill/>
            <a:ln w="635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53348" name="Text Box 36"/>
          <p:cNvSpPr txBox="1">
            <a:spLocks noChangeArrowheads="1"/>
          </p:cNvSpPr>
          <p:nvPr/>
        </p:nvSpPr>
        <p:spPr bwMode="auto">
          <a:xfrm>
            <a:off x="1952625" y="37338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Compare</a:t>
            </a:r>
            <a:r>
              <a:rPr lang="en-US" sz="2000">
                <a:solidFill>
                  <a:schemeClr val="tx1"/>
                </a:solidFill>
              </a:rPr>
              <a:t> the next two elements: A[1] and A[2]</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53349" name="Text Box 37"/>
          <p:cNvSpPr txBox="1">
            <a:spLocks noChangeArrowheads="1"/>
          </p:cNvSpPr>
          <p:nvPr/>
        </p:nvSpPr>
        <p:spPr bwMode="auto">
          <a:xfrm>
            <a:off x="1981200" y="46482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Compare</a:t>
            </a:r>
            <a:r>
              <a:rPr lang="en-US" sz="2000">
                <a:solidFill>
                  <a:schemeClr val="tx1"/>
                </a:solidFill>
              </a:rPr>
              <a:t> the final two elements: A[2] and A[3]</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53350" name="Text Box 38"/>
          <p:cNvSpPr txBox="1">
            <a:spLocks noChangeArrowheads="1"/>
          </p:cNvSpPr>
          <p:nvPr/>
        </p:nvSpPr>
        <p:spPr bwMode="auto">
          <a:xfrm>
            <a:off x="2895600" y="5775325"/>
            <a:ext cx="6176963"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When you hit the end, if you </a:t>
            </a:r>
            <a:r>
              <a:rPr lang="en-US" sz="2000">
                <a:solidFill>
                  <a:srgbClr val="6600CC"/>
                </a:solidFill>
              </a:rPr>
              <a:t>made at least one swap</a:t>
            </a:r>
            <a:r>
              <a:rPr lang="en-US" sz="2000">
                <a:solidFill>
                  <a:schemeClr val="tx1"/>
                </a:solidFill>
              </a:rPr>
              <a:t>, then </a:t>
            </a:r>
            <a:r>
              <a:rPr lang="en-US" sz="2000">
                <a:solidFill>
                  <a:srgbClr val="A50021"/>
                </a:solidFill>
              </a:rPr>
              <a:t>repeat the whole process</a:t>
            </a:r>
            <a:r>
              <a:rPr lang="en-US" sz="2000">
                <a:solidFill>
                  <a:schemeClr val="tx1"/>
                </a:solidFill>
              </a:rPr>
              <a:t> again!</a:t>
            </a:r>
          </a:p>
        </p:txBody>
      </p:sp>
      <p:grpSp>
        <p:nvGrpSpPr>
          <p:cNvPr id="653351" name="Group 39"/>
          <p:cNvGrpSpPr>
            <a:grpSpLocks/>
          </p:cNvGrpSpPr>
          <p:nvPr/>
        </p:nvGrpSpPr>
        <p:grpSpPr bwMode="auto">
          <a:xfrm>
            <a:off x="2743200" y="1066800"/>
            <a:ext cx="1254125" cy="1249363"/>
            <a:chOff x="1766" y="5069"/>
            <a:chExt cx="790" cy="787"/>
          </a:xfrm>
        </p:grpSpPr>
        <p:sp>
          <p:nvSpPr>
            <p:cNvPr id="653352" name="Text Box 40"/>
            <p:cNvSpPr txBox="1">
              <a:spLocks noChangeArrowheads="1"/>
            </p:cNvSpPr>
            <p:nvPr/>
          </p:nvSpPr>
          <p:spPr bwMode="auto">
            <a:xfrm>
              <a:off x="1766" y="5069"/>
              <a:ext cx="79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SWAP?</a:t>
              </a:r>
            </a:p>
          </p:txBody>
        </p:sp>
        <p:sp>
          <p:nvSpPr>
            <p:cNvPr id="653353" name="Rectangle 41"/>
            <p:cNvSpPr>
              <a:spLocks noChangeArrowheads="1"/>
            </p:cNvSpPr>
            <p:nvPr/>
          </p:nvSpPr>
          <p:spPr bwMode="auto">
            <a:xfrm>
              <a:off x="1824" y="5328"/>
              <a:ext cx="672" cy="528"/>
            </a:xfrm>
            <a:prstGeom prst="rect">
              <a:avLst/>
            </a:prstGeom>
            <a:solidFill>
              <a:srgbClr val="FFFF99"/>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53355" name="Picture 43" descr="MCj04325370000[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63863" y="1504950"/>
            <a:ext cx="831850" cy="831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1.11111E-6 1.57262E-7 L -1.11111E-6 -0.49954 " pathEditMode="relative" ptsTypes="AA">
                                      <p:cBhvr>
                                        <p:cTn id="6" dur="2000" fill="hold"/>
                                        <p:tgtEl>
                                          <p:spTgt spid="653344"/>
                                        </p:tgtEl>
                                        <p:attrNameLst>
                                          <p:attrName>ppt_x</p:attrName>
                                          <p:attrName>ppt_y</p:attrName>
                                        </p:attrNameLst>
                                      </p:cBhvr>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xit" presetSubtype="0" fill="hold" grpId="0" nodeType="clickEffect">
                                  <p:stCondLst>
                                    <p:cond delay="0"/>
                                  </p:stCondLst>
                                  <p:childTnLst>
                                    <p:animEffect transition="out" filter="fade">
                                      <p:cBhvr>
                                        <p:cTn id="10" dur="500"/>
                                        <p:tgtEl>
                                          <p:spTgt spid="653348"/>
                                        </p:tgtEl>
                                      </p:cBhvr>
                                    </p:animEffect>
                                    <p:set>
                                      <p:cBhvr>
                                        <p:cTn id="11" dur="1" fill="hold">
                                          <p:stCondLst>
                                            <p:cond delay="499"/>
                                          </p:stCondLst>
                                        </p:cTn>
                                        <p:tgtEl>
                                          <p:spTgt spid="653348"/>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653349"/>
                                        </p:tgtEl>
                                      </p:cBhvr>
                                    </p:animEffect>
                                    <p:set>
                                      <p:cBhvr>
                                        <p:cTn id="14" dur="1" fill="hold">
                                          <p:stCondLst>
                                            <p:cond delay="499"/>
                                          </p:stCondLst>
                                        </p:cTn>
                                        <p:tgtEl>
                                          <p:spTgt spid="653349"/>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653350"/>
                                        </p:tgtEl>
                                      </p:cBhvr>
                                    </p:animEffect>
                                    <p:set>
                                      <p:cBhvr>
                                        <p:cTn id="17" dur="1" fill="hold">
                                          <p:stCondLst>
                                            <p:cond delay="499"/>
                                          </p:stCondLst>
                                        </p:cTn>
                                        <p:tgtEl>
                                          <p:spTgt spid="653350"/>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58" presetClass="path" presetSubtype="0" accel="50000" decel="50000" fill="hold" nodeType="clickEffect">
                                  <p:stCondLst>
                                    <p:cond delay="0"/>
                                  </p:stCondLst>
                                  <p:childTnLst>
                                    <p:animMotion origin="layout" path="M 4.16667E-6 3.11748E-6 L 0.03993 0.06198 C 0.04895 0.07493 0.05399 0.09435 0.05399 0.11471 C 0.05399 0.13783 0.04895 0.15633 0.03993 0.16928 L 4.16667E-6 0.2315 " pathEditMode="relative" rAng="0" ptsTypes="FffFF">
                                      <p:cBhvr>
                                        <p:cTn id="21" dur="2000" fill="hold"/>
                                        <p:tgtEl>
                                          <p:spTgt spid="653335"/>
                                        </p:tgtEl>
                                        <p:attrNameLst>
                                          <p:attrName>ppt_x</p:attrName>
                                          <p:attrName>ppt_y</p:attrName>
                                        </p:attrNameLst>
                                      </p:cBhvr>
                                      <p:rCtr x="2691" y="11563"/>
                                    </p:animMotion>
                                  </p:childTnLst>
                                  <p:subTnLst>
                                    <p:audio>
                                      <p:cMediaNode>
                                        <p:cTn display="0" masterRel="sameClick">
                                          <p:stCondLst>
                                            <p:cond evt="begin" delay="0">
                                              <p:tn val="20"/>
                                            </p:cond>
                                          </p:stCondLst>
                                          <p:endCondLst>
                                            <p:cond evt="onStopAudio" delay="0">
                                              <p:tgtEl>
                                                <p:sldTgt/>
                                              </p:tgtEl>
                                            </p:cond>
                                          </p:endCondLst>
                                        </p:cTn>
                                        <p:tgtEl>
                                          <p:sndTgt r:embed="rId3" name="Sound Effect - Burp 02.wav"/>
                                        </p:tgtEl>
                                      </p:cMediaNode>
                                    </p:audio>
                                  </p:subTnLst>
                                </p:cTn>
                              </p:par>
                              <p:par>
                                <p:cTn id="22" presetID="51" presetClass="path" presetSubtype="0" accel="50000" decel="50000" fill="hold" nodeType="withEffect">
                                  <p:stCondLst>
                                    <p:cond delay="0"/>
                                  </p:stCondLst>
                                  <p:childTnLst>
                                    <p:animMotion origin="layout" path="M 4.16667E-6 4.50509E-6 L -0.03993 -0.0636 C -0.04896 -0.07679 -0.054 -0.09667 -0.054 -0.11749 C -0.054 -0.14085 -0.04896 -0.15981 -0.03993 -0.17299 L 4.16667E-6 -0.23613 " pathEditMode="relative" rAng="0" ptsTypes="FffFF">
                                      <p:cBhvr>
                                        <p:cTn id="23" dur="2000" fill="hold"/>
                                        <p:tgtEl>
                                          <p:spTgt spid="653315"/>
                                        </p:tgtEl>
                                        <p:attrNameLst>
                                          <p:attrName>ppt_x</p:attrName>
                                          <p:attrName>ppt_y</p:attrName>
                                        </p:attrNameLst>
                                      </p:cBhvr>
                                      <p:rCtr x="-2708" y="-11818"/>
                                    </p:animMotion>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0"/>
                                          </p:stCondLst>
                                        </p:cTn>
                                        <p:tgtEl>
                                          <p:spTgt spid="653355"/>
                                        </p:tgtEl>
                                        <p:attrNameLst>
                                          <p:attrName>style.visibility</p:attrName>
                                        </p:attrNameLst>
                                      </p:cBhvr>
                                      <p:to>
                                        <p:strVal val="visible"/>
                                      </p:to>
                                    </p:set>
                                  </p:childTnLst>
                                </p:cTn>
                              </p:par>
                              <p:par>
                                <p:cTn id="28" presetID="26" presetClass="emph" presetSubtype="0" repeatCount="2000" fill="hold" nodeType="withEffect">
                                  <p:stCondLst>
                                    <p:cond delay="0"/>
                                  </p:stCondLst>
                                  <p:childTnLst>
                                    <p:animEffect transition="out" filter="fade">
                                      <p:cBhvr>
                                        <p:cTn id="29" dur="500" tmFilter="0, 0; .2, .5; .8, .5; 1, 0"/>
                                        <p:tgtEl>
                                          <p:spTgt spid="653355"/>
                                        </p:tgtEl>
                                      </p:cBhvr>
                                    </p:animEffect>
                                    <p:animScale>
                                      <p:cBhvr>
                                        <p:cTn id="30" dur="250" autoRev="1" fill="hold"/>
                                        <p:tgtEl>
                                          <p:spTgt spid="653355"/>
                                        </p:tgtEl>
                                      </p:cBhvr>
                                      <p:by x="105000" y="105000"/>
                                    </p:animScale>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65334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0" presetClass="path" presetSubtype="0" accel="50000" decel="50000" fill="hold" nodeType="clickEffect">
                                  <p:stCondLst>
                                    <p:cond delay="0"/>
                                  </p:stCondLst>
                                  <p:childTnLst>
                                    <p:animMotion origin="layout" path="M -4.44444E-6 -0.49954 L -4.44444E-6 -0.23312 " pathEditMode="relative" ptsTypes="AA">
                                      <p:cBhvr>
                                        <p:cTn id="38" dur="2000" fill="hold"/>
                                        <p:tgtEl>
                                          <p:spTgt spid="653344"/>
                                        </p:tgtEl>
                                        <p:attrNameLst>
                                          <p:attrName>ppt_x</p:attrName>
                                          <p:attrName>ppt_y</p:attrName>
                                        </p:attrNameLst>
                                      </p:cBhvr>
                                    </p:animMotion>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65334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0" presetClass="path" presetSubtype="0" accel="50000" decel="50000" fill="hold" nodeType="clickEffect">
                                  <p:stCondLst>
                                    <p:cond delay="0"/>
                                  </p:stCondLst>
                                  <p:childTnLst>
                                    <p:animMotion origin="layout" path="M -4.44444E-6 -0.23312 L -4.44444E-6 -9.01018E-6 " pathEditMode="relative" ptsTypes="AA">
                                      <p:cBhvr>
                                        <p:cTn id="46" dur="2000" fill="hold"/>
                                        <p:tgtEl>
                                          <p:spTgt spid="653344"/>
                                        </p:tgtEl>
                                        <p:attrNameLst>
                                          <p:attrName>ppt_x</p:attrName>
                                          <p:attrName>ppt_y</p:attrName>
                                        </p:attrNameLst>
                                      </p:cBhvr>
                                    </p:animMotion>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1" nodeType="clickEffect">
                                  <p:stCondLst>
                                    <p:cond delay="0"/>
                                  </p:stCondLst>
                                  <p:childTnLst>
                                    <p:set>
                                      <p:cBhvr>
                                        <p:cTn id="50" dur="1" fill="hold">
                                          <p:stCondLst>
                                            <p:cond delay="0"/>
                                          </p:stCondLst>
                                        </p:cTn>
                                        <p:tgtEl>
                                          <p:spTgt spid="6533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3348" grpId="0"/>
      <p:bldP spid="653348" grpId="1"/>
      <p:bldP spid="653349" grpId="0"/>
      <p:bldP spid="653349" grpId="1"/>
      <p:bldP spid="653350" grpId="0"/>
      <p:bldP spid="653350"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lide Number Placeholder 5"/>
          <p:cNvSpPr>
            <a:spLocks noGrp="1"/>
          </p:cNvSpPr>
          <p:nvPr>
            <p:ph type="sldNum" sz="quarter" idx="12"/>
          </p:nvPr>
        </p:nvSpPr>
        <p:spPr/>
        <p:txBody>
          <a:bodyPr/>
          <a:lstStyle/>
          <a:p>
            <a:fld id="{47355C00-E718-4D42-8C69-DCDD2F3918ED}" type="slidenum">
              <a:rPr lang="en-US"/>
              <a:pPr/>
              <a:t>67</a:t>
            </a:fld>
            <a:endParaRPr lang="en-US"/>
          </a:p>
        </p:txBody>
      </p:sp>
      <p:sp>
        <p:nvSpPr>
          <p:cNvPr id="655362" name="Rectangle 2"/>
          <p:cNvSpPr>
            <a:spLocks noGrp="1" noChangeArrowheads="1"/>
          </p:cNvSpPr>
          <p:nvPr>
            <p:ph type="title"/>
          </p:nvPr>
        </p:nvSpPr>
        <p:spPr>
          <a:xfrm>
            <a:off x="2459038" y="0"/>
            <a:ext cx="6684962" cy="1143000"/>
          </a:xfrm>
        </p:spPr>
        <p:txBody>
          <a:bodyPr/>
          <a:lstStyle/>
          <a:p>
            <a:r>
              <a:rPr lang="en-US" sz="3600"/>
              <a:t>Bubble Sort In Action! Hic!</a:t>
            </a:r>
          </a:p>
        </p:txBody>
      </p:sp>
      <p:grpSp>
        <p:nvGrpSpPr>
          <p:cNvPr id="655363" name="Group 3"/>
          <p:cNvGrpSpPr>
            <a:grpSpLocks/>
          </p:cNvGrpSpPr>
          <p:nvPr/>
        </p:nvGrpSpPr>
        <p:grpSpPr bwMode="auto">
          <a:xfrm>
            <a:off x="887413" y="227013"/>
            <a:ext cx="1589087" cy="1536700"/>
            <a:chOff x="-624" y="4896"/>
            <a:chExt cx="1826" cy="1565"/>
          </a:xfrm>
        </p:grpSpPr>
        <p:pic>
          <p:nvPicPr>
            <p:cNvPr id="65536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l="13310"/>
            <a:stretch>
              <a:fillRect/>
            </a:stretch>
          </p:blipFill>
          <p:spPr bwMode="auto">
            <a:xfrm>
              <a:off x="-624" y="4896"/>
              <a:ext cx="1826" cy="154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365" name="Rectangle 5"/>
            <p:cNvSpPr>
              <a:spLocks noChangeArrowheads="1"/>
            </p:cNvSpPr>
            <p:nvPr/>
          </p:nvSpPr>
          <p:spPr bwMode="auto">
            <a:xfrm>
              <a:off x="456" y="6069"/>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5366" name="Picture 6"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9" y="6088"/>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67" name="Picture 7"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6" y="6088"/>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5368" name="Group 8"/>
          <p:cNvGrpSpPr>
            <a:grpSpLocks/>
          </p:cNvGrpSpPr>
          <p:nvPr/>
        </p:nvGrpSpPr>
        <p:grpSpPr bwMode="auto">
          <a:xfrm>
            <a:off x="858838" y="3455988"/>
            <a:ext cx="1668462" cy="1527175"/>
            <a:chOff x="-660" y="3330"/>
            <a:chExt cx="1917" cy="1555"/>
          </a:xfrm>
        </p:grpSpPr>
        <p:pic>
          <p:nvPicPr>
            <p:cNvPr id="655369"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0" y="3330"/>
              <a:ext cx="1824" cy="155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370" name="Rectangle 10"/>
            <p:cNvSpPr>
              <a:spLocks noChangeArrowheads="1"/>
            </p:cNvSpPr>
            <p:nvPr/>
          </p:nvSpPr>
          <p:spPr bwMode="auto">
            <a:xfrm>
              <a:off x="407" y="4488"/>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5371" name="Picture 11"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72" name="Picture 12"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73" name="Picture 13"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2" y="4512"/>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74" name="Picture 14"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4" y="4512"/>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5375" name="Group 15"/>
          <p:cNvGrpSpPr>
            <a:grpSpLocks/>
          </p:cNvGrpSpPr>
          <p:nvPr/>
        </p:nvGrpSpPr>
        <p:grpSpPr bwMode="auto">
          <a:xfrm>
            <a:off x="866775" y="5105400"/>
            <a:ext cx="1644650" cy="1522413"/>
            <a:chOff x="1735" y="4896"/>
            <a:chExt cx="1889" cy="1550"/>
          </a:xfrm>
        </p:grpSpPr>
        <p:pic>
          <p:nvPicPr>
            <p:cNvPr id="655376" name="Picture 16"/>
            <p:cNvPicPr>
              <a:picLocks noChangeAspect="1" noChangeArrowheads="1"/>
            </p:cNvPicPr>
            <p:nvPr/>
          </p:nvPicPr>
          <p:blipFill>
            <a:blip r:embed="rId6" cstate="print">
              <a:extLst>
                <a:ext uri="{28A0092B-C50C-407E-A947-70E740481C1C}">
                  <a14:useLocalDpi xmlns:a14="http://schemas.microsoft.com/office/drawing/2010/main" val="0"/>
                </a:ext>
              </a:extLst>
            </a:blip>
            <a:srcRect t="8163" b="25935"/>
            <a:stretch>
              <a:fillRect/>
            </a:stretch>
          </p:blipFill>
          <p:spPr bwMode="auto">
            <a:xfrm>
              <a:off x="1824" y="4896"/>
              <a:ext cx="1800" cy="15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377" name="Rectangle 17"/>
            <p:cNvSpPr>
              <a:spLocks noChangeArrowheads="1"/>
            </p:cNvSpPr>
            <p:nvPr/>
          </p:nvSpPr>
          <p:spPr bwMode="auto">
            <a:xfrm>
              <a:off x="1831" y="490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5378" name="Picture 18"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35"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79" name="Picture 19"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6"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80" name="Picture 20"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3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81" name="Picture 21"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7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82" name="Picture 22"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21" y="4925"/>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5383" name="Group 23"/>
          <p:cNvGrpSpPr>
            <a:grpSpLocks/>
          </p:cNvGrpSpPr>
          <p:nvPr/>
        </p:nvGrpSpPr>
        <p:grpSpPr bwMode="auto">
          <a:xfrm>
            <a:off x="903288" y="1827213"/>
            <a:ext cx="1517650" cy="1509712"/>
            <a:chOff x="2352" y="2928"/>
            <a:chExt cx="1744" cy="1538"/>
          </a:xfrm>
        </p:grpSpPr>
        <p:pic>
          <p:nvPicPr>
            <p:cNvPr id="655384" name="Picture 24"/>
            <p:cNvPicPr>
              <a:picLocks noChangeAspect="1" noChangeArrowheads="1"/>
            </p:cNvPicPr>
            <p:nvPr/>
          </p:nvPicPr>
          <p:blipFill>
            <a:blip r:embed="rId7" cstate="print">
              <a:extLst>
                <a:ext uri="{28A0092B-C50C-407E-A947-70E740481C1C}">
                  <a14:useLocalDpi xmlns:a14="http://schemas.microsoft.com/office/drawing/2010/main" val="0"/>
                </a:ext>
              </a:extLst>
            </a:blip>
            <a:srcRect r="19554"/>
            <a:stretch>
              <a:fillRect/>
            </a:stretch>
          </p:blipFill>
          <p:spPr bwMode="auto">
            <a:xfrm>
              <a:off x="2352" y="2928"/>
              <a:ext cx="1732" cy="15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385" name="Rectangle 25"/>
            <p:cNvSpPr>
              <a:spLocks noChangeArrowheads="1"/>
            </p:cNvSpPr>
            <p:nvPr/>
          </p:nvSpPr>
          <p:spPr bwMode="auto">
            <a:xfrm>
              <a:off x="3337" y="293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5386" name="Picture 26"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13" y="295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87" name="Picture 27"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3" y="2960"/>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88" name="Picture 28"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21" y="2946"/>
              <a:ext cx="373" cy="373"/>
            </a:xfrm>
            <a:prstGeom prst="rect">
              <a:avLst/>
            </a:prstGeom>
            <a:noFill/>
            <a:extLst>
              <a:ext uri="{909E8E84-426E-40DD-AFC4-6F175D3DCCD1}">
                <a14:hiddenFill xmlns:a14="http://schemas.microsoft.com/office/drawing/2010/main">
                  <a:solidFill>
                    <a:srgbClr val="FFFFFF"/>
                  </a:solidFill>
                </a14:hiddenFill>
              </a:ext>
            </a:extLst>
          </p:spPr>
        </p:pic>
      </p:grpSp>
      <p:sp>
        <p:nvSpPr>
          <p:cNvPr id="655389" name="Text Box 29"/>
          <p:cNvSpPr txBox="1">
            <a:spLocks noChangeArrowheads="1"/>
          </p:cNvSpPr>
          <p:nvPr/>
        </p:nvSpPr>
        <p:spPr bwMode="auto">
          <a:xfrm>
            <a:off x="1981200" y="2719388"/>
            <a:ext cx="8305800" cy="8540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1000">
              <a:solidFill>
                <a:schemeClr val="tx1"/>
              </a:solidFill>
            </a:endParaRPr>
          </a:p>
          <a:p>
            <a:pPr algn="ctr"/>
            <a:r>
              <a:rPr lang="en-US" sz="2000">
                <a:solidFill>
                  <a:schemeClr val="accent2"/>
                </a:solidFill>
              </a:rPr>
              <a:t>Compare</a:t>
            </a:r>
            <a:r>
              <a:rPr lang="en-US" sz="2000">
                <a:solidFill>
                  <a:schemeClr val="tx1"/>
                </a:solidFill>
              </a:rPr>
              <a:t> the first two elements</a:t>
            </a:r>
          </a:p>
          <a:p>
            <a:pPr algn="ctr"/>
            <a:r>
              <a:rPr lang="en-US" sz="2000">
                <a:solidFill>
                  <a:schemeClr val="tx1"/>
                </a:solidFill>
              </a:rPr>
              <a:t>If they’re </a:t>
            </a:r>
            <a:r>
              <a:rPr lang="en-US" sz="2000">
                <a:solidFill>
                  <a:schemeClr val="accent2"/>
                </a:solidFill>
              </a:rPr>
              <a:t>out of order</a:t>
            </a:r>
            <a:r>
              <a:rPr lang="en-US" sz="2000">
                <a:solidFill>
                  <a:schemeClr val="tx1"/>
                </a:solidFill>
              </a:rPr>
              <a:t>, then </a:t>
            </a:r>
            <a:r>
              <a:rPr lang="en-US" sz="2000">
                <a:solidFill>
                  <a:schemeClr val="accent2"/>
                </a:solidFill>
              </a:rPr>
              <a:t>swap them</a:t>
            </a:r>
          </a:p>
        </p:txBody>
      </p:sp>
      <p:sp>
        <p:nvSpPr>
          <p:cNvPr id="655390" name="Text Box 30"/>
          <p:cNvSpPr txBox="1">
            <a:spLocks noChangeArrowheads="1"/>
          </p:cNvSpPr>
          <p:nvPr/>
        </p:nvSpPr>
        <p:spPr bwMode="auto">
          <a:xfrm>
            <a:off x="4114800" y="914400"/>
            <a:ext cx="50292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Let’s see how bubble sort works with some of your favorite celebrities…</a:t>
            </a:r>
            <a:endParaRPr lang="en-US" sz="2000">
              <a:solidFill>
                <a:schemeClr val="accent2"/>
              </a:solidFill>
            </a:endParaRPr>
          </a:p>
        </p:txBody>
      </p:sp>
      <p:sp>
        <p:nvSpPr>
          <p:cNvPr id="655391" name="Text Box 31"/>
          <p:cNvSpPr txBox="1">
            <a:spLocks noChangeArrowheads="1"/>
          </p:cNvSpPr>
          <p:nvPr/>
        </p:nvSpPr>
        <p:spPr bwMode="auto">
          <a:xfrm>
            <a:off x="3690938" y="1676400"/>
            <a:ext cx="5453062"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…to sort them based on the number of times they’ve been in… </a:t>
            </a:r>
            <a:r>
              <a:rPr lang="en-US" sz="2000" i="1">
                <a:solidFill>
                  <a:srgbClr val="800000"/>
                </a:solidFill>
              </a:rPr>
              <a:t>rehab!</a:t>
            </a:r>
          </a:p>
        </p:txBody>
      </p:sp>
      <p:grpSp>
        <p:nvGrpSpPr>
          <p:cNvPr id="655392" name="Group 32"/>
          <p:cNvGrpSpPr>
            <a:grpSpLocks/>
          </p:cNvGrpSpPr>
          <p:nvPr/>
        </p:nvGrpSpPr>
        <p:grpSpPr bwMode="auto">
          <a:xfrm>
            <a:off x="0" y="4238625"/>
            <a:ext cx="901700" cy="1533525"/>
            <a:chOff x="0" y="619"/>
            <a:chExt cx="568" cy="966"/>
          </a:xfrm>
        </p:grpSpPr>
        <p:sp>
          <p:nvSpPr>
            <p:cNvPr id="655393" name="Text Box 33"/>
            <p:cNvSpPr txBox="1">
              <a:spLocks noChangeArrowheads="1"/>
            </p:cNvSpPr>
            <p:nvPr/>
          </p:nvSpPr>
          <p:spPr bwMode="auto">
            <a:xfrm>
              <a:off x="0" y="727"/>
              <a:ext cx="394" cy="82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0">
                  <a:solidFill>
                    <a:srgbClr val="FF0000"/>
                  </a:solidFill>
                </a:rPr>
                <a:t>?</a:t>
              </a:r>
            </a:p>
          </p:txBody>
        </p:sp>
        <p:sp>
          <p:nvSpPr>
            <p:cNvPr id="655394" name="Line 34"/>
            <p:cNvSpPr>
              <a:spLocks noChangeShapeType="1"/>
            </p:cNvSpPr>
            <p:nvPr/>
          </p:nvSpPr>
          <p:spPr bwMode="auto">
            <a:xfrm flipV="1">
              <a:off x="276" y="619"/>
              <a:ext cx="292" cy="241"/>
            </a:xfrm>
            <a:prstGeom prst="line">
              <a:avLst/>
            </a:prstGeom>
            <a:noFill/>
            <a:ln w="635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5395" name="Line 35"/>
            <p:cNvSpPr>
              <a:spLocks noChangeShapeType="1"/>
            </p:cNvSpPr>
            <p:nvPr/>
          </p:nvSpPr>
          <p:spPr bwMode="auto">
            <a:xfrm>
              <a:off x="276" y="1344"/>
              <a:ext cx="292" cy="241"/>
            </a:xfrm>
            <a:prstGeom prst="line">
              <a:avLst/>
            </a:prstGeom>
            <a:noFill/>
            <a:ln w="635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55396" name="Text Box 36"/>
          <p:cNvSpPr txBox="1">
            <a:spLocks noChangeArrowheads="1"/>
          </p:cNvSpPr>
          <p:nvPr/>
        </p:nvSpPr>
        <p:spPr bwMode="auto">
          <a:xfrm>
            <a:off x="1952625" y="37338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Compare</a:t>
            </a:r>
            <a:r>
              <a:rPr lang="en-US" sz="2000">
                <a:solidFill>
                  <a:schemeClr val="tx1"/>
                </a:solidFill>
              </a:rPr>
              <a:t> the next two elements: A[1] and A[2]</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55397" name="Text Box 37"/>
          <p:cNvSpPr txBox="1">
            <a:spLocks noChangeArrowheads="1"/>
          </p:cNvSpPr>
          <p:nvPr/>
        </p:nvSpPr>
        <p:spPr bwMode="auto">
          <a:xfrm>
            <a:off x="1981200" y="46482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Compare</a:t>
            </a:r>
            <a:r>
              <a:rPr lang="en-US" sz="2000">
                <a:solidFill>
                  <a:schemeClr val="tx1"/>
                </a:solidFill>
              </a:rPr>
              <a:t> the final two elements: A[2] and A[3]</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55398" name="Text Box 38"/>
          <p:cNvSpPr txBox="1">
            <a:spLocks noChangeArrowheads="1"/>
          </p:cNvSpPr>
          <p:nvPr/>
        </p:nvSpPr>
        <p:spPr bwMode="auto">
          <a:xfrm>
            <a:off x="2967038" y="5486400"/>
            <a:ext cx="6176962"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When you hit the end, if you </a:t>
            </a:r>
            <a:r>
              <a:rPr lang="en-US" sz="2000">
                <a:solidFill>
                  <a:srgbClr val="6600CC"/>
                </a:solidFill>
              </a:rPr>
              <a:t>made at least one swap</a:t>
            </a:r>
            <a:r>
              <a:rPr lang="en-US" sz="2000">
                <a:solidFill>
                  <a:schemeClr val="tx1"/>
                </a:solidFill>
              </a:rPr>
              <a:t>, then </a:t>
            </a:r>
            <a:r>
              <a:rPr lang="en-US" sz="2000">
                <a:solidFill>
                  <a:srgbClr val="A50021"/>
                </a:solidFill>
              </a:rPr>
              <a:t>repeat the whole process</a:t>
            </a:r>
            <a:r>
              <a:rPr lang="en-US" sz="2000">
                <a:solidFill>
                  <a:schemeClr val="tx1"/>
                </a:solidFill>
              </a:rPr>
              <a:t> again!</a:t>
            </a:r>
          </a:p>
        </p:txBody>
      </p:sp>
      <p:sp>
        <p:nvSpPr>
          <p:cNvPr id="655399" name="Text Box 39"/>
          <p:cNvSpPr txBox="1">
            <a:spLocks noChangeArrowheads="1"/>
          </p:cNvSpPr>
          <p:nvPr/>
        </p:nvSpPr>
        <p:spPr bwMode="auto">
          <a:xfrm>
            <a:off x="2967038" y="6308725"/>
            <a:ext cx="6176962"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And we’re done!</a:t>
            </a:r>
          </a:p>
        </p:txBody>
      </p:sp>
      <p:grpSp>
        <p:nvGrpSpPr>
          <p:cNvPr id="655402" name="Group 42"/>
          <p:cNvGrpSpPr>
            <a:grpSpLocks/>
          </p:cNvGrpSpPr>
          <p:nvPr/>
        </p:nvGrpSpPr>
        <p:grpSpPr bwMode="auto">
          <a:xfrm>
            <a:off x="2743200" y="1066800"/>
            <a:ext cx="1254125" cy="1249363"/>
            <a:chOff x="1766" y="5069"/>
            <a:chExt cx="790" cy="787"/>
          </a:xfrm>
        </p:grpSpPr>
        <p:sp>
          <p:nvSpPr>
            <p:cNvPr id="655400" name="Text Box 40"/>
            <p:cNvSpPr txBox="1">
              <a:spLocks noChangeArrowheads="1"/>
            </p:cNvSpPr>
            <p:nvPr/>
          </p:nvSpPr>
          <p:spPr bwMode="auto">
            <a:xfrm>
              <a:off x="1766" y="5069"/>
              <a:ext cx="79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SWAP?</a:t>
              </a:r>
            </a:p>
          </p:txBody>
        </p:sp>
        <p:sp>
          <p:nvSpPr>
            <p:cNvPr id="655401" name="Rectangle 41"/>
            <p:cNvSpPr>
              <a:spLocks noChangeArrowheads="1"/>
            </p:cNvSpPr>
            <p:nvPr/>
          </p:nvSpPr>
          <p:spPr bwMode="auto">
            <a:xfrm>
              <a:off x="1824" y="5328"/>
              <a:ext cx="672" cy="528"/>
            </a:xfrm>
            <a:prstGeom prst="rect">
              <a:avLst/>
            </a:prstGeom>
            <a:solidFill>
              <a:srgbClr val="FFFF99"/>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55403" name="Text Box 43"/>
          <p:cNvSpPr txBox="1">
            <a:spLocks noChangeArrowheads="1"/>
          </p:cNvSpPr>
          <p:nvPr/>
        </p:nvSpPr>
        <p:spPr bwMode="auto">
          <a:xfrm>
            <a:off x="2895600" y="5775325"/>
            <a:ext cx="6176963"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When you hit the end, if you </a:t>
            </a:r>
            <a:r>
              <a:rPr lang="en-US" sz="2000">
                <a:solidFill>
                  <a:srgbClr val="6600CC"/>
                </a:solidFill>
              </a:rPr>
              <a:t>made at least one swap</a:t>
            </a:r>
            <a:r>
              <a:rPr lang="en-US" sz="2000">
                <a:solidFill>
                  <a:schemeClr val="tx1"/>
                </a:solidFill>
              </a:rPr>
              <a:t>, then </a:t>
            </a:r>
            <a:r>
              <a:rPr lang="en-US" sz="2000">
                <a:solidFill>
                  <a:srgbClr val="A50021"/>
                </a:solidFill>
              </a:rPr>
              <a:t>repeat the whole process</a:t>
            </a:r>
            <a:r>
              <a:rPr lang="en-US" sz="2000">
                <a:solidFill>
                  <a:schemeClr val="tx1"/>
                </a:solidFill>
              </a:rPr>
              <a:t> again!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1.11111E-6 1.57262E-7 L -1.11111E-6 -0.49954 " pathEditMode="relative" ptsTypes="AA">
                                      <p:cBhvr>
                                        <p:cTn id="6" dur="2000" fill="hold"/>
                                        <p:tgtEl>
                                          <p:spTgt spid="655392"/>
                                        </p:tgtEl>
                                        <p:attrNameLst>
                                          <p:attrName>ppt_x</p:attrName>
                                          <p:attrName>ppt_y</p:attrName>
                                        </p:attrNameLst>
                                      </p:cBhvr>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xit" presetSubtype="0" fill="hold" grpId="0" nodeType="clickEffect">
                                  <p:stCondLst>
                                    <p:cond delay="0"/>
                                  </p:stCondLst>
                                  <p:childTnLst>
                                    <p:animEffect transition="out" filter="fade">
                                      <p:cBhvr>
                                        <p:cTn id="10" dur="500"/>
                                        <p:tgtEl>
                                          <p:spTgt spid="655396"/>
                                        </p:tgtEl>
                                      </p:cBhvr>
                                    </p:animEffect>
                                    <p:set>
                                      <p:cBhvr>
                                        <p:cTn id="11" dur="1" fill="hold">
                                          <p:stCondLst>
                                            <p:cond delay="499"/>
                                          </p:stCondLst>
                                        </p:cTn>
                                        <p:tgtEl>
                                          <p:spTgt spid="655396"/>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655397"/>
                                        </p:tgtEl>
                                      </p:cBhvr>
                                    </p:animEffect>
                                    <p:set>
                                      <p:cBhvr>
                                        <p:cTn id="14" dur="1" fill="hold">
                                          <p:stCondLst>
                                            <p:cond delay="499"/>
                                          </p:stCondLst>
                                        </p:cTn>
                                        <p:tgtEl>
                                          <p:spTgt spid="655397"/>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655403"/>
                                        </p:tgtEl>
                                      </p:cBhvr>
                                    </p:animEffect>
                                    <p:set>
                                      <p:cBhvr>
                                        <p:cTn id="17" dur="1" fill="hold">
                                          <p:stCondLst>
                                            <p:cond delay="499"/>
                                          </p:stCondLst>
                                        </p:cTn>
                                        <p:tgtEl>
                                          <p:spTgt spid="655403"/>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1" nodeType="clickEffect">
                                  <p:stCondLst>
                                    <p:cond delay="0"/>
                                  </p:stCondLst>
                                  <p:childTnLst>
                                    <p:set>
                                      <p:cBhvr>
                                        <p:cTn id="21" dur="1" fill="hold">
                                          <p:stCondLst>
                                            <p:cond delay="0"/>
                                          </p:stCondLst>
                                        </p:cTn>
                                        <p:tgtEl>
                                          <p:spTgt spid="655396"/>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0" presetClass="path" presetSubtype="0" accel="50000" decel="50000" fill="hold" nodeType="clickEffect">
                                  <p:stCondLst>
                                    <p:cond delay="0"/>
                                  </p:stCondLst>
                                  <p:childTnLst>
                                    <p:animMotion origin="layout" path="M -4.44444E-6 -0.49954 L -4.44444E-6 -0.23312 " pathEditMode="relative" ptsTypes="AA">
                                      <p:cBhvr>
                                        <p:cTn id="25" dur="2000" fill="hold"/>
                                        <p:tgtEl>
                                          <p:spTgt spid="655392"/>
                                        </p:tgtEl>
                                        <p:attrNameLst>
                                          <p:attrName>ppt_x</p:attrName>
                                          <p:attrName>ppt_y</p:attrName>
                                        </p:attrNameLst>
                                      </p:cBhvr>
                                    </p:animMotion>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1" nodeType="clickEffect">
                                  <p:stCondLst>
                                    <p:cond delay="0"/>
                                  </p:stCondLst>
                                  <p:childTnLst>
                                    <p:set>
                                      <p:cBhvr>
                                        <p:cTn id="29" dur="1" fill="hold">
                                          <p:stCondLst>
                                            <p:cond delay="0"/>
                                          </p:stCondLst>
                                        </p:cTn>
                                        <p:tgtEl>
                                          <p:spTgt spid="655397"/>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0" presetClass="path" presetSubtype="0" accel="50000" decel="50000" fill="hold" nodeType="clickEffect">
                                  <p:stCondLst>
                                    <p:cond delay="0"/>
                                  </p:stCondLst>
                                  <p:childTnLst>
                                    <p:animMotion origin="layout" path="M -4.44444E-6 -0.23312 L -4.44444E-6 -9.01018E-6 " pathEditMode="relative" ptsTypes="AA">
                                      <p:cBhvr>
                                        <p:cTn id="33" dur="2000" fill="hold"/>
                                        <p:tgtEl>
                                          <p:spTgt spid="655392"/>
                                        </p:tgtEl>
                                        <p:attrNameLst>
                                          <p:attrName>ppt_x</p:attrName>
                                          <p:attrName>ppt_y</p:attrName>
                                        </p:attrNameLst>
                                      </p:cBhvr>
                                    </p:animMotion>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grpId="1" nodeType="clickEffect">
                                  <p:stCondLst>
                                    <p:cond delay="0"/>
                                  </p:stCondLst>
                                  <p:childTnLst>
                                    <p:set>
                                      <p:cBhvr>
                                        <p:cTn id="37" dur="1" fill="hold">
                                          <p:stCondLst>
                                            <p:cond delay="0"/>
                                          </p:stCondLst>
                                        </p:cTn>
                                        <p:tgtEl>
                                          <p:spTgt spid="655398"/>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grpId="1" nodeType="clickEffect">
                                  <p:stCondLst>
                                    <p:cond delay="0"/>
                                  </p:stCondLst>
                                  <p:childTnLst>
                                    <p:set>
                                      <p:cBhvr>
                                        <p:cTn id="41" dur="1" fill="hold">
                                          <p:stCondLst>
                                            <p:cond delay="0"/>
                                          </p:stCondLst>
                                        </p:cTn>
                                        <p:tgtEl>
                                          <p:spTgt spid="6553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6" grpId="0"/>
      <p:bldP spid="655396" grpId="1"/>
      <p:bldP spid="655397" grpId="0"/>
      <p:bldP spid="655397" grpId="1"/>
      <p:bldP spid="655398" grpId="1"/>
      <p:bldP spid="655399" grpId="1"/>
      <p:bldP spid="65540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lide Number Placeholder 5"/>
          <p:cNvSpPr>
            <a:spLocks noGrp="1"/>
          </p:cNvSpPr>
          <p:nvPr>
            <p:ph type="sldNum" sz="quarter" idx="12"/>
          </p:nvPr>
        </p:nvSpPr>
        <p:spPr/>
        <p:txBody>
          <a:bodyPr/>
          <a:lstStyle/>
          <a:p>
            <a:fld id="{3E2D5977-4D88-4FDD-9E13-66C47F9F358B}" type="slidenum">
              <a:rPr lang="en-US"/>
              <a:pPr/>
              <a:t>68</a:t>
            </a:fld>
            <a:endParaRPr lang="en-US"/>
          </a:p>
        </p:txBody>
      </p:sp>
      <p:sp>
        <p:nvSpPr>
          <p:cNvPr id="657410" name="Rectangle 2"/>
          <p:cNvSpPr>
            <a:spLocks noGrp="1" noChangeArrowheads="1"/>
          </p:cNvSpPr>
          <p:nvPr>
            <p:ph type="title"/>
          </p:nvPr>
        </p:nvSpPr>
        <p:spPr>
          <a:xfrm>
            <a:off x="2100263" y="-152400"/>
            <a:ext cx="8262937" cy="1143000"/>
          </a:xfrm>
        </p:spPr>
        <p:txBody>
          <a:bodyPr/>
          <a:lstStyle/>
          <a:p>
            <a:r>
              <a:rPr lang="en-US" sz="4200"/>
              <a:t>Bubble Sort Speed</a:t>
            </a:r>
          </a:p>
        </p:txBody>
      </p:sp>
      <p:sp>
        <p:nvSpPr>
          <p:cNvPr id="657411" name="Text Box 3"/>
          <p:cNvSpPr txBox="1">
            <a:spLocks noChangeArrowheads="1"/>
          </p:cNvSpPr>
          <p:nvPr/>
        </p:nvSpPr>
        <p:spPr bwMode="auto">
          <a:xfrm>
            <a:off x="195263" y="246063"/>
            <a:ext cx="31305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Ok, so Bubble Sort has a </a:t>
            </a:r>
            <a:r>
              <a:rPr lang="en-US" sz="2400">
                <a:solidFill>
                  <a:srgbClr val="6600CC"/>
                </a:solidFill>
              </a:rPr>
              <a:t>bad wrap</a:t>
            </a:r>
            <a:r>
              <a:rPr lang="en-US" sz="2400">
                <a:solidFill>
                  <a:schemeClr val="tx1"/>
                </a:solidFill>
              </a:rPr>
              <a:t>.</a:t>
            </a:r>
          </a:p>
        </p:txBody>
      </p:sp>
      <p:sp>
        <p:nvSpPr>
          <p:cNvPr id="657445" name="Text Box 37"/>
          <p:cNvSpPr txBox="1">
            <a:spLocks noChangeArrowheads="1"/>
          </p:cNvSpPr>
          <p:nvPr/>
        </p:nvSpPr>
        <p:spPr bwMode="auto">
          <a:xfrm>
            <a:off x="123825" y="1100138"/>
            <a:ext cx="31242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Question: </a:t>
            </a:r>
            <a:br>
              <a:rPr lang="en-US" sz="2400">
                <a:solidFill>
                  <a:schemeClr val="tx1"/>
                </a:solidFill>
              </a:rPr>
            </a:br>
            <a:r>
              <a:rPr lang="en-US" sz="2400">
                <a:solidFill>
                  <a:schemeClr val="tx1"/>
                </a:solidFill>
              </a:rPr>
              <a:t>How fast is it?</a:t>
            </a:r>
          </a:p>
        </p:txBody>
      </p:sp>
      <p:sp>
        <p:nvSpPr>
          <p:cNvPr id="657447" name="Text Box 39"/>
          <p:cNvSpPr txBox="1">
            <a:spLocks noChangeArrowheads="1"/>
          </p:cNvSpPr>
          <p:nvPr/>
        </p:nvSpPr>
        <p:spPr bwMode="auto">
          <a:xfrm>
            <a:off x="3386138" y="900113"/>
            <a:ext cx="5764212"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During each pass, we compare every element with its successor (and possibly swap each). </a:t>
            </a:r>
          </a:p>
        </p:txBody>
      </p:sp>
      <p:sp>
        <p:nvSpPr>
          <p:cNvPr id="657448" name="Text Box 40"/>
          <p:cNvSpPr txBox="1">
            <a:spLocks noChangeArrowheads="1"/>
          </p:cNvSpPr>
          <p:nvPr/>
        </p:nvSpPr>
        <p:spPr bwMode="auto">
          <a:xfrm>
            <a:off x="3657600" y="1736725"/>
            <a:ext cx="5259388"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That requires about </a:t>
            </a:r>
            <a:r>
              <a:rPr lang="en-US" sz="2000">
                <a:solidFill>
                  <a:srgbClr val="6600CC"/>
                </a:solidFill>
              </a:rPr>
              <a:t>N steps</a:t>
            </a:r>
            <a:r>
              <a:rPr lang="en-US" sz="2000">
                <a:solidFill>
                  <a:schemeClr val="tx1"/>
                </a:solidFill>
              </a:rPr>
              <a:t>.</a:t>
            </a:r>
          </a:p>
        </p:txBody>
      </p:sp>
      <p:sp>
        <p:nvSpPr>
          <p:cNvPr id="657449" name="Text Box 41"/>
          <p:cNvSpPr txBox="1">
            <a:spLocks noChangeArrowheads="1"/>
          </p:cNvSpPr>
          <p:nvPr/>
        </p:nvSpPr>
        <p:spPr bwMode="auto">
          <a:xfrm>
            <a:off x="3657600" y="2270125"/>
            <a:ext cx="525938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If we </a:t>
            </a:r>
            <a:r>
              <a:rPr lang="en-US" sz="2000">
                <a:solidFill>
                  <a:srgbClr val="6600CC"/>
                </a:solidFill>
              </a:rPr>
              <a:t>did even one swap</a:t>
            </a:r>
            <a:r>
              <a:rPr lang="en-US" sz="2000">
                <a:solidFill>
                  <a:schemeClr val="tx1"/>
                </a:solidFill>
              </a:rPr>
              <a:t>, we need to </a:t>
            </a:r>
            <a:r>
              <a:rPr lang="en-US" sz="2000">
                <a:solidFill>
                  <a:schemeClr val="accent2"/>
                </a:solidFill>
              </a:rPr>
              <a:t>repeat the whole process</a:t>
            </a:r>
            <a:r>
              <a:rPr lang="en-US" sz="2000">
                <a:solidFill>
                  <a:schemeClr val="tx1"/>
                </a:solidFill>
              </a:rPr>
              <a:t> again.</a:t>
            </a:r>
          </a:p>
        </p:txBody>
      </p:sp>
      <p:sp>
        <p:nvSpPr>
          <p:cNvPr id="657450" name="Text Box 42"/>
          <p:cNvSpPr txBox="1">
            <a:spLocks noChangeArrowheads="1"/>
          </p:cNvSpPr>
          <p:nvPr/>
        </p:nvSpPr>
        <p:spPr bwMode="auto">
          <a:xfrm>
            <a:off x="3657600" y="3124200"/>
            <a:ext cx="525938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What’s the worst case?</a:t>
            </a:r>
            <a:r>
              <a:rPr lang="en-US" sz="2000">
                <a:solidFill>
                  <a:schemeClr val="tx1"/>
                </a:solidFill>
              </a:rPr>
              <a:t> How many times might we have to repeat the process?</a:t>
            </a:r>
          </a:p>
        </p:txBody>
      </p:sp>
      <p:sp>
        <p:nvSpPr>
          <p:cNvPr id="657451" name="Text Box 43"/>
          <p:cNvSpPr txBox="1">
            <a:spLocks noChangeArrowheads="1"/>
          </p:cNvSpPr>
          <p:nvPr/>
        </p:nvSpPr>
        <p:spPr bwMode="auto">
          <a:xfrm>
            <a:off x="4137025" y="4483100"/>
            <a:ext cx="46863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Right! We might have to repeat this  entire process N times.</a:t>
            </a:r>
          </a:p>
        </p:txBody>
      </p:sp>
      <p:sp>
        <p:nvSpPr>
          <p:cNvPr id="657478" name="Text Box 70"/>
          <p:cNvSpPr txBox="1">
            <a:spLocks noChangeArrowheads="1"/>
          </p:cNvSpPr>
          <p:nvPr/>
        </p:nvSpPr>
        <p:spPr bwMode="auto">
          <a:xfrm>
            <a:off x="3657600" y="3946525"/>
            <a:ext cx="5259388"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1"/>
                </a:solidFill>
              </a:rPr>
              <a:t>Hint? Ok!</a:t>
            </a:r>
          </a:p>
        </p:txBody>
      </p:sp>
      <p:grpSp>
        <p:nvGrpSpPr>
          <p:cNvPr id="657486" name="Group 78"/>
          <p:cNvGrpSpPr>
            <a:grpSpLocks/>
          </p:cNvGrpSpPr>
          <p:nvPr/>
        </p:nvGrpSpPr>
        <p:grpSpPr bwMode="auto">
          <a:xfrm>
            <a:off x="773113" y="1973263"/>
            <a:ext cx="1065212" cy="4875212"/>
            <a:chOff x="384" y="1776"/>
            <a:chExt cx="671" cy="3071"/>
          </a:xfrm>
        </p:grpSpPr>
        <p:pic>
          <p:nvPicPr>
            <p:cNvPr id="657453" name="Picture 45"/>
            <p:cNvPicPr>
              <a:picLocks noChangeAspect="1" noChangeArrowheads="1"/>
            </p:cNvPicPr>
            <p:nvPr/>
          </p:nvPicPr>
          <p:blipFill>
            <a:blip r:embed="rId3" cstate="print">
              <a:extLst>
                <a:ext uri="{28A0092B-C50C-407E-A947-70E740481C1C}">
                  <a14:useLocalDpi xmlns:a14="http://schemas.microsoft.com/office/drawing/2010/main" val="0"/>
                </a:ext>
              </a:extLst>
            </a:blip>
            <a:srcRect l="13310"/>
            <a:stretch>
              <a:fillRect/>
            </a:stretch>
          </p:blipFill>
          <p:spPr bwMode="auto">
            <a:xfrm>
              <a:off x="419" y="3626"/>
              <a:ext cx="593" cy="57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454" name="Rectangle 46"/>
            <p:cNvSpPr>
              <a:spLocks noChangeArrowheads="1"/>
            </p:cNvSpPr>
            <p:nvPr/>
          </p:nvSpPr>
          <p:spPr bwMode="auto">
            <a:xfrm>
              <a:off x="770" y="4058"/>
              <a:ext cx="240" cy="140"/>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7455" name="Picture 47"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1" y="4065"/>
              <a:ext cx="121" cy="138"/>
            </a:xfrm>
            <a:prstGeom prst="rect">
              <a:avLst/>
            </a:prstGeom>
            <a:noFill/>
            <a:extLst>
              <a:ext uri="{909E8E84-426E-40DD-AFC4-6F175D3DCCD1}">
                <a14:hiddenFill xmlns:a14="http://schemas.microsoft.com/office/drawing/2010/main">
                  <a:solidFill>
                    <a:srgbClr val="FFFFFF"/>
                  </a:solidFill>
                </a14:hiddenFill>
              </a:ext>
            </a:extLst>
          </p:spPr>
        </p:pic>
        <p:pic>
          <p:nvPicPr>
            <p:cNvPr id="657456" name="Picture 48"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3" y="4065"/>
              <a:ext cx="122" cy="138"/>
            </a:xfrm>
            <a:prstGeom prst="rect">
              <a:avLst/>
            </a:prstGeom>
            <a:noFill/>
            <a:extLst>
              <a:ext uri="{909E8E84-426E-40DD-AFC4-6F175D3DCCD1}">
                <a14:hiddenFill xmlns:a14="http://schemas.microsoft.com/office/drawing/2010/main">
                  <a:solidFill>
                    <a:srgbClr val="FFFFFF"/>
                  </a:solidFill>
                </a14:hiddenFill>
              </a:ext>
            </a:extLst>
          </p:spPr>
        </p:pic>
        <p:grpSp>
          <p:nvGrpSpPr>
            <p:cNvPr id="657457" name="Group 49"/>
            <p:cNvGrpSpPr>
              <a:grpSpLocks/>
            </p:cNvGrpSpPr>
            <p:nvPr/>
          </p:nvGrpSpPr>
          <p:grpSpPr bwMode="auto">
            <a:xfrm>
              <a:off x="432" y="2400"/>
              <a:ext cx="623" cy="574"/>
              <a:chOff x="-660" y="3330"/>
              <a:chExt cx="1917" cy="1555"/>
            </a:xfrm>
          </p:grpSpPr>
          <p:pic>
            <p:nvPicPr>
              <p:cNvPr id="657458" name="Picture 5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0" y="3330"/>
                <a:ext cx="1824" cy="155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459" name="Rectangle 51"/>
              <p:cNvSpPr>
                <a:spLocks noChangeArrowheads="1"/>
              </p:cNvSpPr>
              <p:nvPr/>
            </p:nvSpPr>
            <p:spPr bwMode="auto">
              <a:xfrm>
                <a:off x="407" y="4488"/>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7460" name="Picture 52"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61" name="Picture 53"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62" name="Picture 54"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2" y="4512"/>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63" name="Picture 55"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4" y="4512"/>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7464" name="Group 56"/>
            <p:cNvGrpSpPr>
              <a:grpSpLocks/>
            </p:cNvGrpSpPr>
            <p:nvPr/>
          </p:nvGrpSpPr>
          <p:grpSpPr bwMode="auto">
            <a:xfrm>
              <a:off x="384" y="1776"/>
              <a:ext cx="614" cy="572"/>
              <a:chOff x="1735" y="4896"/>
              <a:chExt cx="1889" cy="1550"/>
            </a:xfrm>
          </p:grpSpPr>
          <p:pic>
            <p:nvPicPr>
              <p:cNvPr id="657465" name="Picture 57"/>
              <p:cNvPicPr>
                <a:picLocks noChangeAspect="1" noChangeArrowheads="1"/>
              </p:cNvPicPr>
              <p:nvPr/>
            </p:nvPicPr>
            <p:blipFill>
              <a:blip r:embed="rId7" cstate="print">
                <a:extLst>
                  <a:ext uri="{28A0092B-C50C-407E-A947-70E740481C1C}">
                    <a14:useLocalDpi xmlns:a14="http://schemas.microsoft.com/office/drawing/2010/main" val="0"/>
                  </a:ext>
                </a:extLst>
              </a:blip>
              <a:srcRect t="8163" b="25935"/>
              <a:stretch>
                <a:fillRect/>
              </a:stretch>
            </p:blipFill>
            <p:spPr bwMode="auto">
              <a:xfrm>
                <a:off x="1824" y="4896"/>
                <a:ext cx="1800" cy="15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466" name="Rectangle 58"/>
              <p:cNvSpPr>
                <a:spLocks noChangeArrowheads="1"/>
              </p:cNvSpPr>
              <p:nvPr/>
            </p:nvSpPr>
            <p:spPr bwMode="auto">
              <a:xfrm>
                <a:off x="1831" y="490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7467" name="Picture 59"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35"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68" name="Picture 60"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6"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69" name="Picture 61"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3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70" name="Picture 62"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7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71" name="Picture 63"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21" y="4925"/>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7472" name="Group 64"/>
            <p:cNvGrpSpPr>
              <a:grpSpLocks/>
            </p:cNvGrpSpPr>
            <p:nvPr/>
          </p:nvGrpSpPr>
          <p:grpSpPr bwMode="auto">
            <a:xfrm>
              <a:off x="436" y="3008"/>
              <a:ext cx="567" cy="567"/>
              <a:chOff x="2352" y="2928"/>
              <a:chExt cx="1744" cy="1538"/>
            </a:xfrm>
          </p:grpSpPr>
          <p:pic>
            <p:nvPicPr>
              <p:cNvPr id="657473" name="Picture 65"/>
              <p:cNvPicPr>
                <a:picLocks noChangeAspect="1" noChangeArrowheads="1"/>
              </p:cNvPicPr>
              <p:nvPr/>
            </p:nvPicPr>
            <p:blipFill>
              <a:blip r:embed="rId8" cstate="print">
                <a:extLst>
                  <a:ext uri="{28A0092B-C50C-407E-A947-70E740481C1C}">
                    <a14:useLocalDpi xmlns:a14="http://schemas.microsoft.com/office/drawing/2010/main" val="0"/>
                  </a:ext>
                </a:extLst>
              </a:blip>
              <a:srcRect r="19554"/>
              <a:stretch>
                <a:fillRect/>
              </a:stretch>
            </p:blipFill>
            <p:spPr bwMode="auto">
              <a:xfrm>
                <a:off x="2352" y="2928"/>
                <a:ext cx="1732" cy="15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474" name="Rectangle 66"/>
              <p:cNvSpPr>
                <a:spLocks noChangeArrowheads="1"/>
              </p:cNvSpPr>
              <p:nvPr/>
            </p:nvSpPr>
            <p:spPr bwMode="auto">
              <a:xfrm>
                <a:off x="3337" y="293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7475" name="Picture 67"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13" y="295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76" name="Picture 68"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3" y="2960"/>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77" name="Picture 69"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21" y="2946"/>
                <a:ext cx="373" cy="373"/>
              </a:xfrm>
              <a:prstGeom prst="rect">
                <a:avLst/>
              </a:prstGeom>
              <a:noFill/>
              <a:extLst>
                <a:ext uri="{909E8E84-426E-40DD-AFC4-6F175D3DCCD1}">
                  <a14:hiddenFill xmlns:a14="http://schemas.microsoft.com/office/drawing/2010/main">
                    <a:solidFill>
                      <a:srgbClr val="FFFFFF"/>
                    </a:solidFill>
                  </a14:hiddenFill>
                </a:ext>
              </a:extLst>
            </p:spPr>
          </p:pic>
        </p:grpSp>
        <p:pic>
          <p:nvPicPr>
            <p:cNvPr id="657480" name="Picture 72" descr="goofy-carey"/>
            <p:cNvPicPr>
              <a:picLocks noChangeAspect="1" noChangeArrowheads="1"/>
            </p:cNvPicPr>
            <p:nvPr/>
          </p:nvPicPr>
          <p:blipFill>
            <a:blip r:embed="rId9" cstate="print">
              <a:extLst>
                <a:ext uri="{28A0092B-C50C-407E-A947-70E740481C1C}">
                  <a14:useLocalDpi xmlns:a14="http://schemas.microsoft.com/office/drawing/2010/main" val="0"/>
                </a:ext>
              </a:extLst>
            </a:blip>
            <a:srcRect l="11272" r="9044"/>
            <a:stretch>
              <a:fillRect/>
            </a:stretch>
          </p:blipFill>
          <p:spPr bwMode="auto">
            <a:xfrm>
              <a:off x="419" y="4216"/>
              <a:ext cx="608" cy="572"/>
            </a:xfrm>
            <a:prstGeom prst="rect">
              <a:avLst/>
            </a:prstGeom>
            <a:noFill/>
            <a:extLst>
              <a:ext uri="{909E8E84-426E-40DD-AFC4-6F175D3DCCD1}">
                <a14:hiddenFill xmlns:a14="http://schemas.microsoft.com/office/drawing/2010/main">
                  <a:solidFill>
                    <a:srgbClr val="FFFFFF"/>
                  </a:solidFill>
                </a14:hiddenFill>
              </a:ext>
            </a:extLst>
          </p:spPr>
        </p:pic>
        <p:sp>
          <p:nvSpPr>
            <p:cNvPr id="657481" name="Rectangle 73"/>
            <p:cNvSpPr>
              <a:spLocks noChangeArrowheads="1"/>
            </p:cNvSpPr>
            <p:nvPr/>
          </p:nvSpPr>
          <p:spPr bwMode="auto">
            <a:xfrm>
              <a:off x="788" y="4636"/>
              <a:ext cx="240" cy="140"/>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7484" name="Text Box 76"/>
            <p:cNvSpPr txBox="1">
              <a:spLocks noChangeArrowheads="1"/>
            </p:cNvSpPr>
            <p:nvPr/>
          </p:nvSpPr>
          <p:spPr bwMode="auto">
            <a:xfrm>
              <a:off x="802" y="4597"/>
              <a:ext cx="214"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0</a:t>
              </a:r>
            </a:p>
          </p:txBody>
        </p:sp>
        <p:sp>
          <p:nvSpPr>
            <p:cNvPr id="657485" name="Line 77"/>
            <p:cNvSpPr>
              <a:spLocks noChangeShapeType="1"/>
            </p:cNvSpPr>
            <p:nvPr/>
          </p:nvSpPr>
          <p:spPr bwMode="auto">
            <a:xfrm flipV="1">
              <a:off x="860" y="4636"/>
              <a:ext cx="102" cy="14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57487" name="Text Box 79"/>
          <p:cNvSpPr txBox="1">
            <a:spLocks noChangeArrowheads="1"/>
          </p:cNvSpPr>
          <p:nvPr/>
        </p:nvSpPr>
        <p:spPr bwMode="auto">
          <a:xfrm>
            <a:off x="4191000" y="5454650"/>
            <a:ext cx="46863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N passes of N “bubbles” = </a:t>
            </a:r>
            <a:r>
              <a:rPr lang="en-US" sz="2000">
                <a:solidFill>
                  <a:srgbClr val="A50021"/>
                </a:solidFill>
              </a:rPr>
              <a:t>N</a:t>
            </a:r>
            <a:r>
              <a:rPr lang="en-US" sz="2000" b="1" baseline="30000">
                <a:solidFill>
                  <a:srgbClr val="A50021"/>
                </a:solidFill>
              </a:rPr>
              <a:t>2</a:t>
            </a:r>
          </a:p>
        </p:txBody>
      </p:sp>
      <p:pic>
        <p:nvPicPr>
          <p:cNvPr id="657488" name="Picture 8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47725" y="1036638"/>
            <a:ext cx="1362075" cy="10191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490" name="Text Box 82"/>
          <p:cNvSpPr txBox="1">
            <a:spLocks noChangeArrowheads="1"/>
          </p:cNvSpPr>
          <p:nvPr/>
        </p:nvSpPr>
        <p:spPr bwMode="auto">
          <a:xfrm>
            <a:off x="3494088" y="6061075"/>
            <a:ext cx="5573712"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Ok, so Bubble Sort is </a:t>
            </a:r>
            <a:r>
              <a:rPr lang="en-US" sz="2000">
                <a:solidFill>
                  <a:srgbClr val="A50021"/>
                </a:solidFill>
              </a:rPr>
              <a:t>O(N</a:t>
            </a:r>
            <a:r>
              <a:rPr lang="en-US" sz="2000" b="1" baseline="30000">
                <a:solidFill>
                  <a:srgbClr val="A50021"/>
                </a:solidFill>
              </a:rPr>
              <a:t>2</a:t>
            </a:r>
            <a:r>
              <a:rPr lang="en-US" sz="2000">
                <a:solidFill>
                  <a:srgbClr val="A50021"/>
                </a:solidFill>
              </a:rPr>
              <a:t>)… </a:t>
            </a:r>
            <a:br>
              <a:rPr lang="en-US" sz="2000">
                <a:solidFill>
                  <a:srgbClr val="A50021"/>
                </a:solidFill>
              </a:rPr>
            </a:br>
            <a:r>
              <a:rPr lang="en-US" sz="2000">
                <a:solidFill>
                  <a:srgbClr val="006666"/>
                </a:solidFill>
              </a:rPr>
              <a:t>But can it ever run faster in certain cases?</a:t>
            </a:r>
          </a:p>
        </p:txBody>
      </p:sp>
      <p:grpSp>
        <p:nvGrpSpPr>
          <p:cNvPr id="657522" name="Group 114"/>
          <p:cNvGrpSpPr>
            <a:grpSpLocks/>
          </p:cNvGrpSpPr>
          <p:nvPr/>
        </p:nvGrpSpPr>
        <p:grpSpPr bwMode="auto">
          <a:xfrm>
            <a:off x="804863" y="2057400"/>
            <a:ext cx="1035050" cy="4706938"/>
            <a:chOff x="-989" y="3246"/>
            <a:chExt cx="652" cy="2965"/>
          </a:xfrm>
        </p:grpSpPr>
        <p:pic>
          <p:nvPicPr>
            <p:cNvPr id="657493" name="Picture 85"/>
            <p:cNvPicPr>
              <a:picLocks noChangeAspect="1" noChangeArrowheads="1"/>
            </p:cNvPicPr>
            <p:nvPr/>
          </p:nvPicPr>
          <p:blipFill>
            <a:blip r:embed="rId3" cstate="print">
              <a:extLst>
                <a:ext uri="{28A0092B-C50C-407E-A947-70E740481C1C}">
                  <a14:useLocalDpi xmlns:a14="http://schemas.microsoft.com/office/drawing/2010/main" val="0"/>
                </a:ext>
              </a:extLst>
            </a:blip>
            <a:srcRect l="13310"/>
            <a:stretch>
              <a:fillRect/>
            </a:stretch>
          </p:blipFill>
          <p:spPr bwMode="auto">
            <a:xfrm>
              <a:off x="-960" y="3840"/>
              <a:ext cx="593" cy="57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494" name="Rectangle 86"/>
            <p:cNvSpPr>
              <a:spLocks noChangeArrowheads="1"/>
            </p:cNvSpPr>
            <p:nvPr/>
          </p:nvSpPr>
          <p:spPr bwMode="auto">
            <a:xfrm>
              <a:off x="-612" y="4267"/>
              <a:ext cx="240" cy="140"/>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7495" name="Picture 87"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1" y="4274"/>
              <a:ext cx="121" cy="138"/>
            </a:xfrm>
            <a:prstGeom prst="rect">
              <a:avLst/>
            </a:prstGeom>
            <a:noFill/>
            <a:extLst>
              <a:ext uri="{909E8E84-426E-40DD-AFC4-6F175D3DCCD1}">
                <a14:hiddenFill xmlns:a14="http://schemas.microsoft.com/office/drawing/2010/main">
                  <a:solidFill>
                    <a:srgbClr val="FFFFFF"/>
                  </a:solidFill>
                </a14:hiddenFill>
              </a:ext>
            </a:extLst>
          </p:spPr>
        </p:pic>
        <p:pic>
          <p:nvPicPr>
            <p:cNvPr id="657496" name="Picture 88"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9" y="4274"/>
              <a:ext cx="122" cy="138"/>
            </a:xfrm>
            <a:prstGeom prst="rect">
              <a:avLst/>
            </a:prstGeom>
            <a:noFill/>
            <a:extLst>
              <a:ext uri="{909E8E84-426E-40DD-AFC4-6F175D3DCCD1}">
                <a14:hiddenFill xmlns:a14="http://schemas.microsoft.com/office/drawing/2010/main">
                  <a:solidFill>
                    <a:srgbClr val="FFFFFF"/>
                  </a:solidFill>
                </a14:hiddenFill>
              </a:ext>
            </a:extLst>
          </p:spPr>
        </p:pic>
        <p:grpSp>
          <p:nvGrpSpPr>
            <p:cNvPr id="657497" name="Group 89"/>
            <p:cNvGrpSpPr>
              <a:grpSpLocks/>
            </p:cNvGrpSpPr>
            <p:nvPr/>
          </p:nvGrpSpPr>
          <p:grpSpPr bwMode="auto">
            <a:xfrm>
              <a:off x="-960" y="5040"/>
              <a:ext cx="623" cy="574"/>
              <a:chOff x="-660" y="3330"/>
              <a:chExt cx="1917" cy="1555"/>
            </a:xfrm>
          </p:grpSpPr>
          <p:pic>
            <p:nvPicPr>
              <p:cNvPr id="657498" name="Picture 9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0" y="3330"/>
                <a:ext cx="1824" cy="155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499" name="Rectangle 91"/>
              <p:cNvSpPr>
                <a:spLocks noChangeArrowheads="1"/>
              </p:cNvSpPr>
              <p:nvPr/>
            </p:nvSpPr>
            <p:spPr bwMode="auto">
              <a:xfrm>
                <a:off x="407" y="4488"/>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7500" name="Picture 92"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01" name="Picture 93"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02" name="Picture 94"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2" y="4512"/>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03" name="Picture 95"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4" y="4512"/>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7504" name="Group 96"/>
            <p:cNvGrpSpPr>
              <a:grpSpLocks/>
            </p:cNvGrpSpPr>
            <p:nvPr/>
          </p:nvGrpSpPr>
          <p:grpSpPr bwMode="auto">
            <a:xfrm>
              <a:off x="-989" y="5639"/>
              <a:ext cx="614" cy="572"/>
              <a:chOff x="1735" y="4896"/>
              <a:chExt cx="1889" cy="1550"/>
            </a:xfrm>
          </p:grpSpPr>
          <p:pic>
            <p:nvPicPr>
              <p:cNvPr id="657505" name="Picture 97"/>
              <p:cNvPicPr>
                <a:picLocks noChangeAspect="1" noChangeArrowheads="1"/>
              </p:cNvPicPr>
              <p:nvPr/>
            </p:nvPicPr>
            <p:blipFill>
              <a:blip r:embed="rId7" cstate="print">
                <a:extLst>
                  <a:ext uri="{28A0092B-C50C-407E-A947-70E740481C1C}">
                    <a14:useLocalDpi xmlns:a14="http://schemas.microsoft.com/office/drawing/2010/main" val="0"/>
                  </a:ext>
                </a:extLst>
              </a:blip>
              <a:srcRect t="8163" b="25935"/>
              <a:stretch>
                <a:fillRect/>
              </a:stretch>
            </p:blipFill>
            <p:spPr bwMode="auto">
              <a:xfrm>
                <a:off x="1824" y="4896"/>
                <a:ext cx="1800" cy="15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506" name="Rectangle 98"/>
              <p:cNvSpPr>
                <a:spLocks noChangeArrowheads="1"/>
              </p:cNvSpPr>
              <p:nvPr/>
            </p:nvSpPr>
            <p:spPr bwMode="auto">
              <a:xfrm>
                <a:off x="1831" y="490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7507" name="Picture 99"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35"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08" name="Picture 100"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6"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09" name="Picture 101"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3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10" name="Picture 102"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7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11" name="Picture 103"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21" y="4925"/>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7512" name="Group 104"/>
            <p:cNvGrpSpPr>
              <a:grpSpLocks/>
            </p:cNvGrpSpPr>
            <p:nvPr/>
          </p:nvGrpSpPr>
          <p:grpSpPr bwMode="auto">
            <a:xfrm>
              <a:off x="-969" y="4437"/>
              <a:ext cx="567" cy="567"/>
              <a:chOff x="2352" y="2928"/>
              <a:chExt cx="1744" cy="1538"/>
            </a:xfrm>
          </p:grpSpPr>
          <p:pic>
            <p:nvPicPr>
              <p:cNvPr id="657513" name="Picture 105"/>
              <p:cNvPicPr>
                <a:picLocks noChangeAspect="1" noChangeArrowheads="1"/>
              </p:cNvPicPr>
              <p:nvPr/>
            </p:nvPicPr>
            <p:blipFill>
              <a:blip r:embed="rId11" cstate="print">
                <a:extLst>
                  <a:ext uri="{28A0092B-C50C-407E-A947-70E740481C1C}">
                    <a14:useLocalDpi xmlns:a14="http://schemas.microsoft.com/office/drawing/2010/main" val="0"/>
                  </a:ext>
                </a:extLst>
              </a:blip>
              <a:srcRect r="19554"/>
              <a:stretch>
                <a:fillRect/>
              </a:stretch>
            </p:blipFill>
            <p:spPr bwMode="auto">
              <a:xfrm>
                <a:off x="2352" y="2928"/>
                <a:ext cx="1732" cy="15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514" name="Rectangle 106"/>
              <p:cNvSpPr>
                <a:spLocks noChangeArrowheads="1"/>
              </p:cNvSpPr>
              <p:nvPr/>
            </p:nvSpPr>
            <p:spPr bwMode="auto">
              <a:xfrm>
                <a:off x="3337" y="293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7515" name="Picture 107"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13" y="295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16" name="Picture 108"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3" y="2960"/>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17" name="Picture 109"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21" y="2946"/>
                <a:ext cx="373" cy="373"/>
              </a:xfrm>
              <a:prstGeom prst="rect">
                <a:avLst/>
              </a:prstGeom>
              <a:noFill/>
              <a:extLst>
                <a:ext uri="{909E8E84-426E-40DD-AFC4-6F175D3DCCD1}">
                  <a14:hiddenFill xmlns:a14="http://schemas.microsoft.com/office/drawing/2010/main">
                    <a:solidFill>
                      <a:srgbClr val="FFFFFF"/>
                    </a:solidFill>
                  </a14:hiddenFill>
                </a:ext>
              </a:extLst>
            </p:spPr>
          </p:pic>
        </p:grpSp>
        <p:pic>
          <p:nvPicPr>
            <p:cNvPr id="657518" name="Picture 110" descr="goofy-carey"/>
            <p:cNvPicPr>
              <a:picLocks noChangeAspect="1" noChangeArrowheads="1"/>
            </p:cNvPicPr>
            <p:nvPr/>
          </p:nvPicPr>
          <p:blipFill>
            <a:blip r:embed="rId9" cstate="print">
              <a:extLst>
                <a:ext uri="{28A0092B-C50C-407E-A947-70E740481C1C}">
                  <a14:useLocalDpi xmlns:a14="http://schemas.microsoft.com/office/drawing/2010/main" val="0"/>
                </a:ext>
              </a:extLst>
            </a:blip>
            <a:srcRect l="11272" r="9044"/>
            <a:stretch>
              <a:fillRect/>
            </a:stretch>
          </p:blipFill>
          <p:spPr bwMode="auto">
            <a:xfrm>
              <a:off x="-964" y="3246"/>
              <a:ext cx="608" cy="572"/>
            </a:xfrm>
            <a:prstGeom prst="rect">
              <a:avLst/>
            </a:prstGeom>
            <a:noFill/>
            <a:extLst>
              <a:ext uri="{909E8E84-426E-40DD-AFC4-6F175D3DCCD1}">
                <a14:hiddenFill xmlns:a14="http://schemas.microsoft.com/office/drawing/2010/main">
                  <a:solidFill>
                    <a:srgbClr val="FFFFFF"/>
                  </a:solidFill>
                </a14:hiddenFill>
              </a:ext>
            </a:extLst>
          </p:spPr>
        </p:pic>
        <p:sp>
          <p:nvSpPr>
            <p:cNvPr id="657519" name="Rectangle 111"/>
            <p:cNvSpPr>
              <a:spLocks noChangeArrowheads="1"/>
            </p:cNvSpPr>
            <p:nvPr/>
          </p:nvSpPr>
          <p:spPr bwMode="auto">
            <a:xfrm>
              <a:off x="-595" y="3666"/>
              <a:ext cx="240" cy="140"/>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7520" name="Text Box 112"/>
            <p:cNvSpPr txBox="1">
              <a:spLocks noChangeArrowheads="1"/>
            </p:cNvSpPr>
            <p:nvPr/>
          </p:nvSpPr>
          <p:spPr bwMode="auto">
            <a:xfrm>
              <a:off x="-581" y="3627"/>
              <a:ext cx="214"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0</a:t>
              </a:r>
            </a:p>
          </p:txBody>
        </p:sp>
        <p:sp>
          <p:nvSpPr>
            <p:cNvPr id="657521" name="Line 113"/>
            <p:cNvSpPr>
              <a:spLocks noChangeShapeType="1"/>
            </p:cNvSpPr>
            <p:nvPr/>
          </p:nvSpPr>
          <p:spPr bwMode="auto">
            <a:xfrm flipV="1">
              <a:off x="-523" y="3666"/>
              <a:ext cx="102" cy="14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57523" name="Text Box 115"/>
          <p:cNvSpPr txBox="1">
            <a:spLocks noChangeArrowheads="1"/>
          </p:cNvSpPr>
          <p:nvPr/>
        </p:nvSpPr>
        <p:spPr bwMode="auto">
          <a:xfrm>
            <a:off x="1871663" y="2597150"/>
            <a:ext cx="1808162" cy="28352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Just like Insertion </a:t>
            </a:r>
            <a:br>
              <a:rPr lang="en-US" sz="2000">
                <a:solidFill>
                  <a:schemeClr val="tx1"/>
                </a:solidFill>
              </a:rPr>
            </a:br>
            <a:r>
              <a:rPr lang="en-US" sz="2000">
                <a:solidFill>
                  <a:schemeClr val="tx1"/>
                </a:solidFill>
              </a:rPr>
              <a:t>Sort,</a:t>
            </a:r>
          </a:p>
          <a:p>
            <a:pPr algn="ctr"/>
            <a:r>
              <a:rPr lang="en-US" sz="2000">
                <a:solidFill>
                  <a:schemeClr val="tx1"/>
                </a:solidFill>
              </a:rPr>
              <a:t>Bubble Sort is </a:t>
            </a:r>
            <a:r>
              <a:rPr lang="en-US" sz="2000">
                <a:solidFill>
                  <a:srgbClr val="A50021"/>
                </a:solidFill>
              </a:rPr>
              <a:t>really efficient</a:t>
            </a:r>
            <a:r>
              <a:rPr lang="en-US" sz="2000">
                <a:solidFill>
                  <a:schemeClr val="tx1"/>
                </a:solidFill>
              </a:rPr>
              <a:t> on </a:t>
            </a:r>
            <a:r>
              <a:rPr lang="en-US" sz="2000">
                <a:solidFill>
                  <a:srgbClr val="006666"/>
                </a:solidFill>
              </a:rPr>
              <a:t>pre-sorted </a:t>
            </a:r>
            <a:r>
              <a:rPr lang="en-US" sz="2000">
                <a:solidFill>
                  <a:schemeClr val="tx1"/>
                </a:solidFill>
              </a:rPr>
              <a:t>arrays and linked lists!</a:t>
            </a:r>
            <a:endParaRPr lang="en-US" sz="2000">
              <a:solidFill>
                <a:srgbClr val="006666"/>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74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nodeType="clickEffect">
                                  <p:stCondLst>
                                    <p:cond delay="0"/>
                                  </p:stCondLst>
                                  <p:childTnLst>
                                    <p:set>
                                      <p:cBhvr>
                                        <p:cTn id="10" dur="1" fill="hold">
                                          <p:stCondLst>
                                            <p:cond delay="0"/>
                                          </p:stCondLst>
                                        </p:cTn>
                                        <p:tgtEl>
                                          <p:spTgt spid="657488"/>
                                        </p:tgtEl>
                                        <p:attrNameLst>
                                          <p:attrName>style.visibility</p:attrName>
                                        </p:attrNameLst>
                                      </p:cBhvr>
                                      <p:to>
                                        <p:strVal val="visible"/>
                                      </p:to>
                                    </p:set>
                                    <p:anim calcmode="lin" valueType="num">
                                      <p:cBhvr additive="base">
                                        <p:cTn id="11" dur="500" fill="hold"/>
                                        <p:tgtEl>
                                          <p:spTgt spid="657488"/>
                                        </p:tgtEl>
                                        <p:attrNameLst>
                                          <p:attrName>ppt_x</p:attrName>
                                        </p:attrNameLst>
                                      </p:cBhvr>
                                      <p:tavLst>
                                        <p:tav tm="0">
                                          <p:val>
                                            <p:strVal val="0-#ppt_w/2"/>
                                          </p:val>
                                        </p:tav>
                                        <p:tav tm="100000">
                                          <p:val>
                                            <p:strVal val="#ppt_x"/>
                                          </p:val>
                                        </p:tav>
                                      </p:tavLst>
                                    </p:anim>
                                    <p:anim calcmode="lin" valueType="num">
                                      <p:cBhvr additive="base">
                                        <p:cTn id="12" dur="500" fill="hold"/>
                                        <p:tgtEl>
                                          <p:spTgt spid="657488"/>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xit" presetSubtype="8" fill="hold" nodeType="clickEffect">
                                  <p:stCondLst>
                                    <p:cond delay="0"/>
                                  </p:stCondLst>
                                  <p:childTnLst>
                                    <p:anim calcmode="lin" valueType="num">
                                      <p:cBhvr additive="base">
                                        <p:cTn id="16" dur="500"/>
                                        <p:tgtEl>
                                          <p:spTgt spid="657488"/>
                                        </p:tgtEl>
                                        <p:attrNameLst>
                                          <p:attrName>ppt_x</p:attrName>
                                        </p:attrNameLst>
                                      </p:cBhvr>
                                      <p:tavLst>
                                        <p:tav tm="0">
                                          <p:val>
                                            <p:strVal val="ppt_x"/>
                                          </p:val>
                                        </p:tav>
                                        <p:tav tm="100000">
                                          <p:val>
                                            <p:strVal val="0-ppt_w/2"/>
                                          </p:val>
                                        </p:tav>
                                      </p:tavLst>
                                    </p:anim>
                                    <p:anim calcmode="lin" valueType="num">
                                      <p:cBhvr additive="base">
                                        <p:cTn id="17" dur="500"/>
                                        <p:tgtEl>
                                          <p:spTgt spid="657488"/>
                                        </p:tgtEl>
                                        <p:attrNameLst>
                                          <p:attrName>ppt_y</p:attrName>
                                        </p:attrNameLst>
                                      </p:cBhvr>
                                      <p:tavLst>
                                        <p:tav tm="0">
                                          <p:val>
                                            <p:strVal val="ppt_y"/>
                                          </p:val>
                                        </p:tav>
                                        <p:tav tm="100000">
                                          <p:val>
                                            <p:strVal val="ppt_y"/>
                                          </p:val>
                                        </p:tav>
                                      </p:tavLst>
                                    </p:anim>
                                    <p:set>
                                      <p:cBhvr>
                                        <p:cTn id="18" dur="1" fill="hold">
                                          <p:stCondLst>
                                            <p:cond delay="499"/>
                                          </p:stCondLst>
                                        </p:cTn>
                                        <p:tgtEl>
                                          <p:spTgt spid="657488"/>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5744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5744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57448"/>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5744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57450"/>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57478"/>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8" fill="hold" nodeType="clickEffect">
                                  <p:stCondLst>
                                    <p:cond delay="0"/>
                                  </p:stCondLst>
                                  <p:childTnLst>
                                    <p:set>
                                      <p:cBhvr>
                                        <p:cTn id="46" dur="1" fill="hold">
                                          <p:stCondLst>
                                            <p:cond delay="0"/>
                                          </p:stCondLst>
                                        </p:cTn>
                                        <p:tgtEl>
                                          <p:spTgt spid="657486"/>
                                        </p:tgtEl>
                                        <p:attrNameLst>
                                          <p:attrName>style.visibility</p:attrName>
                                        </p:attrNameLst>
                                      </p:cBhvr>
                                      <p:to>
                                        <p:strVal val="visible"/>
                                      </p:to>
                                    </p:set>
                                    <p:anim calcmode="lin" valueType="num">
                                      <p:cBhvr additive="base">
                                        <p:cTn id="47" dur="500" fill="hold"/>
                                        <p:tgtEl>
                                          <p:spTgt spid="657486"/>
                                        </p:tgtEl>
                                        <p:attrNameLst>
                                          <p:attrName>ppt_x</p:attrName>
                                        </p:attrNameLst>
                                      </p:cBhvr>
                                      <p:tavLst>
                                        <p:tav tm="0">
                                          <p:val>
                                            <p:strVal val="0-#ppt_w/2"/>
                                          </p:val>
                                        </p:tav>
                                        <p:tav tm="100000">
                                          <p:val>
                                            <p:strVal val="#ppt_x"/>
                                          </p:val>
                                        </p:tav>
                                      </p:tavLst>
                                    </p:anim>
                                    <p:anim calcmode="lin" valueType="num">
                                      <p:cBhvr additive="base">
                                        <p:cTn id="48" dur="500" fill="hold"/>
                                        <p:tgtEl>
                                          <p:spTgt spid="657486"/>
                                        </p:tgtEl>
                                        <p:attrNameLst>
                                          <p:attrName>ppt_y</p:attrName>
                                        </p:attrNameLst>
                                      </p:cBhvr>
                                      <p:tavLst>
                                        <p:tav tm="0">
                                          <p:val>
                                            <p:strVal val="#ppt_y"/>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57451"/>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57487"/>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57490"/>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0" presetClass="exit" presetSubtype="0" fill="hold" nodeType="clickEffect">
                                  <p:stCondLst>
                                    <p:cond delay="0"/>
                                  </p:stCondLst>
                                  <p:childTnLst>
                                    <p:animEffect transition="out" filter="fade">
                                      <p:cBhvr>
                                        <p:cTn id="64" dur="2000"/>
                                        <p:tgtEl>
                                          <p:spTgt spid="657486"/>
                                        </p:tgtEl>
                                      </p:cBhvr>
                                    </p:animEffect>
                                    <p:set>
                                      <p:cBhvr>
                                        <p:cTn id="65" dur="1" fill="hold">
                                          <p:stCondLst>
                                            <p:cond delay="1999"/>
                                          </p:stCondLst>
                                        </p:cTn>
                                        <p:tgtEl>
                                          <p:spTgt spid="657486"/>
                                        </p:tgtEl>
                                        <p:attrNameLst>
                                          <p:attrName>style.visibility</p:attrName>
                                        </p:attrNameLst>
                                      </p:cBhvr>
                                      <p:to>
                                        <p:strVal val="hidden"/>
                                      </p:to>
                                    </p:set>
                                  </p:childTnLst>
                                </p:cTn>
                              </p:par>
                              <p:par>
                                <p:cTn id="66" presetID="10" presetClass="entr" presetSubtype="0" fill="hold" nodeType="withEffect">
                                  <p:stCondLst>
                                    <p:cond delay="0"/>
                                  </p:stCondLst>
                                  <p:childTnLst>
                                    <p:set>
                                      <p:cBhvr>
                                        <p:cTn id="67" dur="1" fill="hold">
                                          <p:stCondLst>
                                            <p:cond delay="0"/>
                                          </p:stCondLst>
                                        </p:cTn>
                                        <p:tgtEl>
                                          <p:spTgt spid="657522"/>
                                        </p:tgtEl>
                                        <p:attrNameLst>
                                          <p:attrName>style.visibility</p:attrName>
                                        </p:attrNameLst>
                                      </p:cBhvr>
                                      <p:to>
                                        <p:strVal val="visible"/>
                                      </p:to>
                                    </p:set>
                                    <p:animEffect transition="in" filter="fade">
                                      <p:cBhvr>
                                        <p:cTn id="68" dur="2000"/>
                                        <p:tgtEl>
                                          <p:spTgt spid="657522"/>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6575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7411" grpId="0"/>
      <p:bldP spid="657445" grpId="0"/>
      <p:bldP spid="657447" grpId="0"/>
      <p:bldP spid="657448" grpId="0"/>
      <p:bldP spid="657449" grpId="0"/>
      <p:bldP spid="657450" grpId="0"/>
      <p:bldP spid="657451" grpId="0"/>
      <p:bldP spid="657478" grpId="0"/>
      <p:bldP spid="657487" grpId="0"/>
      <p:bldP spid="657490" grpId="0"/>
      <p:bldP spid="65752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4"/>
          <p:cNvSpPr>
            <a:spLocks noGrp="1"/>
          </p:cNvSpPr>
          <p:nvPr>
            <p:ph type="sldNum" sz="quarter" idx="12"/>
          </p:nvPr>
        </p:nvSpPr>
        <p:spPr/>
        <p:txBody>
          <a:bodyPr/>
          <a:lstStyle/>
          <a:p>
            <a:fld id="{790385B0-B5D4-4652-A21D-CFCC1F05454B}" type="slidenum">
              <a:rPr lang="en-US"/>
              <a:pPr/>
              <a:t>69</a:t>
            </a:fld>
            <a:endParaRPr lang="en-US"/>
          </a:p>
        </p:txBody>
      </p:sp>
      <p:sp>
        <p:nvSpPr>
          <p:cNvPr id="606210" name="Rectangle 2"/>
          <p:cNvSpPr>
            <a:spLocks noGrp="1" noChangeArrowheads="1"/>
          </p:cNvSpPr>
          <p:nvPr>
            <p:ph type="title"/>
          </p:nvPr>
        </p:nvSpPr>
        <p:spPr/>
        <p:txBody>
          <a:bodyPr/>
          <a:lstStyle/>
          <a:p>
            <a:r>
              <a:rPr lang="en-US"/>
              <a:t>The Bubble Sort</a:t>
            </a:r>
          </a:p>
        </p:txBody>
      </p:sp>
      <p:sp>
        <p:nvSpPr>
          <p:cNvPr id="606211" name="Text Box 3"/>
          <p:cNvSpPr txBox="1">
            <a:spLocks noChangeArrowheads="1"/>
          </p:cNvSpPr>
          <p:nvPr/>
        </p:nvSpPr>
        <p:spPr bwMode="auto">
          <a:xfrm>
            <a:off x="228600" y="914400"/>
            <a:ext cx="5597525" cy="573405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1">
                <a:solidFill>
                  <a:schemeClr val="tx1"/>
                </a:solidFill>
                <a:latin typeface="Courier New" pitchFamily="49" charset="0"/>
              </a:rPr>
              <a:t>void bubbleSort(int Arr[], int n)</a:t>
            </a:r>
            <a:br>
              <a:rPr lang="en-US" sz="2000" b="1">
                <a:solidFill>
                  <a:schemeClr val="tx1"/>
                </a:solidFill>
                <a:latin typeface="Courier New" pitchFamily="49" charset="0"/>
              </a:rPr>
            </a:br>
            <a:r>
              <a:rPr lang="en-US" sz="2000" b="1">
                <a:solidFill>
                  <a:schemeClr val="tx1"/>
                </a:solidFill>
                <a:latin typeface="Courier New" pitchFamily="49" charset="0"/>
              </a:rPr>
              <a:t>{ </a:t>
            </a:r>
          </a:p>
          <a:p>
            <a:r>
              <a:rPr lang="en-US" sz="2000" b="1">
                <a:solidFill>
                  <a:schemeClr val="tx1"/>
                </a:solidFill>
                <a:latin typeface="Courier New" pitchFamily="49" charset="0"/>
              </a:rPr>
              <a:t>  bool atLeastOneSwap;</a:t>
            </a:r>
          </a:p>
          <a:p>
            <a:endParaRPr lang="en-US" sz="2000" b="1">
              <a:solidFill>
                <a:schemeClr val="tx1"/>
              </a:solidFill>
              <a:latin typeface="Courier New" pitchFamily="49" charset="0"/>
            </a:endParaRPr>
          </a:p>
          <a:p>
            <a:r>
              <a:rPr lang="en-US" sz="2000" b="1">
                <a:solidFill>
                  <a:schemeClr val="tx1"/>
                </a:solidFill>
                <a:latin typeface="Courier New" pitchFamily="49" charset="0"/>
              </a:rPr>
              <a:t>  do</a:t>
            </a:r>
            <a:endParaRPr lang="en-US" sz="2000">
              <a:solidFill>
                <a:schemeClr val="tx1"/>
              </a:solidFill>
            </a:endParaRPr>
          </a:p>
          <a:p>
            <a:r>
              <a:rPr lang="en-US" sz="2000">
                <a:solidFill>
                  <a:schemeClr val="tx1"/>
                </a:solidFill>
              </a:rPr>
              <a:t>   </a:t>
            </a:r>
            <a:r>
              <a:rPr lang="en-US" sz="2000" b="1">
                <a:solidFill>
                  <a:schemeClr val="tx1"/>
                </a:solidFill>
                <a:latin typeface="Courier New" pitchFamily="49" charset="0"/>
                <a:cs typeface="Courier New" pitchFamily="49" charset="0"/>
              </a:rPr>
              <a:t>{ </a:t>
            </a:r>
          </a:p>
          <a:p>
            <a:r>
              <a:rPr lang="en-US" sz="2000" b="1">
                <a:solidFill>
                  <a:schemeClr val="tx1"/>
                </a:solidFill>
                <a:latin typeface="Courier New" pitchFamily="49" charset="0"/>
              </a:rPr>
              <a:t>   </a:t>
            </a:r>
            <a:r>
              <a:rPr lang="en-US" sz="1000" b="1">
                <a:solidFill>
                  <a:schemeClr val="tx1"/>
                </a:solidFill>
                <a:latin typeface="Courier New" pitchFamily="49" charset="0"/>
              </a:rPr>
              <a:t> </a:t>
            </a:r>
            <a:r>
              <a:rPr lang="en-US" sz="2000" b="1">
                <a:solidFill>
                  <a:srgbClr val="FF0000"/>
                </a:solidFill>
                <a:latin typeface="Courier New" pitchFamily="49" charset="0"/>
              </a:rPr>
              <a:t>atLeastOneSwap = false;</a:t>
            </a:r>
          </a:p>
          <a:p>
            <a:endParaRPr lang="en-US" sz="1000">
              <a:solidFill>
                <a:srgbClr val="FF0000"/>
              </a:solidFill>
              <a:latin typeface="Courier New" pitchFamily="49" charset="0"/>
            </a:endParaRPr>
          </a:p>
          <a:p>
            <a:r>
              <a:rPr lang="en-US" sz="2000">
                <a:solidFill>
                  <a:schemeClr val="tx1"/>
                </a:solidFill>
              </a:rPr>
              <a:t>       </a:t>
            </a:r>
            <a:r>
              <a:rPr lang="en-US" sz="2000" b="1">
                <a:solidFill>
                  <a:srgbClr val="6600CC"/>
                </a:solidFill>
                <a:latin typeface="Courier New" pitchFamily="49" charset="0"/>
                <a:cs typeface="Courier New" pitchFamily="49" charset="0"/>
              </a:rPr>
              <a:t>for (int j = 0; j &lt; (n-1); j++) </a:t>
            </a:r>
          </a:p>
          <a:p>
            <a:r>
              <a:rPr lang="en-US" sz="2000" b="1">
                <a:solidFill>
                  <a:srgbClr val="6600CC"/>
                </a:solidFill>
                <a:latin typeface="Courier New" pitchFamily="49" charset="0"/>
                <a:cs typeface="Courier New" pitchFamily="49" charset="0"/>
              </a:rPr>
              <a:t>   </a:t>
            </a:r>
            <a:r>
              <a:rPr lang="en-US" sz="1000" b="1">
                <a:solidFill>
                  <a:srgbClr val="6600CC"/>
                </a:solidFill>
                <a:latin typeface="Courier New" pitchFamily="49" charset="0"/>
                <a:cs typeface="Courier New" pitchFamily="49" charset="0"/>
              </a:rPr>
              <a:t> </a:t>
            </a:r>
            <a:r>
              <a:rPr lang="en-US" sz="2000" b="1">
                <a:solidFill>
                  <a:srgbClr val="6600CC"/>
                </a:solidFill>
                <a:latin typeface="Courier New" pitchFamily="49" charset="0"/>
                <a:cs typeface="Courier New" pitchFamily="49" charset="0"/>
              </a:rPr>
              <a:t>{</a:t>
            </a:r>
            <a:endParaRPr lang="en-US" sz="2000">
              <a:solidFill>
                <a:srgbClr val="6600CC"/>
              </a:solidFill>
            </a:endParaRPr>
          </a:p>
          <a:p>
            <a:r>
              <a:rPr lang="en-US" sz="2000" b="1">
                <a:solidFill>
                  <a:srgbClr val="6600CC"/>
                </a:solidFill>
                <a:latin typeface="Courier New" pitchFamily="49" charset="0"/>
                <a:cs typeface="Courier New" pitchFamily="49" charset="0"/>
              </a:rPr>
              <a:t>      if (Arr[j] &gt; Arr[j + 1]) </a:t>
            </a:r>
          </a:p>
          <a:p>
            <a:r>
              <a:rPr lang="en-US" sz="2000" b="1">
                <a:solidFill>
                  <a:srgbClr val="6600CC"/>
                </a:solidFill>
                <a:latin typeface="Courier New" pitchFamily="49" charset="0"/>
                <a:cs typeface="Courier New" pitchFamily="49" charset="0"/>
              </a:rPr>
              <a:t>      {</a:t>
            </a:r>
            <a:endParaRPr lang="en-US" sz="2000">
              <a:solidFill>
                <a:srgbClr val="6600CC"/>
              </a:solidFill>
            </a:endParaRPr>
          </a:p>
          <a:p>
            <a:r>
              <a:rPr lang="en-US" sz="2000" b="1">
                <a:solidFill>
                  <a:srgbClr val="6600CC"/>
                </a:solidFill>
                <a:latin typeface="Courier New" pitchFamily="49" charset="0"/>
                <a:cs typeface="Courier New" pitchFamily="49" charset="0"/>
              </a:rPr>
              <a:t>        Swap(Arr[j],Arr[j+1]);</a:t>
            </a:r>
          </a:p>
          <a:p>
            <a:r>
              <a:rPr lang="en-US" sz="2000" b="1">
                <a:solidFill>
                  <a:srgbClr val="6600CC"/>
                </a:solidFill>
                <a:latin typeface="Courier New" pitchFamily="49" charset="0"/>
                <a:cs typeface="Courier New" pitchFamily="49" charset="0"/>
              </a:rPr>
              <a:t>        </a:t>
            </a:r>
            <a:r>
              <a:rPr lang="en-US" sz="2000" b="1">
                <a:solidFill>
                  <a:srgbClr val="FF0000"/>
                </a:solidFill>
                <a:latin typeface="Courier New" pitchFamily="49" charset="0"/>
                <a:cs typeface="Courier New" pitchFamily="49" charset="0"/>
              </a:rPr>
              <a:t>atLeastOneSwap = true;</a:t>
            </a:r>
          </a:p>
          <a:p>
            <a:r>
              <a:rPr lang="en-US" sz="2000" b="1">
                <a:solidFill>
                  <a:srgbClr val="6600CC"/>
                </a:solidFill>
                <a:latin typeface="Courier New" pitchFamily="49" charset="0"/>
                <a:cs typeface="Courier New" pitchFamily="49" charset="0"/>
              </a:rPr>
              <a:t>      }</a:t>
            </a:r>
            <a:endParaRPr lang="en-US" sz="2000">
              <a:solidFill>
                <a:srgbClr val="6600CC"/>
              </a:solidFill>
            </a:endParaRPr>
          </a:p>
          <a:p>
            <a:r>
              <a:rPr lang="en-US" sz="2000" b="1">
                <a:solidFill>
                  <a:srgbClr val="6600CC"/>
                </a:solidFill>
                <a:latin typeface="Courier New" pitchFamily="49" charset="0"/>
                <a:cs typeface="Courier New" pitchFamily="49" charset="0"/>
              </a:rPr>
              <a:t>    } </a:t>
            </a:r>
          </a:p>
          <a:p>
            <a:r>
              <a:rPr lang="en-US" sz="2000" b="1">
                <a:solidFill>
                  <a:schemeClr val="tx1"/>
                </a:solidFill>
                <a:latin typeface="Courier New" pitchFamily="49" charset="0"/>
                <a:cs typeface="Courier New" pitchFamily="49" charset="0"/>
              </a:rPr>
              <a:t>  }</a:t>
            </a:r>
          </a:p>
          <a:p>
            <a:r>
              <a:rPr lang="en-US" sz="2000" b="1">
                <a:solidFill>
                  <a:schemeClr val="tx1"/>
                </a:solidFill>
                <a:latin typeface="Courier New" pitchFamily="49" charset="0"/>
                <a:cs typeface="Courier New" pitchFamily="49" charset="0"/>
              </a:rPr>
              <a:t>  while (</a:t>
            </a:r>
            <a:r>
              <a:rPr lang="en-US" sz="2000" b="1">
                <a:solidFill>
                  <a:srgbClr val="FF0000"/>
                </a:solidFill>
                <a:latin typeface="Courier New" pitchFamily="49" charset="0"/>
                <a:cs typeface="Courier New" pitchFamily="49" charset="0"/>
              </a:rPr>
              <a:t>atLeastOneSwap == true</a:t>
            </a:r>
            <a:r>
              <a:rPr lang="en-US" sz="2000" b="1">
                <a:solidFill>
                  <a:schemeClr val="tx1"/>
                </a:solidFill>
                <a:latin typeface="Courier New" pitchFamily="49" charset="0"/>
                <a:cs typeface="Courier New" pitchFamily="49" charset="0"/>
              </a:rPr>
              <a:t>);</a:t>
            </a:r>
            <a:endParaRPr lang="en-US" sz="2000">
              <a:solidFill>
                <a:schemeClr val="tx1"/>
              </a:solidFill>
            </a:endParaRPr>
          </a:p>
          <a:p>
            <a:r>
              <a:rPr lang="en-US" sz="2000" b="1">
                <a:solidFill>
                  <a:schemeClr val="tx1"/>
                </a:solidFill>
                <a:latin typeface="Courier New" pitchFamily="49" charset="0"/>
                <a:cs typeface="Courier New" pitchFamily="49" charset="0"/>
              </a:rPr>
              <a:t>}</a:t>
            </a:r>
          </a:p>
        </p:txBody>
      </p:sp>
      <p:grpSp>
        <p:nvGrpSpPr>
          <p:cNvPr id="606326" name="Group 118"/>
          <p:cNvGrpSpPr>
            <a:grpSpLocks/>
          </p:cNvGrpSpPr>
          <p:nvPr/>
        </p:nvGrpSpPr>
        <p:grpSpPr bwMode="auto">
          <a:xfrm>
            <a:off x="4419600" y="2041525"/>
            <a:ext cx="5715000" cy="1143000"/>
            <a:chOff x="2064" y="1104"/>
            <a:chExt cx="3600" cy="720"/>
          </a:xfrm>
        </p:grpSpPr>
        <p:sp>
          <p:nvSpPr>
            <p:cNvPr id="606327" name="Text Box 119"/>
            <p:cNvSpPr txBox="1">
              <a:spLocks noChangeArrowheads="1"/>
            </p:cNvSpPr>
            <p:nvPr/>
          </p:nvSpPr>
          <p:spPr bwMode="auto">
            <a:xfrm>
              <a:off x="3216" y="1104"/>
              <a:ext cx="2448" cy="5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rgbClr val="6600CC"/>
                  </a:solidFill>
                </a:rPr>
                <a:t>Start by assuming</a:t>
              </a:r>
              <a:br>
                <a:rPr lang="en-US">
                  <a:solidFill>
                    <a:srgbClr val="6600CC"/>
                  </a:solidFill>
                </a:rPr>
              </a:br>
              <a:r>
                <a:rPr lang="en-US">
                  <a:solidFill>
                    <a:srgbClr val="6600CC"/>
                  </a:solidFill>
                </a:rPr>
                <a:t>that we won’t</a:t>
              </a:r>
              <a:br>
                <a:rPr lang="en-US">
                  <a:solidFill>
                    <a:srgbClr val="6600CC"/>
                  </a:solidFill>
                </a:rPr>
              </a:br>
              <a:r>
                <a:rPr lang="en-US">
                  <a:solidFill>
                    <a:srgbClr val="6600CC"/>
                  </a:solidFill>
                </a:rPr>
                <a:t>do any swaps</a:t>
              </a:r>
            </a:p>
          </p:txBody>
        </p:sp>
        <p:sp>
          <p:nvSpPr>
            <p:cNvPr id="606328" name="AutoShape 120"/>
            <p:cNvSpPr>
              <a:spLocks/>
            </p:cNvSpPr>
            <p:nvPr/>
          </p:nvSpPr>
          <p:spPr bwMode="auto">
            <a:xfrm>
              <a:off x="2064" y="1488"/>
              <a:ext cx="243" cy="336"/>
            </a:xfrm>
            <a:prstGeom prst="rightBrace">
              <a:avLst>
                <a:gd name="adj1" fmla="val 11523"/>
                <a:gd name="adj2" fmla="val 50000"/>
              </a:avLst>
            </a:prstGeom>
            <a:noFill/>
            <a:ln w="38100">
              <a:solidFill>
                <a:srgbClr val="0000FF"/>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6329" name="Line 121"/>
            <p:cNvSpPr>
              <a:spLocks noChangeShapeType="1"/>
            </p:cNvSpPr>
            <p:nvPr/>
          </p:nvSpPr>
          <p:spPr bwMode="auto">
            <a:xfrm flipV="1">
              <a:off x="2313" y="1257"/>
              <a:ext cx="912" cy="398"/>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06338" name="Group 130"/>
          <p:cNvGrpSpPr>
            <a:grpSpLocks/>
          </p:cNvGrpSpPr>
          <p:nvPr/>
        </p:nvGrpSpPr>
        <p:grpSpPr bwMode="auto">
          <a:xfrm>
            <a:off x="5500688" y="3146425"/>
            <a:ext cx="5060950" cy="1993900"/>
            <a:chOff x="3465" y="1982"/>
            <a:chExt cx="3188" cy="1256"/>
          </a:xfrm>
        </p:grpSpPr>
        <p:sp>
          <p:nvSpPr>
            <p:cNvPr id="606331" name="Text Box 123"/>
            <p:cNvSpPr txBox="1">
              <a:spLocks noChangeArrowheads="1"/>
            </p:cNvSpPr>
            <p:nvPr/>
          </p:nvSpPr>
          <p:spPr bwMode="auto">
            <a:xfrm>
              <a:off x="3858" y="2254"/>
              <a:ext cx="2795" cy="7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chemeClr val="accent2"/>
                  </a:solidFill>
                </a:rPr>
                <a:t>Compare each element</a:t>
              </a:r>
              <a:br>
                <a:rPr lang="en-US">
                  <a:solidFill>
                    <a:schemeClr val="accent2"/>
                  </a:solidFill>
                </a:rPr>
              </a:br>
              <a:r>
                <a:rPr lang="en-US">
                  <a:solidFill>
                    <a:schemeClr val="accent2"/>
                  </a:solidFill>
                </a:rPr>
                <a:t>with its neighbor and</a:t>
              </a:r>
              <a:br>
                <a:rPr lang="en-US">
                  <a:solidFill>
                    <a:schemeClr val="accent2"/>
                  </a:solidFill>
                </a:rPr>
              </a:br>
              <a:r>
                <a:rPr lang="en-US">
                  <a:solidFill>
                    <a:schemeClr val="accent2"/>
                  </a:solidFill>
                </a:rPr>
                <a:t>swap them if they’re</a:t>
              </a:r>
              <a:br>
                <a:rPr lang="en-US">
                  <a:solidFill>
                    <a:schemeClr val="accent2"/>
                  </a:solidFill>
                </a:rPr>
              </a:br>
              <a:r>
                <a:rPr lang="en-US">
                  <a:solidFill>
                    <a:schemeClr val="accent2"/>
                  </a:solidFill>
                </a:rPr>
                <a:t>out-of-order.</a:t>
              </a:r>
            </a:p>
          </p:txBody>
        </p:sp>
        <p:sp>
          <p:nvSpPr>
            <p:cNvPr id="606332" name="AutoShape 124"/>
            <p:cNvSpPr>
              <a:spLocks/>
            </p:cNvSpPr>
            <p:nvPr/>
          </p:nvSpPr>
          <p:spPr bwMode="auto">
            <a:xfrm>
              <a:off x="3465" y="1982"/>
              <a:ext cx="243" cy="1256"/>
            </a:xfrm>
            <a:prstGeom prst="rightBrace">
              <a:avLst>
                <a:gd name="adj1" fmla="val 43073"/>
                <a:gd name="adj2" fmla="val 50000"/>
              </a:avLst>
            </a:prstGeom>
            <a:noFill/>
            <a:ln w="38100">
              <a:solidFill>
                <a:srgbClr val="0000FF"/>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6333" name="Line 125"/>
            <p:cNvSpPr>
              <a:spLocks noChangeShapeType="1"/>
            </p:cNvSpPr>
            <p:nvPr/>
          </p:nvSpPr>
          <p:spPr bwMode="auto">
            <a:xfrm flipV="1">
              <a:off x="3705" y="2402"/>
              <a:ext cx="147" cy="20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06339" name="Group 131"/>
          <p:cNvGrpSpPr>
            <a:grpSpLocks/>
          </p:cNvGrpSpPr>
          <p:nvPr/>
        </p:nvGrpSpPr>
        <p:grpSpPr bwMode="auto">
          <a:xfrm>
            <a:off x="5334000" y="5610225"/>
            <a:ext cx="3749675" cy="1190625"/>
            <a:chOff x="3360" y="3534"/>
            <a:chExt cx="2362" cy="750"/>
          </a:xfrm>
        </p:grpSpPr>
        <p:sp>
          <p:nvSpPr>
            <p:cNvPr id="606335" name="Text Box 127"/>
            <p:cNvSpPr txBox="1">
              <a:spLocks noChangeArrowheads="1"/>
            </p:cNvSpPr>
            <p:nvPr/>
          </p:nvSpPr>
          <p:spPr bwMode="auto">
            <a:xfrm>
              <a:off x="3821" y="3534"/>
              <a:ext cx="1901" cy="7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rgbClr val="6600CC"/>
                  </a:solidFill>
                </a:rPr>
                <a:t>If we swapped at least once, then start back at the top and repeat the whole process.</a:t>
              </a:r>
            </a:p>
          </p:txBody>
        </p:sp>
        <p:sp>
          <p:nvSpPr>
            <p:cNvPr id="606336" name="AutoShape 128"/>
            <p:cNvSpPr>
              <a:spLocks/>
            </p:cNvSpPr>
            <p:nvPr/>
          </p:nvSpPr>
          <p:spPr bwMode="auto">
            <a:xfrm>
              <a:off x="3360" y="3645"/>
              <a:ext cx="155" cy="376"/>
            </a:xfrm>
            <a:prstGeom prst="rightBrace">
              <a:avLst>
                <a:gd name="adj1" fmla="val 20215"/>
                <a:gd name="adj2" fmla="val 50000"/>
              </a:avLst>
            </a:prstGeom>
            <a:noFill/>
            <a:ln w="38100">
              <a:solidFill>
                <a:srgbClr val="0000FF"/>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6337" name="Line 129"/>
            <p:cNvSpPr>
              <a:spLocks noChangeShapeType="1"/>
            </p:cNvSpPr>
            <p:nvPr/>
          </p:nvSpPr>
          <p:spPr bwMode="auto">
            <a:xfrm flipV="1">
              <a:off x="3519" y="3749"/>
              <a:ext cx="282" cy="83"/>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06344" name="Group 136"/>
          <p:cNvGrpSpPr>
            <a:grpSpLocks/>
          </p:cNvGrpSpPr>
          <p:nvPr/>
        </p:nvGrpSpPr>
        <p:grpSpPr bwMode="auto">
          <a:xfrm>
            <a:off x="4886325" y="4727575"/>
            <a:ext cx="5116513" cy="544513"/>
            <a:chOff x="3078" y="2978"/>
            <a:chExt cx="3223" cy="343"/>
          </a:xfrm>
        </p:grpSpPr>
        <p:sp>
          <p:nvSpPr>
            <p:cNvPr id="606341" name="Text Box 133"/>
            <p:cNvSpPr txBox="1">
              <a:spLocks noChangeArrowheads="1"/>
            </p:cNvSpPr>
            <p:nvPr/>
          </p:nvSpPr>
          <p:spPr bwMode="auto">
            <a:xfrm>
              <a:off x="3853" y="3090"/>
              <a:ext cx="2448"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rgbClr val="6600CC"/>
                  </a:solidFill>
                </a:rPr>
                <a:t>Don’t forget-we swapped!</a:t>
              </a:r>
            </a:p>
          </p:txBody>
        </p:sp>
        <p:sp>
          <p:nvSpPr>
            <p:cNvPr id="606342" name="AutoShape 134"/>
            <p:cNvSpPr>
              <a:spLocks/>
            </p:cNvSpPr>
            <p:nvPr/>
          </p:nvSpPr>
          <p:spPr bwMode="auto">
            <a:xfrm>
              <a:off x="3078" y="2978"/>
              <a:ext cx="243" cy="336"/>
            </a:xfrm>
            <a:prstGeom prst="rightBrace">
              <a:avLst>
                <a:gd name="adj1" fmla="val 11523"/>
                <a:gd name="adj2" fmla="val 50000"/>
              </a:avLst>
            </a:prstGeom>
            <a:noFill/>
            <a:ln w="38100">
              <a:solidFill>
                <a:srgbClr val="0000FF"/>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6343" name="Line 135"/>
            <p:cNvSpPr>
              <a:spLocks noChangeShapeType="1"/>
            </p:cNvSpPr>
            <p:nvPr/>
          </p:nvSpPr>
          <p:spPr bwMode="auto">
            <a:xfrm>
              <a:off x="3327" y="3145"/>
              <a:ext cx="525" cy="4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 name="Rounded Rectangular Callout 20"/>
          <p:cNvSpPr/>
          <p:nvPr/>
        </p:nvSpPr>
        <p:spPr bwMode="auto">
          <a:xfrm>
            <a:off x="5443968" y="953592"/>
            <a:ext cx="3729394" cy="4532822"/>
          </a:xfrm>
          <a:prstGeom prst="wedgeRoundRectCallout">
            <a:avLst>
              <a:gd name="adj1" fmla="val -112974"/>
              <a:gd name="adj2" fmla="val -42903"/>
              <a:gd name="adj3" fmla="val 16667"/>
            </a:avLst>
          </a:prstGeom>
          <a:solidFill>
            <a:srgbClr val="FDE8CB"/>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Comic Sans MS" pitchFamily="66" charset="0"/>
                <a:cs typeface="Times New Roman" pitchFamily="18" charset="0"/>
              </a:rPr>
              <a:t>Bubble </a:t>
            </a:r>
            <a:r>
              <a:rPr kumimoji="0" lang="en-US" sz="2400" b="0" i="0" u="none" strike="noStrike" cap="none" normalizeH="0" dirty="0">
                <a:ln>
                  <a:noFill/>
                </a:ln>
                <a:solidFill>
                  <a:srgbClr val="C00000"/>
                </a:solidFill>
                <a:effectLst/>
                <a:latin typeface="Comic Sans MS" pitchFamily="66" charset="0"/>
                <a:cs typeface="Times New Roman" pitchFamily="18" charset="0"/>
              </a:rPr>
              <a:t>Sort </a:t>
            </a:r>
            <a:r>
              <a:rPr kumimoji="0" lang="en-US" sz="2400" b="0" i="0" u="none" strike="noStrike" cap="none" normalizeH="0" baseline="0" dirty="0">
                <a:ln>
                  <a:noFill/>
                </a:ln>
                <a:solidFill>
                  <a:srgbClr val="C00000"/>
                </a:solidFill>
                <a:effectLst/>
                <a:latin typeface="Comic Sans MS" pitchFamily="66" charset="0"/>
                <a:cs typeface="Times New Roman" pitchFamily="18" charset="0"/>
              </a:rPr>
              <a:t>Questions</a:t>
            </a:r>
          </a:p>
          <a:p>
            <a:pPr marL="0" marR="0" indent="0" algn="ctr" defTabSz="914400" rtl="0" eaLnBrk="1" fontAlgn="base" latinLnBrk="0" hangingPunct="1">
              <a:lnSpc>
                <a:spcPct val="100000"/>
              </a:lnSpc>
              <a:spcBef>
                <a:spcPct val="0"/>
              </a:spcBef>
              <a:spcAft>
                <a:spcPct val="0"/>
              </a:spcAft>
              <a:buClrTx/>
              <a:buSzTx/>
              <a:buFontTx/>
              <a:buNone/>
              <a:tabLst/>
            </a:pPr>
            <a:endParaRPr lang="en-US" sz="1400" dirty="0"/>
          </a:p>
          <a:p>
            <a:pPr algn="ctr"/>
            <a:r>
              <a:rPr lang="en-US" dirty="0"/>
              <a:t>Can </a:t>
            </a:r>
            <a:r>
              <a:rPr lang="en-US" dirty="0">
                <a:solidFill>
                  <a:schemeClr val="accent6">
                    <a:lumMod val="60000"/>
                    <a:lumOff val="40000"/>
                  </a:schemeClr>
                </a:solidFill>
              </a:rPr>
              <a:t>Bubble Sort </a:t>
            </a:r>
            <a:r>
              <a:rPr lang="en-US" dirty="0"/>
              <a:t>be applied easily to sort items within a </a:t>
            </a:r>
            <a:r>
              <a:rPr lang="en-US" dirty="0">
                <a:solidFill>
                  <a:srgbClr val="FF0000"/>
                </a:solidFill>
              </a:rPr>
              <a:t>linked list</a:t>
            </a:r>
            <a:r>
              <a:rPr lang="en-US" dirty="0"/>
              <a:t>?</a:t>
            </a:r>
            <a:br>
              <a:rPr lang="en-US" dirty="0"/>
            </a:br>
            <a:endParaRPr lang="en-US" sz="1400" dirty="0"/>
          </a:p>
          <a:p>
            <a:pPr algn="ctr"/>
            <a:r>
              <a:rPr lang="en-US" dirty="0"/>
              <a:t>Is </a:t>
            </a:r>
            <a:r>
              <a:rPr lang="en-US" dirty="0">
                <a:solidFill>
                  <a:schemeClr val="accent6">
                    <a:lumMod val="60000"/>
                    <a:lumOff val="40000"/>
                  </a:schemeClr>
                </a:solidFill>
              </a:rPr>
              <a:t>Bubble Sort </a:t>
            </a:r>
            <a:r>
              <a:rPr lang="en-US" dirty="0"/>
              <a:t>a </a:t>
            </a:r>
            <a:br>
              <a:rPr lang="en-US" dirty="0"/>
            </a:br>
            <a:r>
              <a:rPr lang="en-US" dirty="0"/>
              <a:t>“</a:t>
            </a:r>
            <a:r>
              <a:rPr lang="en-US" dirty="0">
                <a:solidFill>
                  <a:srgbClr val="FF0000"/>
                </a:solidFill>
              </a:rPr>
              <a:t>stable</a:t>
            </a:r>
            <a:r>
              <a:rPr lang="en-US" dirty="0"/>
              <a:t>” sort?</a:t>
            </a:r>
            <a:br>
              <a:rPr lang="en-US" dirty="0"/>
            </a:br>
            <a:endParaRPr lang="en-US" dirty="0"/>
          </a:p>
          <a:p>
            <a:pPr algn="ctr"/>
            <a:r>
              <a:rPr lang="en-US" dirty="0"/>
              <a:t>Is </a:t>
            </a:r>
            <a:r>
              <a:rPr lang="en-US" dirty="0">
                <a:solidFill>
                  <a:schemeClr val="accent6">
                    <a:lumMod val="60000"/>
                    <a:lumOff val="40000"/>
                  </a:schemeClr>
                </a:solidFill>
              </a:rPr>
              <a:t>Bubble Sort </a:t>
            </a:r>
            <a:r>
              <a:rPr lang="en-US" dirty="0"/>
              <a:t>ever </a:t>
            </a:r>
            <a:r>
              <a:rPr lang="en-US" dirty="0">
                <a:solidFill>
                  <a:srgbClr val="FF0000"/>
                </a:solidFill>
              </a:rPr>
              <a:t>faster than O(n</a:t>
            </a:r>
            <a:r>
              <a:rPr lang="en-US" b="1" baseline="30000" dirty="0">
                <a:solidFill>
                  <a:srgbClr val="FF0000"/>
                </a:solidFill>
              </a:rPr>
              <a:t>2</a:t>
            </a:r>
            <a:r>
              <a:rPr lang="en-US" dirty="0">
                <a:solidFill>
                  <a:srgbClr val="FF0000"/>
                </a:solidFill>
              </a:rPr>
              <a:t>)</a:t>
            </a:r>
            <a:r>
              <a:rPr lang="en-US" dirty="0"/>
              <a:t>? </a:t>
            </a:r>
            <a:br>
              <a:rPr lang="en-US" dirty="0"/>
            </a:br>
            <a:endParaRPr lang="en-US" dirty="0"/>
          </a:p>
          <a:p>
            <a:pPr algn="ctr"/>
            <a:r>
              <a:rPr lang="en-US" dirty="0">
                <a:solidFill>
                  <a:srgbClr val="FF0000"/>
                </a:solidFill>
              </a:rPr>
              <a:t>When</a:t>
            </a:r>
            <a:r>
              <a:rPr lang="en-US" dirty="0"/>
              <a:t> might you use </a:t>
            </a:r>
            <a:br>
              <a:rPr lang="en-US" dirty="0"/>
            </a:br>
            <a:r>
              <a:rPr lang="en-US" dirty="0">
                <a:solidFill>
                  <a:schemeClr val="accent6">
                    <a:lumMod val="60000"/>
                    <a:lumOff val="40000"/>
                  </a:schemeClr>
                </a:solidFill>
              </a:rPr>
              <a:t>Bubble Sort</a:t>
            </a:r>
            <a:r>
              <a:rPr lang="en-US" dirty="0"/>
              <a:t>? </a:t>
            </a:r>
            <a:br>
              <a:rPr kumimoji="0" lang="en-US" sz="1800" b="0" i="0" u="none" strike="noStrike" cap="none" normalizeH="0" baseline="0" dirty="0">
                <a:ln>
                  <a:noFill/>
                </a:ln>
                <a:solidFill>
                  <a:schemeClr val="tx2"/>
                </a:solidFill>
                <a:effectLst/>
                <a:latin typeface="Comic Sans MS" pitchFamily="66" charset="0"/>
                <a:cs typeface="Times New Roman" pitchFamily="18" charset="0"/>
              </a:rPr>
            </a:br>
            <a:endParaRPr kumimoji="0" lang="en-US" sz="1800" b="0" i="0" u="none" strike="noStrike" cap="none" normalizeH="0" baseline="0" dirty="0">
              <a:ln>
                <a:noFill/>
              </a:ln>
              <a:solidFill>
                <a:schemeClr val="tx2"/>
              </a:solidFill>
              <a:effectLst/>
              <a:latin typeface="Comic Sans MS" pitchFamily="66"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0632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0633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0634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063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1">
                                            <p:bg/>
                                          </p:spTgt>
                                        </p:tgtEl>
                                        <p:attrNameLst>
                                          <p:attrName>style.visibility</p:attrName>
                                        </p:attrNameLst>
                                      </p:cBhvr>
                                      <p:to>
                                        <p:strVal val="visible"/>
                                      </p:to>
                                    </p:set>
                                    <p:animEffect transition="in" filter="wipe(down)">
                                      <p:cBhvr>
                                        <p:cTn id="23" dur="500"/>
                                        <p:tgtEl>
                                          <p:spTgt spid="21">
                                            <p:bg/>
                                          </p:spTgt>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1A091975-057F-4213-B09F-248945DFE26F}" type="slidenum">
              <a:rPr lang="en-US"/>
              <a:pPr/>
              <a:t>7</a:t>
            </a:fld>
            <a:endParaRPr lang="en-US"/>
          </a:p>
        </p:txBody>
      </p:sp>
      <p:sp>
        <p:nvSpPr>
          <p:cNvPr id="672771" name="Text Box 3"/>
          <p:cNvSpPr txBox="1">
            <a:spLocks noChangeArrowheads="1"/>
          </p:cNvSpPr>
          <p:nvPr/>
        </p:nvSpPr>
        <p:spPr bwMode="auto">
          <a:xfrm>
            <a:off x="228600" y="1066800"/>
            <a:ext cx="8545513"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So just </a:t>
            </a:r>
            <a:r>
              <a:rPr lang="en-US" sz="2400">
                <a:solidFill>
                  <a:srgbClr val="6600CC"/>
                </a:solidFill>
              </a:rPr>
              <a:t>rating an algorithm</a:t>
            </a:r>
            <a:r>
              <a:rPr lang="en-US" sz="2400"/>
              <a:t> based on how many steps it takes on a </a:t>
            </a:r>
            <a:r>
              <a:rPr lang="en-US" sz="2400">
                <a:solidFill>
                  <a:srgbClr val="6600CC"/>
                </a:solidFill>
              </a:rPr>
              <a:t>particular set of data</a:t>
            </a:r>
            <a:r>
              <a:rPr lang="en-US" sz="2400"/>
              <a:t> doesn’t tell us much.</a:t>
            </a:r>
          </a:p>
        </p:txBody>
      </p:sp>
      <p:sp>
        <p:nvSpPr>
          <p:cNvPr id="672787" name="Text Box 19"/>
          <p:cNvSpPr txBox="1">
            <a:spLocks noChangeArrowheads="1"/>
          </p:cNvSpPr>
          <p:nvPr/>
        </p:nvSpPr>
        <p:spPr bwMode="auto">
          <a:xfrm>
            <a:off x="357188" y="4697413"/>
            <a:ext cx="620712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We’d like to understand how our algorithm performs </a:t>
            </a:r>
            <a:r>
              <a:rPr lang="en-US" sz="2400">
                <a:solidFill>
                  <a:srgbClr val="6600CC"/>
                </a:solidFill>
              </a:rPr>
              <a:t>under all circumstances</a:t>
            </a:r>
            <a:r>
              <a:rPr lang="en-US" sz="2400"/>
              <a:t>!</a:t>
            </a:r>
          </a:p>
        </p:txBody>
      </p:sp>
      <p:sp>
        <p:nvSpPr>
          <p:cNvPr id="672791" name="Rectangle 23"/>
          <p:cNvSpPr>
            <a:spLocks noGrp="1" noChangeArrowheads="1"/>
          </p:cNvSpPr>
          <p:nvPr>
            <p:ph type="title"/>
          </p:nvPr>
        </p:nvSpPr>
        <p:spPr>
          <a:noFill/>
          <a:ln/>
        </p:spPr>
        <p:txBody>
          <a:bodyPr/>
          <a:lstStyle/>
          <a:p>
            <a:r>
              <a:rPr lang="en-US"/>
              <a:t>How Fast is That Algorithm?</a:t>
            </a:r>
          </a:p>
        </p:txBody>
      </p:sp>
      <p:sp>
        <p:nvSpPr>
          <p:cNvPr id="672793" name="Text Box 25"/>
          <p:cNvSpPr txBox="1">
            <a:spLocks noChangeArrowheads="1"/>
          </p:cNvSpPr>
          <p:nvPr/>
        </p:nvSpPr>
        <p:spPr bwMode="auto">
          <a:xfrm>
            <a:off x="260350" y="2109788"/>
            <a:ext cx="8545513"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An algorithm might look efficient when applied to a small amount of data (e.g., 1,000 numbers)</a:t>
            </a:r>
          </a:p>
        </p:txBody>
      </p:sp>
      <p:sp>
        <p:nvSpPr>
          <p:cNvPr id="672794" name="Text Box 26"/>
          <p:cNvSpPr txBox="1">
            <a:spLocks noChangeArrowheads="1"/>
          </p:cNvSpPr>
          <p:nvPr/>
        </p:nvSpPr>
        <p:spPr bwMode="auto">
          <a:xfrm>
            <a:off x="107950" y="3332163"/>
            <a:ext cx="8545513"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But really “blow chunks” when applied to a lot of data </a:t>
            </a:r>
            <a:br>
              <a:rPr lang="en-US" sz="2400"/>
            </a:br>
            <a:r>
              <a:rPr lang="en-US" sz="2400"/>
              <a:t>(e.g. 1 billion numbers)</a:t>
            </a:r>
          </a:p>
        </p:txBody>
      </p:sp>
      <p:pic>
        <p:nvPicPr>
          <p:cNvPr id="672795" name="Picture 2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62750" y="4037013"/>
            <a:ext cx="2381250" cy="191928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27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279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2794">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672795"/>
                                        </p:tgtEl>
                                        <p:attrNameLst>
                                          <p:attrName>style.visibility</p:attrName>
                                        </p:attrNameLst>
                                      </p:cBhvr>
                                      <p:to>
                                        <p:strVal val="visible"/>
                                      </p:to>
                                    </p:set>
                                    <p:anim calcmode="lin" valueType="num">
                                      <p:cBhvr additive="base">
                                        <p:cTn id="19" dur="500" fill="hold"/>
                                        <p:tgtEl>
                                          <p:spTgt spid="672795"/>
                                        </p:tgtEl>
                                        <p:attrNameLst>
                                          <p:attrName>ppt_x</p:attrName>
                                        </p:attrNameLst>
                                      </p:cBhvr>
                                      <p:tavLst>
                                        <p:tav tm="0">
                                          <p:val>
                                            <p:strVal val="1+#ppt_w/2"/>
                                          </p:val>
                                        </p:tav>
                                        <p:tav tm="100000">
                                          <p:val>
                                            <p:strVal val="#ppt_x"/>
                                          </p:val>
                                        </p:tav>
                                      </p:tavLst>
                                    </p:anim>
                                    <p:anim calcmode="lin" valueType="num">
                                      <p:cBhvr additive="base">
                                        <p:cTn id="20" dur="500" fill="hold"/>
                                        <p:tgtEl>
                                          <p:spTgt spid="672795"/>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7278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2771" grpId="0" build="p"/>
      <p:bldP spid="672787" grpId="0" build="p"/>
      <p:bldP spid="672793" grpId="0" build="p"/>
      <p:bldP spid="672794"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422F482-21E2-4851-AFD3-923B1A7EEF1D}" type="slidenum">
              <a:rPr lang="en-US"/>
              <a:pPr/>
              <a:t>70</a:t>
            </a:fld>
            <a:endParaRPr lang="en-US"/>
          </a:p>
        </p:txBody>
      </p:sp>
      <p:sp>
        <p:nvSpPr>
          <p:cNvPr id="733186" name="Rectangle 2"/>
          <p:cNvSpPr>
            <a:spLocks noGrp="1" noChangeArrowheads="1"/>
          </p:cNvSpPr>
          <p:nvPr>
            <p:ph type="title"/>
          </p:nvPr>
        </p:nvSpPr>
        <p:spPr/>
        <p:txBody>
          <a:bodyPr/>
          <a:lstStyle/>
          <a:p>
            <a:r>
              <a:rPr lang="en-US" dirty="0"/>
              <a:t>Sorting Intermission</a:t>
            </a:r>
          </a:p>
        </p:txBody>
      </p:sp>
      <p:sp>
        <p:nvSpPr>
          <p:cNvPr id="733189" name="Text Box 5"/>
          <p:cNvSpPr txBox="1">
            <a:spLocks noChangeArrowheads="1"/>
          </p:cNvSpPr>
          <p:nvPr/>
        </p:nvSpPr>
        <p:spPr bwMode="auto">
          <a:xfrm>
            <a:off x="201613" y="6102350"/>
            <a:ext cx="86868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(Brought to you by last year’s students who claimed this lecture was too boring)</a:t>
            </a:r>
          </a:p>
        </p:txBody>
      </p:sp>
      <p:pic>
        <p:nvPicPr>
          <p:cNvPr id="733190" name="Picture 6" descr="evil-giraff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63713" y="1574800"/>
            <a:ext cx="5221287" cy="3916363"/>
          </a:xfrm>
          <a:prstGeom prst="rect">
            <a:avLst/>
          </a:prstGeom>
          <a:noFill/>
          <a:extLst>
            <a:ext uri="{909E8E84-426E-40DD-AFC4-6F175D3DCCD1}">
              <a14:hiddenFill xmlns:a14="http://schemas.microsoft.com/office/drawing/2010/main">
                <a:solidFill>
                  <a:srgbClr val="FFFFFF"/>
                </a:solidFill>
              </a14:hiddenFill>
            </a:ext>
          </a:extLst>
        </p:spPr>
      </p:pic>
      <p:sp>
        <p:nvSpPr>
          <p:cNvPr id="733191" name="Rectangle 7"/>
          <p:cNvSpPr>
            <a:spLocks noChangeArrowheads="1"/>
          </p:cNvSpPr>
          <p:nvPr/>
        </p:nvSpPr>
        <p:spPr bwMode="auto">
          <a:xfrm>
            <a:off x="1116013" y="5475288"/>
            <a:ext cx="6792912" cy="522287"/>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33190"/>
                                        </p:tgtEl>
                                        <p:attrNameLst>
                                          <p:attrName>style.visibility</p:attrName>
                                        </p:attrNameLst>
                                      </p:cBhvr>
                                      <p:to>
                                        <p:strVal val="visible"/>
                                      </p:to>
                                    </p:set>
                                  </p:childTnLst>
                                  <p:subTnLst>
                                    <p:audio>
                                      <p:cMediaNode vol="100000">
                                        <p:cTn display="0" masterRel="sameClick">
                                          <p:stCondLst>
                                            <p:cond evt="begin" delay="0">
                                              <p:tn val="5"/>
                                            </p:cond>
                                          </p:stCondLst>
                                          <p:endCondLst>
                                            <p:cond evt="onStopAudio" delay="0">
                                              <p:tgtEl>
                                                <p:sldTgt/>
                                              </p:tgtEl>
                                            </p:cond>
                                          </p:endCondLst>
                                        </p:cTn>
                                        <p:tgtEl>
                                          <p:sndTgt r:embed="rId3" name="lion.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p:txBody>
          <a:bodyPr/>
          <a:lstStyle/>
          <a:p>
            <a:fld id="{68A7FC7A-063C-4F70-A01F-7E32AD14132E}" type="slidenum">
              <a:rPr lang="en-US"/>
              <a:pPr/>
              <a:t>71</a:t>
            </a:fld>
            <a:endParaRPr lang="en-US"/>
          </a:p>
        </p:txBody>
      </p:sp>
      <p:sp>
        <p:nvSpPr>
          <p:cNvPr id="689154" name="Rectangle 2"/>
          <p:cNvSpPr>
            <a:spLocks noGrp="1" noChangeArrowheads="1"/>
          </p:cNvSpPr>
          <p:nvPr>
            <p:ph type="title"/>
          </p:nvPr>
        </p:nvSpPr>
        <p:spPr>
          <a:xfrm>
            <a:off x="1088136" y="-76200"/>
            <a:ext cx="7772400" cy="1143000"/>
          </a:xfrm>
        </p:spPr>
        <p:txBody>
          <a:bodyPr/>
          <a:lstStyle/>
          <a:p>
            <a:pPr algn="l"/>
            <a:r>
              <a:rPr lang="en-US" sz="3200"/>
              <a:t>Sorting Challenge</a:t>
            </a:r>
          </a:p>
        </p:txBody>
      </p:sp>
      <p:sp>
        <p:nvSpPr>
          <p:cNvPr id="689156" name="Text Box 4"/>
          <p:cNvSpPr txBox="1">
            <a:spLocks noChangeArrowheads="1"/>
          </p:cNvSpPr>
          <p:nvPr/>
        </p:nvSpPr>
        <p:spPr bwMode="auto">
          <a:xfrm>
            <a:off x="461073" y="1199896"/>
            <a:ext cx="443547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t>Consider the following array of integers:</a:t>
            </a:r>
          </a:p>
        </p:txBody>
      </p:sp>
      <p:grpSp>
        <p:nvGrpSpPr>
          <p:cNvPr id="2" name="Group 1"/>
          <p:cNvGrpSpPr/>
          <p:nvPr/>
        </p:nvGrpSpPr>
        <p:grpSpPr>
          <a:xfrm>
            <a:off x="1440116" y="2292096"/>
            <a:ext cx="2590800" cy="609600"/>
            <a:chOff x="1676400" y="1981200"/>
            <a:chExt cx="2590800" cy="609600"/>
          </a:xfrm>
        </p:grpSpPr>
        <p:sp>
          <p:nvSpPr>
            <p:cNvPr id="689157" name="Rectangle 5"/>
            <p:cNvSpPr>
              <a:spLocks noChangeArrowheads="1"/>
            </p:cNvSpPr>
            <p:nvPr/>
          </p:nvSpPr>
          <p:spPr bwMode="auto">
            <a:xfrm flipH="1">
              <a:off x="2133600" y="19812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5</a:t>
              </a:r>
            </a:p>
          </p:txBody>
        </p:sp>
        <p:sp>
          <p:nvSpPr>
            <p:cNvPr id="689158" name="Rectangle 6"/>
            <p:cNvSpPr>
              <a:spLocks noChangeArrowheads="1"/>
            </p:cNvSpPr>
            <p:nvPr/>
          </p:nvSpPr>
          <p:spPr bwMode="auto">
            <a:xfrm flipH="1">
              <a:off x="2590800" y="19812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9</a:t>
              </a:r>
            </a:p>
          </p:txBody>
        </p:sp>
        <p:sp>
          <p:nvSpPr>
            <p:cNvPr id="689159" name="Rectangle 7"/>
            <p:cNvSpPr>
              <a:spLocks noChangeArrowheads="1"/>
            </p:cNvSpPr>
            <p:nvPr/>
          </p:nvSpPr>
          <p:spPr bwMode="auto">
            <a:xfrm flipH="1">
              <a:off x="3048000" y="19812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14</a:t>
              </a:r>
            </a:p>
          </p:txBody>
        </p:sp>
        <p:sp>
          <p:nvSpPr>
            <p:cNvPr id="689160" name="Rectangle 8"/>
            <p:cNvSpPr>
              <a:spLocks noChangeArrowheads="1"/>
            </p:cNvSpPr>
            <p:nvPr/>
          </p:nvSpPr>
          <p:spPr bwMode="auto">
            <a:xfrm flipH="1">
              <a:off x="3505200" y="19812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dirty="0"/>
                <a:t>7</a:t>
              </a:r>
            </a:p>
          </p:txBody>
        </p:sp>
        <p:sp>
          <p:nvSpPr>
            <p:cNvPr id="689161" name="Rectangle 9"/>
            <p:cNvSpPr>
              <a:spLocks noChangeArrowheads="1"/>
            </p:cNvSpPr>
            <p:nvPr/>
          </p:nvSpPr>
          <p:spPr bwMode="auto">
            <a:xfrm flipH="1">
              <a:off x="3962400" y="19812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3</a:t>
              </a:r>
            </a:p>
          </p:txBody>
        </p:sp>
        <p:sp>
          <p:nvSpPr>
            <p:cNvPr id="689162" name="Rectangle 10"/>
            <p:cNvSpPr>
              <a:spLocks noChangeArrowheads="1"/>
            </p:cNvSpPr>
            <p:nvPr/>
          </p:nvSpPr>
          <p:spPr bwMode="auto">
            <a:xfrm flipH="1">
              <a:off x="1676400" y="19812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2</a:t>
              </a:r>
            </a:p>
          </p:txBody>
        </p:sp>
      </p:grpSp>
      <p:sp>
        <p:nvSpPr>
          <p:cNvPr id="689163" name="Text Box 11"/>
          <p:cNvSpPr txBox="1">
            <a:spLocks noChangeArrowheads="1"/>
          </p:cNvSpPr>
          <p:nvPr/>
        </p:nvSpPr>
        <p:spPr bwMode="auto">
          <a:xfrm>
            <a:off x="36577" y="3393821"/>
            <a:ext cx="5121274" cy="120032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400" dirty="0"/>
              <a:t>which has been sorted by </a:t>
            </a:r>
            <a:br>
              <a:rPr lang="en-US" sz="2400" dirty="0"/>
            </a:br>
            <a:r>
              <a:rPr lang="en-US" sz="2400" u="sng" dirty="0"/>
              <a:t>one round</a:t>
            </a:r>
            <a:r>
              <a:rPr lang="en-US" sz="2400" dirty="0"/>
              <a:t> of either </a:t>
            </a:r>
            <a:r>
              <a:rPr lang="en-US" sz="2400" dirty="0">
                <a:solidFill>
                  <a:srgbClr val="6600CC"/>
                </a:solidFill>
              </a:rPr>
              <a:t>selection sort</a:t>
            </a:r>
            <a:r>
              <a:rPr lang="en-US" sz="2400" dirty="0"/>
              <a:t>, </a:t>
            </a:r>
            <a:r>
              <a:rPr lang="en-US" sz="2400" dirty="0">
                <a:solidFill>
                  <a:srgbClr val="6600CC"/>
                </a:solidFill>
              </a:rPr>
              <a:t>insertion sort</a:t>
            </a:r>
            <a:r>
              <a:rPr lang="en-US" sz="2400" dirty="0"/>
              <a:t> or </a:t>
            </a:r>
            <a:r>
              <a:rPr lang="en-US" sz="2400" dirty="0">
                <a:solidFill>
                  <a:srgbClr val="6600CC"/>
                </a:solidFill>
              </a:rPr>
              <a:t>bubble sort</a:t>
            </a:r>
            <a:r>
              <a:rPr lang="en-US" sz="2400" dirty="0"/>
              <a:t>.</a:t>
            </a:r>
          </a:p>
        </p:txBody>
      </p:sp>
      <p:sp>
        <p:nvSpPr>
          <p:cNvPr id="689164" name="Text Box 12"/>
          <p:cNvSpPr txBox="1">
            <a:spLocks noChangeArrowheads="1"/>
          </p:cNvSpPr>
          <p:nvPr/>
        </p:nvSpPr>
        <p:spPr bwMode="auto">
          <a:xfrm>
            <a:off x="148336" y="5254371"/>
            <a:ext cx="4935537" cy="120032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t>Which of these sorts could </a:t>
            </a:r>
            <a:r>
              <a:rPr lang="en-US" sz="2400" dirty="0">
                <a:solidFill>
                  <a:srgbClr val="FF0000"/>
                </a:solidFill>
              </a:rPr>
              <a:t>NOT </a:t>
            </a:r>
            <a:r>
              <a:rPr lang="en-US" sz="2400" dirty="0"/>
              <a:t>have been used on this array? Why?</a:t>
            </a:r>
          </a:p>
        </p:txBody>
      </p:sp>
      <p:sp>
        <p:nvSpPr>
          <p:cNvPr id="689165" name="Text Box 13"/>
          <p:cNvSpPr txBox="1">
            <a:spLocks noChangeArrowheads="1"/>
          </p:cNvSpPr>
          <p:nvPr/>
        </p:nvSpPr>
        <p:spPr bwMode="auto">
          <a:xfrm>
            <a:off x="5121275" y="0"/>
            <a:ext cx="4070350" cy="1743075"/>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u="sng" dirty="0" err="1">
                <a:solidFill>
                  <a:schemeClr val="tx1"/>
                </a:solidFill>
                <a:cs typeface="Courier New" pitchFamily="49" charset="0"/>
              </a:rPr>
              <a:t>selectionSort</a:t>
            </a:r>
            <a:endParaRPr lang="en-US" u="sng" dirty="0">
              <a:solidFill>
                <a:schemeClr val="tx1"/>
              </a:solidFill>
              <a:cs typeface="Courier New" pitchFamily="49" charset="0"/>
            </a:endParaRPr>
          </a:p>
          <a:p>
            <a:r>
              <a:rPr lang="en-US" dirty="0">
                <a:solidFill>
                  <a:schemeClr val="tx1"/>
                </a:solidFill>
                <a:cs typeface="Courier New" pitchFamily="49" charset="0"/>
              </a:rPr>
              <a:t>  For each of the N books</a:t>
            </a:r>
          </a:p>
          <a:p>
            <a:r>
              <a:rPr lang="en-US" dirty="0">
                <a:solidFill>
                  <a:schemeClr val="tx1"/>
                </a:solidFill>
                <a:cs typeface="Courier New" pitchFamily="49" charset="0"/>
              </a:rPr>
              <a:t>     Find the smallest book between </a:t>
            </a:r>
            <a:br>
              <a:rPr lang="en-US" dirty="0">
                <a:solidFill>
                  <a:schemeClr val="tx1"/>
                </a:solidFill>
                <a:cs typeface="Courier New" pitchFamily="49" charset="0"/>
              </a:rPr>
            </a:br>
            <a:r>
              <a:rPr lang="en-US" dirty="0">
                <a:solidFill>
                  <a:schemeClr val="tx1"/>
                </a:solidFill>
                <a:cs typeface="Courier New" pitchFamily="49" charset="0"/>
              </a:rPr>
              <a:t>         slots </a:t>
            </a:r>
            <a:r>
              <a:rPr lang="en-US" dirty="0" err="1">
                <a:solidFill>
                  <a:schemeClr val="tx1"/>
                </a:solidFill>
                <a:cs typeface="Courier New" pitchFamily="49" charset="0"/>
              </a:rPr>
              <a:t>i</a:t>
            </a:r>
            <a:r>
              <a:rPr lang="en-US" dirty="0">
                <a:solidFill>
                  <a:schemeClr val="tx1"/>
                </a:solidFill>
                <a:cs typeface="Courier New" pitchFamily="49" charset="0"/>
              </a:rPr>
              <a:t> and N</a:t>
            </a:r>
          </a:p>
          <a:p>
            <a:r>
              <a:rPr lang="en-US" dirty="0">
                <a:solidFill>
                  <a:schemeClr val="tx1"/>
                </a:solidFill>
                <a:cs typeface="Courier New" pitchFamily="49" charset="0"/>
              </a:rPr>
              <a:t>     Swap this smallest book with </a:t>
            </a:r>
            <a:br>
              <a:rPr lang="en-US" dirty="0">
                <a:solidFill>
                  <a:schemeClr val="tx1"/>
                </a:solidFill>
                <a:cs typeface="Courier New" pitchFamily="49" charset="0"/>
              </a:rPr>
            </a:br>
            <a:r>
              <a:rPr lang="en-US" dirty="0">
                <a:solidFill>
                  <a:schemeClr val="tx1"/>
                </a:solidFill>
                <a:cs typeface="Courier New" pitchFamily="49" charset="0"/>
              </a:rPr>
              <a:t>          book </a:t>
            </a:r>
            <a:r>
              <a:rPr lang="en-US" dirty="0" err="1">
                <a:solidFill>
                  <a:schemeClr val="tx1"/>
                </a:solidFill>
                <a:cs typeface="Courier New" pitchFamily="49" charset="0"/>
              </a:rPr>
              <a:t>i</a:t>
            </a:r>
            <a:endParaRPr lang="en-US" dirty="0">
              <a:solidFill>
                <a:schemeClr val="tx1"/>
              </a:solidFill>
              <a:cs typeface="Courier New" pitchFamily="49" charset="0"/>
            </a:endParaRPr>
          </a:p>
        </p:txBody>
      </p:sp>
      <p:sp>
        <p:nvSpPr>
          <p:cNvPr id="689166" name="Rectangle 14"/>
          <p:cNvSpPr>
            <a:spLocks noChangeArrowheads="1"/>
          </p:cNvSpPr>
          <p:nvPr/>
        </p:nvSpPr>
        <p:spPr bwMode="auto">
          <a:xfrm>
            <a:off x="5105400" y="1898650"/>
            <a:ext cx="4062413" cy="3513138"/>
          </a:xfrm>
          <a:prstGeom prst="rect">
            <a:avLst/>
          </a:prstGeom>
          <a:solidFill>
            <a:srgbClr val="FF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u="sng"/>
              <a:t>insertionSort</a:t>
            </a:r>
          </a:p>
          <a:p>
            <a:r>
              <a:rPr lang="en-US">
                <a:solidFill>
                  <a:srgbClr val="6600CC"/>
                </a:solidFill>
              </a:rPr>
              <a:t>  s = 2</a:t>
            </a:r>
          </a:p>
          <a:p>
            <a:r>
              <a:rPr lang="en-US"/>
              <a:t>  While books need sorting:</a:t>
            </a:r>
            <a:br>
              <a:rPr lang="en-US"/>
            </a:br>
            <a:r>
              <a:rPr lang="en-US"/>
              <a:t>     Focus on the </a:t>
            </a:r>
            <a:r>
              <a:rPr lang="en-US">
                <a:solidFill>
                  <a:srgbClr val="6600CC"/>
                </a:solidFill>
              </a:rPr>
              <a:t>first </a:t>
            </a:r>
            <a:r>
              <a:rPr lang="en-US" baseline="30000">
                <a:solidFill>
                  <a:srgbClr val="6600CC"/>
                </a:solidFill>
              </a:rPr>
              <a:t> </a:t>
            </a:r>
            <a:r>
              <a:rPr lang="en-US">
                <a:solidFill>
                  <a:srgbClr val="6600CC"/>
                </a:solidFill>
              </a:rPr>
              <a:t>s books</a:t>
            </a:r>
            <a:r>
              <a:rPr lang="en-US"/>
              <a:t>  </a:t>
            </a:r>
          </a:p>
          <a:p>
            <a:r>
              <a:rPr lang="en-US"/>
              <a:t>     If the last book in set is in the </a:t>
            </a:r>
            <a:br>
              <a:rPr lang="en-US"/>
            </a:br>
            <a:r>
              <a:rPr lang="en-US"/>
              <a:t>     wrong order THEN</a:t>
            </a:r>
          </a:p>
          <a:p>
            <a:endParaRPr lang="en-US" sz="800"/>
          </a:p>
          <a:p>
            <a:r>
              <a:rPr lang="en-US"/>
              <a:t>           A. </a:t>
            </a:r>
            <a:r>
              <a:rPr lang="en-US">
                <a:solidFill>
                  <a:srgbClr val="0000CC"/>
                </a:solidFill>
              </a:rPr>
              <a:t>Remove</a:t>
            </a:r>
            <a:r>
              <a:rPr lang="en-US"/>
              <a:t> it from shelf</a:t>
            </a:r>
          </a:p>
          <a:p>
            <a:pPr lvl="1"/>
            <a:r>
              <a:rPr lang="en-US"/>
              <a:t>    B. </a:t>
            </a:r>
            <a:r>
              <a:rPr lang="en-US">
                <a:solidFill>
                  <a:srgbClr val="0000CC"/>
                </a:solidFill>
              </a:rPr>
              <a:t>Shift</a:t>
            </a:r>
            <a:r>
              <a:rPr lang="en-US"/>
              <a:t> the books to  </a:t>
            </a:r>
            <a:br>
              <a:rPr lang="en-US"/>
            </a:br>
            <a:r>
              <a:rPr lang="en-US"/>
              <a:t>        the right as required</a:t>
            </a:r>
            <a:br>
              <a:rPr lang="en-US"/>
            </a:br>
            <a:r>
              <a:rPr lang="en-US"/>
              <a:t>    C. </a:t>
            </a:r>
            <a:r>
              <a:rPr lang="en-US">
                <a:solidFill>
                  <a:srgbClr val="0000CC"/>
                </a:solidFill>
              </a:rPr>
              <a:t>Insert</a:t>
            </a:r>
            <a:r>
              <a:rPr lang="en-US"/>
              <a:t> our book into the </a:t>
            </a:r>
            <a:br>
              <a:rPr lang="en-US"/>
            </a:br>
            <a:r>
              <a:rPr lang="en-US"/>
              <a:t>        proper slot</a:t>
            </a:r>
          </a:p>
          <a:p>
            <a:pPr lvl="1"/>
            <a:r>
              <a:rPr lang="en-US">
                <a:solidFill>
                  <a:srgbClr val="6600CC"/>
                </a:solidFill>
              </a:rPr>
              <a:t>s = s + 1</a:t>
            </a:r>
          </a:p>
        </p:txBody>
      </p:sp>
      <p:sp>
        <p:nvSpPr>
          <p:cNvPr id="689167" name="Text Box 15"/>
          <p:cNvSpPr txBox="1">
            <a:spLocks noChangeArrowheads="1"/>
          </p:cNvSpPr>
          <p:nvPr/>
        </p:nvSpPr>
        <p:spPr bwMode="auto">
          <a:xfrm>
            <a:off x="5121275" y="5529263"/>
            <a:ext cx="4002088" cy="119380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u="sng">
                <a:solidFill>
                  <a:schemeClr val="tx1"/>
                </a:solidFill>
              </a:rPr>
              <a:t>bubbleSort</a:t>
            </a:r>
            <a:br>
              <a:rPr lang="en-US">
                <a:solidFill>
                  <a:schemeClr val="tx1"/>
                </a:solidFill>
              </a:rPr>
            </a:br>
            <a:r>
              <a:rPr lang="en-US">
                <a:solidFill>
                  <a:schemeClr val="tx1"/>
                </a:solidFill>
              </a:rPr>
              <a:t>   while the shelf isn’t sorted</a:t>
            </a:r>
          </a:p>
          <a:p>
            <a:r>
              <a:rPr lang="en-US">
                <a:solidFill>
                  <a:schemeClr val="tx1"/>
                </a:solidFill>
              </a:rPr>
              <a:t>      repeatedly swap adjacent books</a:t>
            </a:r>
            <a:br>
              <a:rPr lang="en-US">
                <a:solidFill>
                  <a:schemeClr val="tx1"/>
                </a:solidFill>
              </a:rPr>
            </a:br>
            <a:r>
              <a:rPr lang="en-US">
                <a:solidFill>
                  <a:schemeClr val="tx1"/>
                </a:solidFill>
              </a:rPr>
              <a:t>        if they’re out of order</a:t>
            </a:r>
          </a:p>
        </p:txBody>
      </p:sp>
      <p:sp>
        <p:nvSpPr>
          <p:cNvPr id="689168" name="AutoShape 16"/>
          <p:cNvSpPr>
            <a:spLocks noChangeArrowheads="1"/>
          </p:cNvSpPr>
          <p:nvPr/>
        </p:nvSpPr>
        <p:spPr bwMode="auto">
          <a:xfrm>
            <a:off x="23748" y="372491"/>
            <a:ext cx="2673350" cy="1771650"/>
          </a:xfrm>
          <a:prstGeom prst="wedgeRoundRectCallout">
            <a:avLst>
              <a:gd name="adj1" fmla="val -7185"/>
              <a:gd name="adj2" fmla="val 147579"/>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t>By one round, I mean </a:t>
            </a:r>
            <a:r>
              <a:rPr lang="en-US" sz="2000" u="sng" dirty="0"/>
              <a:t>one</a:t>
            </a:r>
            <a:r>
              <a:rPr lang="en-US" sz="2000" dirty="0"/>
              <a:t> full trip through the sort’s while/for loop.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1" nodeType="withEffect">
                                  <p:stCondLst>
                                    <p:cond delay="0"/>
                                  </p:stCondLst>
                                  <p:childTnLst>
                                    <p:set>
                                      <p:cBhvr>
                                        <p:cTn id="6" dur="1" fill="hold">
                                          <p:stCondLst>
                                            <p:cond delay="0"/>
                                          </p:stCondLst>
                                        </p:cTn>
                                        <p:tgtEl>
                                          <p:spTgt spid="68916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916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891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91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689168"/>
                                        </p:tgtEl>
                                        <p:attrNameLst>
                                          <p:attrName>style.visibility</p:attrName>
                                        </p:attrNameLst>
                                      </p:cBhvr>
                                      <p:to>
                                        <p:strVal val="visible"/>
                                      </p:to>
                                    </p:set>
                                    <p:animEffect transition="in" filter="wipe(down)">
                                      <p:cBhvr>
                                        <p:cTn id="23" dur="500"/>
                                        <p:tgtEl>
                                          <p:spTgt spid="68916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68916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689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163" grpId="0"/>
      <p:bldP spid="689164" grpId="0"/>
      <p:bldP spid="689165" grpId="1" animBg="1"/>
      <p:bldP spid="689166" grpId="0" animBg="1"/>
      <p:bldP spid="689167" grpId="0" animBg="1"/>
      <p:bldP spid="689168" grpId="0" animBg="1"/>
      <p:bldP spid="689168" grpId="1"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3" name="Content Placeholder 2"/>
          <p:cNvSpPr>
            <a:spLocks noGrp="1"/>
          </p:cNvSpPr>
          <p:nvPr>
            <p:ph idx="1"/>
          </p:nvPr>
        </p:nvSpPr>
        <p:spPr/>
        <p:txBody>
          <a:bodyPr/>
          <a:lstStyle/>
          <a:p>
            <a:r>
              <a:rPr lang="en-US" dirty="0" err="1"/>
              <a:t>Shellsort</a:t>
            </a:r>
            <a:r>
              <a:rPr lang="en-US" dirty="0"/>
              <a:t> – this won’t be on your exam</a:t>
            </a:r>
          </a:p>
        </p:txBody>
      </p:sp>
      <p:sp>
        <p:nvSpPr>
          <p:cNvPr id="4" name="Slide Number Placeholder 3"/>
          <p:cNvSpPr>
            <a:spLocks noGrp="1"/>
          </p:cNvSpPr>
          <p:nvPr>
            <p:ph type="sldNum" sz="quarter" idx="12"/>
          </p:nvPr>
        </p:nvSpPr>
        <p:spPr/>
        <p:txBody>
          <a:bodyPr/>
          <a:lstStyle/>
          <a:p>
            <a:fld id="{BC89F0A3-50AA-4A7B-9E0B-E6D93150F5C1}" type="slidenum">
              <a:rPr lang="en-US" smtClean="0"/>
              <a:pPr/>
              <a:t>72</a:t>
            </a:fld>
            <a:endParaRPr lang="en-US"/>
          </a:p>
        </p:txBody>
      </p:sp>
    </p:spTree>
    <p:extLst>
      <p:ext uri="{BB962C8B-B14F-4D97-AF65-F5344CB8AC3E}">
        <p14:creationId xmlns:p14="http://schemas.microsoft.com/office/powerpoint/2010/main" val="12640596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2"/>
          </p:nvPr>
        </p:nvSpPr>
        <p:spPr/>
        <p:txBody>
          <a:bodyPr/>
          <a:lstStyle/>
          <a:p>
            <a:fld id="{5B837530-55E2-4DA1-9395-5CEB6C8DA1A0}" type="slidenum">
              <a:rPr lang="en-US"/>
              <a:pPr/>
              <a:t>73</a:t>
            </a:fld>
            <a:endParaRPr lang="en-US"/>
          </a:p>
        </p:txBody>
      </p:sp>
      <p:sp>
        <p:nvSpPr>
          <p:cNvPr id="482306" name="Rectangle 2"/>
          <p:cNvSpPr>
            <a:spLocks noGrp="1" noChangeArrowheads="1"/>
          </p:cNvSpPr>
          <p:nvPr>
            <p:ph type="title"/>
          </p:nvPr>
        </p:nvSpPr>
        <p:spPr>
          <a:xfrm>
            <a:off x="-381000" y="0"/>
            <a:ext cx="7772400" cy="1143000"/>
          </a:xfrm>
        </p:spPr>
        <p:txBody>
          <a:bodyPr/>
          <a:lstStyle/>
          <a:p>
            <a:r>
              <a:rPr lang="en-US">
                <a:cs typeface="Courier New" pitchFamily="49" charset="0"/>
              </a:rPr>
              <a:t>The          sort</a:t>
            </a:r>
            <a:endParaRPr lang="en-US"/>
          </a:p>
        </p:txBody>
      </p:sp>
      <p:sp>
        <p:nvSpPr>
          <p:cNvPr id="482307" name="Text Box 3"/>
          <p:cNvSpPr txBox="1">
            <a:spLocks noChangeArrowheads="1"/>
          </p:cNvSpPr>
          <p:nvPr/>
        </p:nvSpPr>
        <p:spPr bwMode="auto">
          <a:xfrm>
            <a:off x="365125" y="1447800"/>
            <a:ext cx="862647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dirty="0" err="1">
                <a:cs typeface="Courier New" pitchFamily="49" charset="0"/>
              </a:rPr>
              <a:t>Shellsort</a:t>
            </a:r>
            <a:r>
              <a:rPr lang="en-US" sz="2400" dirty="0">
                <a:cs typeface="Courier New" pitchFamily="49" charset="0"/>
              </a:rPr>
              <a:t> is based on an underlying procedure </a:t>
            </a:r>
            <a:br>
              <a:rPr lang="en-US" sz="2400" dirty="0">
                <a:cs typeface="Courier New" pitchFamily="49" charset="0"/>
              </a:rPr>
            </a:br>
            <a:r>
              <a:rPr lang="en-US" sz="2400" dirty="0">
                <a:cs typeface="Courier New" pitchFamily="49" charset="0"/>
              </a:rPr>
              <a:t>called </a:t>
            </a:r>
            <a:r>
              <a:rPr lang="en-US" sz="2400" dirty="0">
                <a:solidFill>
                  <a:srgbClr val="A50021"/>
                </a:solidFill>
                <a:cs typeface="Courier New" pitchFamily="49" charset="0"/>
              </a:rPr>
              <a:t>h-sorting</a:t>
            </a:r>
            <a:r>
              <a:rPr lang="en-US" sz="2400" dirty="0">
                <a:cs typeface="Courier New" pitchFamily="49" charset="0"/>
              </a:rPr>
              <a:t>. Let’s learn </a:t>
            </a:r>
            <a:r>
              <a:rPr lang="en-US" sz="2400" dirty="0">
                <a:solidFill>
                  <a:srgbClr val="A50021"/>
                </a:solidFill>
                <a:cs typeface="Courier New" pitchFamily="49" charset="0"/>
              </a:rPr>
              <a:t>h-sorting </a:t>
            </a:r>
            <a:r>
              <a:rPr lang="en-US" sz="2400" dirty="0">
                <a:cs typeface="Courier New" pitchFamily="49" charset="0"/>
              </a:rPr>
              <a:t>first…</a:t>
            </a:r>
          </a:p>
        </p:txBody>
      </p:sp>
      <p:sp>
        <p:nvSpPr>
          <p:cNvPr id="482309" name="Text Box 5"/>
          <p:cNvSpPr txBox="1">
            <a:spLocks noChangeArrowheads="1"/>
          </p:cNvSpPr>
          <p:nvPr/>
        </p:nvSpPr>
        <p:spPr bwMode="auto">
          <a:xfrm>
            <a:off x="304800" y="2774950"/>
            <a:ext cx="6059488" cy="4270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200"/>
              <a:t>The method for </a:t>
            </a:r>
            <a:r>
              <a:rPr lang="en-US" sz="2200">
                <a:solidFill>
                  <a:srgbClr val="6600CC"/>
                </a:solidFill>
              </a:rPr>
              <a:t>h-sorting</a:t>
            </a:r>
            <a:r>
              <a:rPr lang="en-US" sz="2200"/>
              <a:t> an array is simple: </a:t>
            </a:r>
          </a:p>
        </p:txBody>
      </p:sp>
      <p:sp>
        <p:nvSpPr>
          <p:cNvPr id="482310" name="Text Box 6"/>
          <p:cNvSpPr txBox="1">
            <a:spLocks noChangeArrowheads="1"/>
          </p:cNvSpPr>
          <p:nvPr/>
        </p:nvSpPr>
        <p:spPr bwMode="auto">
          <a:xfrm>
            <a:off x="914400" y="3384550"/>
            <a:ext cx="7661275" cy="2711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a:solidFill>
                  <a:srgbClr val="006666"/>
                </a:solidFill>
              </a:rPr>
              <a:t>Pick a value of </a:t>
            </a:r>
            <a:r>
              <a:rPr lang="en-US" sz="2200">
                <a:solidFill>
                  <a:srgbClr val="6600CC"/>
                </a:solidFill>
              </a:rPr>
              <a:t>h</a:t>
            </a:r>
          </a:p>
          <a:p>
            <a:endParaRPr lang="en-US" sz="1000">
              <a:solidFill>
                <a:srgbClr val="006666"/>
              </a:solidFill>
            </a:endParaRPr>
          </a:p>
          <a:p>
            <a:r>
              <a:rPr lang="en-US" sz="2200">
                <a:solidFill>
                  <a:srgbClr val="006666"/>
                </a:solidFill>
              </a:rPr>
              <a:t>For each element in the array:</a:t>
            </a:r>
          </a:p>
          <a:p>
            <a:endParaRPr lang="en-US" sz="1000">
              <a:solidFill>
                <a:srgbClr val="006666"/>
              </a:solidFill>
            </a:endParaRPr>
          </a:p>
          <a:p>
            <a:pPr lvl="1">
              <a:buFontTx/>
              <a:buChar char="•"/>
            </a:pPr>
            <a:r>
              <a:rPr lang="en-US" sz="2200">
                <a:solidFill>
                  <a:srgbClr val="006666"/>
                </a:solidFill>
              </a:rPr>
              <a:t> If </a:t>
            </a:r>
            <a:r>
              <a:rPr lang="en-US" sz="2200">
                <a:solidFill>
                  <a:srgbClr val="6600CC"/>
                </a:solidFill>
              </a:rPr>
              <a:t>A[i]</a:t>
            </a:r>
            <a:r>
              <a:rPr lang="en-US" sz="2200">
                <a:solidFill>
                  <a:srgbClr val="006666"/>
                </a:solidFill>
              </a:rPr>
              <a:t> and </a:t>
            </a:r>
            <a:r>
              <a:rPr lang="en-US" sz="2200">
                <a:solidFill>
                  <a:srgbClr val="6600CC"/>
                </a:solidFill>
              </a:rPr>
              <a:t>A[i+h]</a:t>
            </a:r>
            <a:r>
              <a:rPr lang="en-US" sz="2200">
                <a:solidFill>
                  <a:srgbClr val="006666"/>
                </a:solidFill>
              </a:rPr>
              <a:t> are </a:t>
            </a:r>
            <a:r>
              <a:rPr lang="en-US" sz="2200">
                <a:solidFill>
                  <a:srgbClr val="6600CC"/>
                </a:solidFill>
              </a:rPr>
              <a:t>out of order</a:t>
            </a:r>
            <a:r>
              <a:rPr lang="en-US" sz="2200">
                <a:solidFill>
                  <a:srgbClr val="006666"/>
                </a:solidFill>
              </a:rPr>
              <a:t> then</a:t>
            </a:r>
            <a:br>
              <a:rPr lang="en-US" sz="2200">
                <a:solidFill>
                  <a:srgbClr val="006666"/>
                </a:solidFill>
              </a:rPr>
            </a:br>
            <a:endParaRPr lang="en-US" sz="1000">
              <a:solidFill>
                <a:srgbClr val="006666"/>
              </a:solidFill>
            </a:endParaRPr>
          </a:p>
          <a:p>
            <a:pPr lvl="2">
              <a:buFontTx/>
              <a:buChar char="•"/>
            </a:pPr>
            <a:r>
              <a:rPr lang="en-US" sz="2200">
                <a:solidFill>
                  <a:srgbClr val="006666"/>
                </a:solidFill>
              </a:rPr>
              <a:t> </a:t>
            </a:r>
            <a:r>
              <a:rPr lang="en-US" sz="2200">
                <a:solidFill>
                  <a:srgbClr val="6600CC"/>
                </a:solidFill>
              </a:rPr>
              <a:t>Swap</a:t>
            </a:r>
            <a:r>
              <a:rPr lang="en-US" sz="2200">
                <a:solidFill>
                  <a:srgbClr val="006666"/>
                </a:solidFill>
              </a:rPr>
              <a:t> the two elements</a:t>
            </a:r>
          </a:p>
          <a:p>
            <a:pPr lvl="2">
              <a:buFontTx/>
              <a:buChar char="•"/>
            </a:pPr>
            <a:endParaRPr lang="en-US" sz="1000">
              <a:solidFill>
                <a:srgbClr val="006666"/>
              </a:solidFill>
            </a:endParaRPr>
          </a:p>
          <a:p>
            <a:r>
              <a:rPr lang="en-US" sz="2200">
                <a:solidFill>
                  <a:srgbClr val="006666"/>
                </a:solidFill>
              </a:rPr>
              <a:t>If you swapped any elements during the last pass,</a:t>
            </a:r>
            <a:br>
              <a:rPr lang="en-US" sz="2200">
                <a:solidFill>
                  <a:srgbClr val="006666"/>
                </a:solidFill>
              </a:rPr>
            </a:br>
            <a:r>
              <a:rPr lang="en-US" sz="2200">
                <a:solidFill>
                  <a:srgbClr val="006666"/>
                </a:solidFill>
              </a:rPr>
              <a:t>then repeat the entire process again (same h value).</a:t>
            </a:r>
          </a:p>
        </p:txBody>
      </p:sp>
      <p:pic>
        <p:nvPicPr>
          <p:cNvPr id="482313" name="Picture 9" descr="MCj044051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200" y="2546350"/>
            <a:ext cx="1266825" cy="1600200"/>
          </a:xfrm>
          <a:prstGeom prst="rect">
            <a:avLst/>
          </a:prstGeom>
          <a:noFill/>
          <a:extLst>
            <a:ext uri="{909E8E84-426E-40DD-AFC4-6F175D3DCCD1}">
              <a14:hiddenFill xmlns:a14="http://schemas.microsoft.com/office/drawing/2010/main">
                <a:solidFill>
                  <a:srgbClr val="FFFFFF"/>
                </a:solidFill>
              </a14:hiddenFill>
            </a:ext>
          </a:extLst>
        </p:spPr>
      </p:pic>
      <p:sp>
        <p:nvSpPr>
          <p:cNvPr id="482314" name="AutoShape 10"/>
          <p:cNvSpPr>
            <a:spLocks noChangeArrowheads="1"/>
          </p:cNvSpPr>
          <p:nvPr/>
        </p:nvSpPr>
        <p:spPr bwMode="auto">
          <a:xfrm>
            <a:off x="6934200" y="304800"/>
            <a:ext cx="2209800" cy="1371600"/>
          </a:xfrm>
          <a:prstGeom prst="wedgeRoundRectCallout">
            <a:avLst>
              <a:gd name="adj1" fmla="val -28231"/>
              <a:gd name="adj2" fmla="val 161806"/>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400"/>
              <a:t>Errr….</a:t>
            </a:r>
            <a:br>
              <a:rPr lang="en-US" sz="2400"/>
            </a:br>
            <a:r>
              <a:rPr lang="en-US" sz="2400"/>
              <a:t>“I want h=3”</a:t>
            </a:r>
          </a:p>
        </p:txBody>
      </p:sp>
      <p:pic>
        <p:nvPicPr>
          <p:cNvPr id="482315" name="Picture 11" descr="MCj0438049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19400" y="0"/>
            <a:ext cx="1447800" cy="1447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230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23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2310">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8231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482314"/>
                                        </p:tgtEl>
                                        <p:attrNameLst>
                                          <p:attrName>style.visibility</p:attrName>
                                        </p:attrNameLst>
                                      </p:cBhvr>
                                      <p:to>
                                        <p:strVal val="visible"/>
                                      </p:to>
                                    </p:set>
                                    <p:animEffect transition="in" filter="wipe(down)">
                                      <p:cBhvr>
                                        <p:cTn id="23" dur="500"/>
                                        <p:tgtEl>
                                          <p:spTgt spid="48231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482314"/>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482313"/>
                                        </p:tgtEl>
                                        <p:attrNameLst>
                                          <p:attrName>style.visibility</p:attrName>
                                        </p:attrNameLst>
                                      </p:cBhvr>
                                      <p:to>
                                        <p:strVal val="hidden"/>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482310">
                                            <p:txEl>
                                              <p:pRg st="2" end="2"/>
                                            </p:txEl>
                                          </p:spTgt>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482310">
                                            <p:txEl>
                                              <p:pRg st="4" end="4"/>
                                            </p:tx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482310">
                                            <p:txEl>
                                              <p:pRg st="5" end="5"/>
                                            </p:txEl>
                                          </p:spTgt>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823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307" grpId="0"/>
      <p:bldP spid="482309" grpId="0"/>
      <p:bldP spid="482310" grpId="0" uiExpand="1" build="p" bldLvl="2"/>
      <p:bldP spid="482314" grpId="0" animBg="1"/>
      <p:bldP spid="482314" grpId="1"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lide Number Placeholder 4"/>
          <p:cNvSpPr>
            <a:spLocks noGrp="1"/>
          </p:cNvSpPr>
          <p:nvPr>
            <p:ph type="sldNum" sz="quarter" idx="12"/>
          </p:nvPr>
        </p:nvSpPr>
        <p:spPr/>
        <p:txBody>
          <a:bodyPr/>
          <a:lstStyle/>
          <a:p>
            <a:fld id="{E72A84F5-4D1F-4FA9-868F-DE95437348EA}" type="slidenum">
              <a:rPr lang="en-US"/>
              <a:pPr/>
              <a:t>74</a:t>
            </a:fld>
            <a:endParaRPr lang="en-US"/>
          </a:p>
        </p:txBody>
      </p:sp>
      <p:sp>
        <p:nvSpPr>
          <p:cNvPr id="483330" name="Rectangle 2"/>
          <p:cNvSpPr>
            <a:spLocks noGrp="1" noChangeArrowheads="1"/>
          </p:cNvSpPr>
          <p:nvPr>
            <p:ph type="title"/>
          </p:nvPr>
        </p:nvSpPr>
        <p:spPr/>
        <p:txBody>
          <a:bodyPr/>
          <a:lstStyle/>
          <a:p>
            <a:r>
              <a:rPr lang="en-US">
                <a:cs typeface="Courier New" pitchFamily="49" charset="0"/>
              </a:rPr>
              <a:t>The Shellsort: </a:t>
            </a:r>
            <a:r>
              <a:rPr lang="en-US">
                <a:solidFill>
                  <a:schemeClr val="accent2"/>
                </a:solidFill>
                <a:cs typeface="Courier New" pitchFamily="49" charset="0"/>
              </a:rPr>
              <a:t>h-sorting</a:t>
            </a:r>
          </a:p>
        </p:txBody>
      </p:sp>
      <p:sp>
        <p:nvSpPr>
          <p:cNvPr id="483399" name="Text Box 71"/>
          <p:cNvSpPr txBox="1">
            <a:spLocks noChangeArrowheads="1"/>
          </p:cNvSpPr>
          <p:nvPr/>
        </p:nvSpPr>
        <p:spPr bwMode="auto">
          <a:xfrm>
            <a:off x="5853113" y="1103313"/>
            <a:ext cx="3273425"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Let’s </a:t>
            </a:r>
            <a:r>
              <a:rPr lang="en-US" sz="2000">
                <a:solidFill>
                  <a:srgbClr val="6600CC"/>
                </a:solidFill>
              </a:rPr>
              <a:t>3-sort</a:t>
            </a:r>
            <a:r>
              <a:rPr lang="en-US" sz="2000"/>
              <a:t> this array so the shells are ascending.</a:t>
            </a:r>
          </a:p>
          <a:p>
            <a:pPr algn="ctr"/>
            <a:r>
              <a:rPr lang="en-US" sz="2000"/>
              <a:t>e.g., </a:t>
            </a:r>
            <a:r>
              <a:rPr lang="en-US" sz="2000">
                <a:solidFill>
                  <a:srgbClr val="6600CC"/>
                </a:solidFill>
              </a:rPr>
              <a:t>h=3</a:t>
            </a:r>
          </a:p>
        </p:txBody>
      </p:sp>
      <p:sp>
        <p:nvSpPr>
          <p:cNvPr id="483403" name="Text Box 75"/>
          <p:cNvSpPr txBox="1">
            <a:spLocks noChangeArrowheads="1"/>
          </p:cNvSpPr>
          <p:nvPr/>
        </p:nvSpPr>
        <p:spPr bwMode="auto">
          <a:xfrm>
            <a:off x="4114800" y="-1295400"/>
            <a:ext cx="8732838"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solidFill>
                  <a:schemeClr val="accent2"/>
                </a:solidFill>
              </a:rPr>
              <a:t>Question</a:t>
            </a:r>
            <a:r>
              <a:rPr lang="en-US" sz="2400"/>
              <a:t>: If you 1-sort an array, which other sort algorithm does this resemble?</a:t>
            </a:r>
          </a:p>
        </p:txBody>
      </p:sp>
      <p:grpSp>
        <p:nvGrpSpPr>
          <p:cNvPr id="483503" name="Group 175"/>
          <p:cNvGrpSpPr>
            <a:grpSpLocks/>
          </p:cNvGrpSpPr>
          <p:nvPr/>
        </p:nvGrpSpPr>
        <p:grpSpPr bwMode="auto">
          <a:xfrm>
            <a:off x="1295400" y="3810000"/>
            <a:ext cx="6624638" cy="2819400"/>
            <a:chOff x="-792" y="3792"/>
            <a:chExt cx="4173" cy="1776"/>
          </a:xfrm>
        </p:grpSpPr>
        <p:sp>
          <p:nvSpPr>
            <p:cNvPr id="483495" name="Rectangle 167"/>
            <p:cNvSpPr>
              <a:spLocks noChangeArrowheads="1"/>
            </p:cNvSpPr>
            <p:nvPr/>
          </p:nvSpPr>
          <p:spPr bwMode="auto">
            <a:xfrm>
              <a:off x="-792"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3496" name="Rectangle 168"/>
            <p:cNvSpPr>
              <a:spLocks noChangeArrowheads="1"/>
            </p:cNvSpPr>
            <p:nvPr/>
          </p:nvSpPr>
          <p:spPr bwMode="auto">
            <a:xfrm>
              <a:off x="-264"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3497" name="Rectangle 169"/>
            <p:cNvSpPr>
              <a:spLocks noChangeArrowheads="1"/>
            </p:cNvSpPr>
            <p:nvPr/>
          </p:nvSpPr>
          <p:spPr bwMode="auto">
            <a:xfrm>
              <a:off x="240"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3498" name="Rectangle 170"/>
            <p:cNvSpPr>
              <a:spLocks noChangeArrowheads="1"/>
            </p:cNvSpPr>
            <p:nvPr/>
          </p:nvSpPr>
          <p:spPr bwMode="auto">
            <a:xfrm>
              <a:off x="768"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3499" name="Rectangle 171"/>
            <p:cNvSpPr>
              <a:spLocks noChangeArrowheads="1"/>
            </p:cNvSpPr>
            <p:nvPr/>
          </p:nvSpPr>
          <p:spPr bwMode="auto">
            <a:xfrm>
              <a:off x="1293"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3500" name="Rectangle 172"/>
            <p:cNvSpPr>
              <a:spLocks noChangeArrowheads="1"/>
            </p:cNvSpPr>
            <p:nvPr/>
          </p:nvSpPr>
          <p:spPr bwMode="auto">
            <a:xfrm>
              <a:off x="1821"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3501" name="Rectangle 173"/>
            <p:cNvSpPr>
              <a:spLocks noChangeArrowheads="1"/>
            </p:cNvSpPr>
            <p:nvPr/>
          </p:nvSpPr>
          <p:spPr bwMode="auto">
            <a:xfrm>
              <a:off x="2325"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3502" name="Rectangle 174"/>
            <p:cNvSpPr>
              <a:spLocks noChangeArrowheads="1"/>
            </p:cNvSpPr>
            <p:nvPr/>
          </p:nvSpPr>
          <p:spPr bwMode="auto">
            <a:xfrm>
              <a:off x="2853"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483487" name="Picture 159" descr="MCj043805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913878">
            <a:off x="4419600" y="4995863"/>
            <a:ext cx="12954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483488" name="Picture 160" descr="MCj043805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913878">
            <a:off x="6691313" y="4695825"/>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483489" name="Picture 161" descr="MCj043805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913878">
            <a:off x="2014538" y="5195888"/>
            <a:ext cx="1130300" cy="1130300"/>
          </a:xfrm>
          <a:prstGeom prst="rect">
            <a:avLst/>
          </a:prstGeom>
          <a:noFill/>
          <a:extLst>
            <a:ext uri="{909E8E84-426E-40DD-AFC4-6F175D3DCCD1}">
              <a14:hiddenFill xmlns:a14="http://schemas.microsoft.com/office/drawing/2010/main">
                <a:solidFill>
                  <a:srgbClr val="FFFFFF"/>
                </a:solidFill>
              </a14:hiddenFill>
            </a:ext>
          </a:extLst>
        </p:spPr>
      </p:pic>
      <p:pic>
        <p:nvPicPr>
          <p:cNvPr id="483490" name="Picture 162" descr="MCj0438052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913878">
            <a:off x="2873375" y="5467350"/>
            <a:ext cx="922338" cy="922338"/>
          </a:xfrm>
          <a:prstGeom prst="rect">
            <a:avLst/>
          </a:prstGeom>
          <a:noFill/>
          <a:extLst>
            <a:ext uri="{909E8E84-426E-40DD-AFC4-6F175D3DCCD1}">
              <a14:hiddenFill xmlns:a14="http://schemas.microsoft.com/office/drawing/2010/main">
                <a:solidFill>
                  <a:srgbClr val="FFFFFF"/>
                </a:solidFill>
              </a14:hiddenFill>
            </a:ext>
          </a:extLst>
        </p:spPr>
      </p:pic>
      <p:pic>
        <p:nvPicPr>
          <p:cNvPr id="483491" name="Picture 163" descr="MCj0438052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913878">
            <a:off x="3810000" y="5624513"/>
            <a:ext cx="755650" cy="755650"/>
          </a:xfrm>
          <a:prstGeom prst="rect">
            <a:avLst/>
          </a:prstGeom>
          <a:noFill/>
          <a:extLst>
            <a:ext uri="{909E8E84-426E-40DD-AFC4-6F175D3DCCD1}">
              <a14:hiddenFill xmlns:a14="http://schemas.microsoft.com/office/drawing/2010/main">
                <a:solidFill>
                  <a:srgbClr val="FFFFFF"/>
                </a:solidFill>
              </a14:hiddenFill>
            </a:ext>
          </a:extLst>
        </p:spPr>
      </p:pic>
      <p:pic>
        <p:nvPicPr>
          <p:cNvPr id="483492" name="Picture 164" descr="MCj0438052000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913878">
            <a:off x="6381750" y="5810250"/>
            <a:ext cx="511175" cy="511175"/>
          </a:xfrm>
          <a:prstGeom prst="rect">
            <a:avLst/>
          </a:prstGeom>
          <a:noFill/>
          <a:extLst>
            <a:ext uri="{909E8E84-426E-40DD-AFC4-6F175D3DCCD1}">
              <a14:hiddenFill xmlns:a14="http://schemas.microsoft.com/office/drawing/2010/main">
                <a:solidFill>
                  <a:srgbClr val="FFFFFF"/>
                </a:solidFill>
              </a14:hiddenFill>
            </a:ext>
          </a:extLst>
        </p:spPr>
      </p:pic>
      <p:pic>
        <p:nvPicPr>
          <p:cNvPr id="483493" name="Picture 165" descr="MCj04380520000[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913878">
            <a:off x="5726113" y="5995988"/>
            <a:ext cx="357187" cy="357187"/>
          </a:xfrm>
          <a:prstGeom prst="rect">
            <a:avLst/>
          </a:prstGeom>
          <a:noFill/>
          <a:extLst>
            <a:ext uri="{909E8E84-426E-40DD-AFC4-6F175D3DCCD1}">
              <a14:hiddenFill xmlns:a14="http://schemas.microsoft.com/office/drawing/2010/main">
                <a:solidFill>
                  <a:srgbClr val="FFFFFF"/>
                </a:solidFill>
              </a14:hiddenFill>
            </a:ext>
          </a:extLst>
        </p:spPr>
      </p:pic>
      <p:pic>
        <p:nvPicPr>
          <p:cNvPr id="483494" name="Picture 166" descr="MCj043805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913878">
            <a:off x="685801" y="4138612"/>
            <a:ext cx="2081212" cy="2081213"/>
          </a:xfrm>
          <a:prstGeom prst="rect">
            <a:avLst/>
          </a:prstGeom>
          <a:noFill/>
          <a:extLst>
            <a:ext uri="{909E8E84-426E-40DD-AFC4-6F175D3DCCD1}">
              <a14:hiddenFill xmlns:a14="http://schemas.microsoft.com/office/drawing/2010/main">
                <a:solidFill>
                  <a:srgbClr val="FFFFFF"/>
                </a:solidFill>
              </a14:hiddenFill>
            </a:ext>
          </a:extLst>
        </p:spPr>
      </p:pic>
      <p:sp>
        <p:nvSpPr>
          <p:cNvPr id="483505" name="Text Box 177"/>
          <p:cNvSpPr txBox="1">
            <a:spLocks noChangeArrowheads="1"/>
          </p:cNvSpPr>
          <p:nvPr/>
        </p:nvSpPr>
        <p:spPr bwMode="auto">
          <a:xfrm>
            <a:off x="327025" y="869950"/>
            <a:ext cx="7661275" cy="21018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a:solidFill>
                  <a:srgbClr val="006666"/>
                </a:solidFill>
              </a:rPr>
              <a:t>Pick a value of h</a:t>
            </a:r>
            <a:endParaRPr lang="en-US" sz="1000">
              <a:solidFill>
                <a:srgbClr val="006666"/>
              </a:solidFill>
            </a:endParaRPr>
          </a:p>
          <a:p>
            <a:r>
              <a:rPr lang="en-US" sz="2200">
                <a:solidFill>
                  <a:srgbClr val="006666"/>
                </a:solidFill>
              </a:rPr>
              <a:t>For each element in the array:</a:t>
            </a:r>
            <a:endParaRPr lang="en-US" sz="1000">
              <a:solidFill>
                <a:srgbClr val="006666"/>
              </a:solidFill>
            </a:endParaRPr>
          </a:p>
          <a:p>
            <a:pPr lvl="1">
              <a:buFontTx/>
              <a:buChar char="•"/>
            </a:pPr>
            <a:r>
              <a:rPr lang="en-US" sz="2200">
                <a:solidFill>
                  <a:srgbClr val="006666"/>
                </a:solidFill>
              </a:rPr>
              <a:t> If </a:t>
            </a:r>
            <a:r>
              <a:rPr lang="en-US" sz="2200">
                <a:solidFill>
                  <a:srgbClr val="6600CC"/>
                </a:solidFill>
              </a:rPr>
              <a:t>A[i]</a:t>
            </a:r>
            <a:r>
              <a:rPr lang="en-US" sz="2200">
                <a:solidFill>
                  <a:srgbClr val="006666"/>
                </a:solidFill>
              </a:rPr>
              <a:t> and </a:t>
            </a:r>
            <a:r>
              <a:rPr lang="en-US" sz="2200">
                <a:solidFill>
                  <a:srgbClr val="6600CC"/>
                </a:solidFill>
              </a:rPr>
              <a:t>A[i+h]</a:t>
            </a:r>
            <a:r>
              <a:rPr lang="en-US" sz="2200">
                <a:solidFill>
                  <a:srgbClr val="006666"/>
                </a:solidFill>
              </a:rPr>
              <a:t> are </a:t>
            </a:r>
            <a:r>
              <a:rPr lang="en-US" sz="2200">
                <a:solidFill>
                  <a:srgbClr val="6600CC"/>
                </a:solidFill>
              </a:rPr>
              <a:t>out of order</a:t>
            </a:r>
            <a:r>
              <a:rPr lang="en-US" sz="2200">
                <a:solidFill>
                  <a:srgbClr val="006666"/>
                </a:solidFill>
              </a:rPr>
              <a:t> </a:t>
            </a:r>
            <a:endParaRPr lang="en-US" sz="1000">
              <a:solidFill>
                <a:srgbClr val="006666"/>
              </a:solidFill>
            </a:endParaRPr>
          </a:p>
          <a:p>
            <a:pPr lvl="2">
              <a:buFontTx/>
              <a:buChar char="•"/>
            </a:pPr>
            <a:r>
              <a:rPr lang="en-US" sz="2200">
                <a:solidFill>
                  <a:srgbClr val="006666"/>
                </a:solidFill>
              </a:rPr>
              <a:t> </a:t>
            </a:r>
            <a:r>
              <a:rPr lang="en-US" sz="2200">
                <a:solidFill>
                  <a:srgbClr val="6600CC"/>
                </a:solidFill>
              </a:rPr>
              <a:t>Swap</a:t>
            </a:r>
            <a:r>
              <a:rPr lang="en-US" sz="2200">
                <a:solidFill>
                  <a:srgbClr val="006666"/>
                </a:solidFill>
              </a:rPr>
              <a:t> the two elements</a:t>
            </a:r>
            <a:endParaRPr lang="en-US" sz="1000">
              <a:solidFill>
                <a:srgbClr val="006666"/>
              </a:solidFill>
            </a:endParaRPr>
          </a:p>
          <a:p>
            <a:r>
              <a:rPr lang="en-US" sz="2200">
                <a:solidFill>
                  <a:srgbClr val="006666"/>
                </a:solidFill>
              </a:rPr>
              <a:t>If you swapped any elements,</a:t>
            </a:r>
            <a:br>
              <a:rPr lang="en-US" sz="2200">
                <a:solidFill>
                  <a:srgbClr val="006666"/>
                </a:solidFill>
              </a:rPr>
            </a:br>
            <a:r>
              <a:rPr lang="en-US" sz="2200">
                <a:solidFill>
                  <a:srgbClr val="006666"/>
                </a:solidFill>
              </a:rPr>
              <a:t>repeat the entire process again.</a:t>
            </a:r>
          </a:p>
        </p:txBody>
      </p:sp>
      <p:grpSp>
        <p:nvGrpSpPr>
          <p:cNvPr id="483508" name="Group 180"/>
          <p:cNvGrpSpPr>
            <a:grpSpLocks/>
          </p:cNvGrpSpPr>
          <p:nvPr/>
        </p:nvGrpSpPr>
        <p:grpSpPr bwMode="auto">
          <a:xfrm>
            <a:off x="1584325" y="3001963"/>
            <a:ext cx="269875" cy="779462"/>
            <a:chOff x="1325" y="4349"/>
            <a:chExt cx="170" cy="491"/>
          </a:xfrm>
        </p:grpSpPr>
        <p:sp>
          <p:nvSpPr>
            <p:cNvPr id="483506" name="Text Box 178"/>
            <p:cNvSpPr txBox="1">
              <a:spLocks noChangeArrowheads="1"/>
            </p:cNvSpPr>
            <p:nvPr/>
          </p:nvSpPr>
          <p:spPr bwMode="auto">
            <a:xfrm>
              <a:off x="1325" y="4349"/>
              <a:ext cx="17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CC"/>
                  </a:solidFill>
                </a:rPr>
                <a:t>i</a:t>
              </a:r>
            </a:p>
          </p:txBody>
        </p:sp>
        <p:sp>
          <p:nvSpPr>
            <p:cNvPr id="483507" name="Line 179"/>
            <p:cNvSpPr>
              <a:spLocks noChangeShapeType="1"/>
            </p:cNvSpPr>
            <p:nvPr/>
          </p:nvSpPr>
          <p:spPr bwMode="auto">
            <a:xfrm>
              <a:off x="1410" y="4608"/>
              <a:ext cx="9" cy="232"/>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83509" name="Group 181"/>
          <p:cNvGrpSpPr>
            <a:grpSpLocks/>
          </p:cNvGrpSpPr>
          <p:nvPr/>
        </p:nvGrpSpPr>
        <p:grpSpPr bwMode="auto">
          <a:xfrm>
            <a:off x="3992563" y="3003550"/>
            <a:ext cx="692150" cy="779463"/>
            <a:chOff x="1268" y="4349"/>
            <a:chExt cx="436" cy="491"/>
          </a:xfrm>
        </p:grpSpPr>
        <p:sp>
          <p:nvSpPr>
            <p:cNvPr id="483510" name="Text Box 182"/>
            <p:cNvSpPr txBox="1">
              <a:spLocks noChangeArrowheads="1"/>
            </p:cNvSpPr>
            <p:nvPr/>
          </p:nvSpPr>
          <p:spPr bwMode="auto">
            <a:xfrm>
              <a:off x="1268" y="4349"/>
              <a:ext cx="436"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sz="2400">
                  <a:solidFill>
                    <a:srgbClr val="6600CC"/>
                  </a:solidFill>
                </a:rPr>
                <a:t>i+3 </a:t>
              </a:r>
            </a:p>
          </p:txBody>
        </p:sp>
        <p:sp>
          <p:nvSpPr>
            <p:cNvPr id="483511" name="Line 183"/>
            <p:cNvSpPr>
              <a:spLocks noChangeShapeType="1"/>
            </p:cNvSpPr>
            <p:nvPr/>
          </p:nvSpPr>
          <p:spPr bwMode="auto">
            <a:xfrm>
              <a:off x="1410" y="4608"/>
              <a:ext cx="9" cy="232"/>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83512" name="Group 184"/>
          <p:cNvGrpSpPr>
            <a:grpSpLocks/>
          </p:cNvGrpSpPr>
          <p:nvPr/>
        </p:nvGrpSpPr>
        <p:grpSpPr bwMode="auto">
          <a:xfrm>
            <a:off x="38100" y="4479925"/>
            <a:ext cx="1254125" cy="1249363"/>
            <a:chOff x="1766" y="5069"/>
            <a:chExt cx="790" cy="787"/>
          </a:xfrm>
        </p:grpSpPr>
        <p:sp>
          <p:nvSpPr>
            <p:cNvPr id="483513" name="Text Box 185"/>
            <p:cNvSpPr txBox="1">
              <a:spLocks noChangeArrowheads="1"/>
            </p:cNvSpPr>
            <p:nvPr/>
          </p:nvSpPr>
          <p:spPr bwMode="auto">
            <a:xfrm>
              <a:off x="1766" y="5069"/>
              <a:ext cx="79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SWAP?</a:t>
              </a:r>
            </a:p>
          </p:txBody>
        </p:sp>
        <p:sp>
          <p:nvSpPr>
            <p:cNvPr id="483514" name="Rectangle 186"/>
            <p:cNvSpPr>
              <a:spLocks noChangeArrowheads="1"/>
            </p:cNvSpPr>
            <p:nvPr/>
          </p:nvSpPr>
          <p:spPr bwMode="auto">
            <a:xfrm>
              <a:off x="1824" y="5328"/>
              <a:ext cx="672" cy="528"/>
            </a:xfrm>
            <a:prstGeom prst="rect">
              <a:avLst/>
            </a:prstGeom>
            <a:solidFill>
              <a:srgbClr val="FFFF99"/>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483515" name="Picture 187" descr="MCj04325370000[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8763" y="4918075"/>
            <a:ext cx="831850" cy="831850"/>
          </a:xfrm>
          <a:prstGeom prst="rect">
            <a:avLst/>
          </a:prstGeom>
          <a:noFill/>
          <a:extLst>
            <a:ext uri="{909E8E84-426E-40DD-AFC4-6F175D3DCCD1}">
              <a14:hiddenFill xmlns:a14="http://schemas.microsoft.com/office/drawing/2010/main">
                <a:solidFill>
                  <a:srgbClr val="FFFFFF"/>
                </a:solidFill>
              </a14:hiddenFill>
            </a:ext>
          </a:extLst>
        </p:spPr>
      </p:pic>
      <p:sp>
        <p:nvSpPr>
          <p:cNvPr id="483516" name="AutoShape 188"/>
          <p:cNvSpPr>
            <a:spLocks noChangeArrowheads="1"/>
          </p:cNvSpPr>
          <p:nvPr/>
        </p:nvSpPr>
        <p:spPr bwMode="auto">
          <a:xfrm>
            <a:off x="1597025" y="1454150"/>
            <a:ext cx="2971800" cy="1295400"/>
          </a:xfrm>
          <a:prstGeom prst="cloudCallout">
            <a:avLst>
              <a:gd name="adj1" fmla="val -43750"/>
              <a:gd name="adj2" fmla="val 65319"/>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out of order! </a:t>
            </a:r>
            <a:r>
              <a:rPr lang="en-US">
                <a:solidFill>
                  <a:srgbClr val="6600CC"/>
                </a:solidFill>
              </a:rPr>
              <a:t>Let’s swap!</a:t>
            </a:r>
          </a:p>
        </p:txBody>
      </p:sp>
      <p:sp>
        <p:nvSpPr>
          <p:cNvPr id="483529" name="AutoShape 201"/>
          <p:cNvSpPr>
            <a:spLocks noChangeArrowheads="1"/>
          </p:cNvSpPr>
          <p:nvPr/>
        </p:nvSpPr>
        <p:spPr bwMode="auto">
          <a:xfrm>
            <a:off x="2154238" y="1271588"/>
            <a:ext cx="2971800" cy="1295400"/>
          </a:xfrm>
          <a:prstGeom prst="cloudCallout">
            <a:avLst>
              <a:gd name="adj1" fmla="val -34403"/>
              <a:gd name="adj2" fmla="val 81741"/>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in order! </a:t>
            </a:r>
            <a:br>
              <a:rPr lang="en-US"/>
            </a:br>
            <a:r>
              <a:rPr lang="en-US">
                <a:solidFill>
                  <a:srgbClr val="6600CC"/>
                </a:solidFill>
              </a:rPr>
              <a:t>No swap!</a:t>
            </a:r>
          </a:p>
        </p:txBody>
      </p:sp>
      <p:sp>
        <p:nvSpPr>
          <p:cNvPr id="483530" name="AutoShape 202"/>
          <p:cNvSpPr>
            <a:spLocks noChangeArrowheads="1"/>
          </p:cNvSpPr>
          <p:nvPr/>
        </p:nvSpPr>
        <p:spPr bwMode="auto">
          <a:xfrm>
            <a:off x="3124200" y="1524000"/>
            <a:ext cx="2971800" cy="1295400"/>
          </a:xfrm>
          <a:prstGeom prst="cloudCallout">
            <a:avLst>
              <a:gd name="adj1" fmla="val -43750"/>
              <a:gd name="adj2" fmla="val 65319"/>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out of order! </a:t>
            </a:r>
            <a:r>
              <a:rPr lang="en-US">
                <a:solidFill>
                  <a:srgbClr val="6600CC"/>
                </a:solidFill>
              </a:rPr>
              <a:t>Let’s swap!</a:t>
            </a:r>
          </a:p>
        </p:txBody>
      </p:sp>
      <p:sp>
        <p:nvSpPr>
          <p:cNvPr id="483531" name="AutoShape 203"/>
          <p:cNvSpPr>
            <a:spLocks noChangeArrowheads="1"/>
          </p:cNvSpPr>
          <p:nvPr/>
        </p:nvSpPr>
        <p:spPr bwMode="auto">
          <a:xfrm>
            <a:off x="4067175" y="1471613"/>
            <a:ext cx="2971800" cy="1295400"/>
          </a:xfrm>
          <a:prstGeom prst="cloudCallout">
            <a:avLst>
              <a:gd name="adj1" fmla="val -43750"/>
              <a:gd name="adj2" fmla="val 65319"/>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out of order! </a:t>
            </a:r>
            <a:r>
              <a:rPr lang="en-US">
                <a:solidFill>
                  <a:srgbClr val="6600CC"/>
                </a:solidFill>
              </a:rPr>
              <a:t>Let’s swap!</a:t>
            </a:r>
          </a:p>
        </p:txBody>
      </p:sp>
      <p:sp>
        <p:nvSpPr>
          <p:cNvPr id="483532" name="AutoShape 204"/>
          <p:cNvSpPr>
            <a:spLocks noChangeArrowheads="1"/>
          </p:cNvSpPr>
          <p:nvPr/>
        </p:nvSpPr>
        <p:spPr bwMode="auto">
          <a:xfrm>
            <a:off x="4572000" y="1423988"/>
            <a:ext cx="2971800" cy="1295400"/>
          </a:xfrm>
          <a:prstGeom prst="cloudCallout">
            <a:avLst>
              <a:gd name="adj1" fmla="val -34403"/>
              <a:gd name="adj2" fmla="val 81741"/>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in order! </a:t>
            </a:r>
            <a:br>
              <a:rPr lang="en-US"/>
            </a:br>
            <a:r>
              <a:rPr lang="en-US">
                <a:solidFill>
                  <a:srgbClr val="6600CC"/>
                </a:solidFill>
              </a:rPr>
              <a:t>No swap!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83503"/>
                                        </p:tgtEl>
                                        <p:attrNameLst>
                                          <p:attrName>style.visibility</p:attrName>
                                        </p:attrNameLst>
                                      </p:cBhvr>
                                      <p:to>
                                        <p:strVal val="visible"/>
                                      </p:to>
                                    </p:set>
                                    <p:animEffect transition="in" filter="fade">
                                      <p:cBhvr>
                                        <p:cTn id="7" dur="2000"/>
                                        <p:tgtEl>
                                          <p:spTgt spid="483503"/>
                                        </p:tgtEl>
                                      </p:cBhvr>
                                    </p:animEffect>
                                  </p:childTnLst>
                                </p:cTn>
                              </p:par>
                              <p:par>
                                <p:cTn id="8" presetID="10" presetClass="entr" presetSubtype="0" fill="hold" nodeType="withEffect">
                                  <p:stCondLst>
                                    <p:cond delay="0"/>
                                  </p:stCondLst>
                                  <p:childTnLst>
                                    <p:set>
                                      <p:cBhvr>
                                        <p:cTn id="9" dur="1" fill="hold">
                                          <p:stCondLst>
                                            <p:cond delay="0"/>
                                          </p:stCondLst>
                                        </p:cTn>
                                        <p:tgtEl>
                                          <p:spTgt spid="483487"/>
                                        </p:tgtEl>
                                        <p:attrNameLst>
                                          <p:attrName>style.visibility</p:attrName>
                                        </p:attrNameLst>
                                      </p:cBhvr>
                                      <p:to>
                                        <p:strVal val="visible"/>
                                      </p:to>
                                    </p:set>
                                    <p:animEffect transition="in" filter="fade">
                                      <p:cBhvr>
                                        <p:cTn id="10" dur="2000"/>
                                        <p:tgtEl>
                                          <p:spTgt spid="483487"/>
                                        </p:tgtEl>
                                      </p:cBhvr>
                                    </p:animEffect>
                                  </p:childTnLst>
                                </p:cTn>
                              </p:par>
                              <p:par>
                                <p:cTn id="11" presetID="10" presetClass="entr" presetSubtype="0" fill="hold" nodeType="withEffect">
                                  <p:stCondLst>
                                    <p:cond delay="0"/>
                                  </p:stCondLst>
                                  <p:childTnLst>
                                    <p:set>
                                      <p:cBhvr>
                                        <p:cTn id="12" dur="1" fill="hold">
                                          <p:stCondLst>
                                            <p:cond delay="0"/>
                                          </p:stCondLst>
                                        </p:cTn>
                                        <p:tgtEl>
                                          <p:spTgt spid="483488"/>
                                        </p:tgtEl>
                                        <p:attrNameLst>
                                          <p:attrName>style.visibility</p:attrName>
                                        </p:attrNameLst>
                                      </p:cBhvr>
                                      <p:to>
                                        <p:strVal val="visible"/>
                                      </p:to>
                                    </p:set>
                                    <p:animEffect transition="in" filter="fade">
                                      <p:cBhvr>
                                        <p:cTn id="13" dur="2000"/>
                                        <p:tgtEl>
                                          <p:spTgt spid="483488"/>
                                        </p:tgtEl>
                                      </p:cBhvr>
                                    </p:animEffect>
                                  </p:childTnLst>
                                </p:cTn>
                              </p:par>
                              <p:par>
                                <p:cTn id="14" presetID="10" presetClass="entr" presetSubtype="0" fill="hold" nodeType="withEffect">
                                  <p:stCondLst>
                                    <p:cond delay="0"/>
                                  </p:stCondLst>
                                  <p:childTnLst>
                                    <p:set>
                                      <p:cBhvr>
                                        <p:cTn id="15" dur="1" fill="hold">
                                          <p:stCondLst>
                                            <p:cond delay="0"/>
                                          </p:stCondLst>
                                        </p:cTn>
                                        <p:tgtEl>
                                          <p:spTgt spid="483489"/>
                                        </p:tgtEl>
                                        <p:attrNameLst>
                                          <p:attrName>style.visibility</p:attrName>
                                        </p:attrNameLst>
                                      </p:cBhvr>
                                      <p:to>
                                        <p:strVal val="visible"/>
                                      </p:to>
                                    </p:set>
                                    <p:animEffect transition="in" filter="fade">
                                      <p:cBhvr>
                                        <p:cTn id="16" dur="2000"/>
                                        <p:tgtEl>
                                          <p:spTgt spid="483489"/>
                                        </p:tgtEl>
                                      </p:cBhvr>
                                    </p:animEffect>
                                  </p:childTnLst>
                                </p:cTn>
                              </p:par>
                              <p:par>
                                <p:cTn id="17" presetID="10" presetClass="entr" presetSubtype="0" fill="hold" nodeType="withEffect">
                                  <p:stCondLst>
                                    <p:cond delay="0"/>
                                  </p:stCondLst>
                                  <p:childTnLst>
                                    <p:set>
                                      <p:cBhvr>
                                        <p:cTn id="18" dur="1" fill="hold">
                                          <p:stCondLst>
                                            <p:cond delay="0"/>
                                          </p:stCondLst>
                                        </p:cTn>
                                        <p:tgtEl>
                                          <p:spTgt spid="483490"/>
                                        </p:tgtEl>
                                        <p:attrNameLst>
                                          <p:attrName>style.visibility</p:attrName>
                                        </p:attrNameLst>
                                      </p:cBhvr>
                                      <p:to>
                                        <p:strVal val="visible"/>
                                      </p:to>
                                    </p:set>
                                    <p:animEffect transition="in" filter="fade">
                                      <p:cBhvr>
                                        <p:cTn id="19" dur="2000"/>
                                        <p:tgtEl>
                                          <p:spTgt spid="483490"/>
                                        </p:tgtEl>
                                      </p:cBhvr>
                                    </p:animEffect>
                                  </p:childTnLst>
                                </p:cTn>
                              </p:par>
                              <p:par>
                                <p:cTn id="20" presetID="10" presetClass="entr" presetSubtype="0" fill="hold" nodeType="withEffect">
                                  <p:stCondLst>
                                    <p:cond delay="0"/>
                                  </p:stCondLst>
                                  <p:childTnLst>
                                    <p:set>
                                      <p:cBhvr>
                                        <p:cTn id="21" dur="1" fill="hold">
                                          <p:stCondLst>
                                            <p:cond delay="0"/>
                                          </p:stCondLst>
                                        </p:cTn>
                                        <p:tgtEl>
                                          <p:spTgt spid="483491"/>
                                        </p:tgtEl>
                                        <p:attrNameLst>
                                          <p:attrName>style.visibility</p:attrName>
                                        </p:attrNameLst>
                                      </p:cBhvr>
                                      <p:to>
                                        <p:strVal val="visible"/>
                                      </p:to>
                                    </p:set>
                                    <p:animEffect transition="in" filter="fade">
                                      <p:cBhvr>
                                        <p:cTn id="22" dur="2000"/>
                                        <p:tgtEl>
                                          <p:spTgt spid="483491"/>
                                        </p:tgtEl>
                                      </p:cBhvr>
                                    </p:animEffect>
                                  </p:childTnLst>
                                </p:cTn>
                              </p:par>
                              <p:par>
                                <p:cTn id="23" presetID="10" presetClass="entr" presetSubtype="0" fill="hold" nodeType="withEffect">
                                  <p:stCondLst>
                                    <p:cond delay="0"/>
                                  </p:stCondLst>
                                  <p:childTnLst>
                                    <p:set>
                                      <p:cBhvr>
                                        <p:cTn id="24" dur="1" fill="hold">
                                          <p:stCondLst>
                                            <p:cond delay="0"/>
                                          </p:stCondLst>
                                        </p:cTn>
                                        <p:tgtEl>
                                          <p:spTgt spid="483492"/>
                                        </p:tgtEl>
                                        <p:attrNameLst>
                                          <p:attrName>style.visibility</p:attrName>
                                        </p:attrNameLst>
                                      </p:cBhvr>
                                      <p:to>
                                        <p:strVal val="visible"/>
                                      </p:to>
                                    </p:set>
                                    <p:animEffect transition="in" filter="fade">
                                      <p:cBhvr>
                                        <p:cTn id="25" dur="2000"/>
                                        <p:tgtEl>
                                          <p:spTgt spid="483492"/>
                                        </p:tgtEl>
                                      </p:cBhvr>
                                    </p:animEffect>
                                  </p:childTnLst>
                                </p:cTn>
                              </p:par>
                              <p:par>
                                <p:cTn id="26" presetID="10" presetClass="entr" presetSubtype="0" fill="hold" nodeType="withEffect">
                                  <p:stCondLst>
                                    <p:cond delay="0"/>
                                  </p:stCondLst>
                                  <p:childTnLst>
                                    <p:set>
                                      <p:cBhvr>
                                        <p:cTn id="27" dur="1" fill="hold">
                                          <p:stCondLst>
                                            <p:cond delay="0"/>
                                          </p:stCondLst>
                                        </p:cTn>
                                        <p:tgtEl>
                                          <p:spTgt spid="483493"/>
                                        </p:tgtEl>
                                        <p:attrNameLst>
                                          <p:attrName>style.visibility</p:attrName>
                                        </p:attrNameLst>
                                      </p:cBhvr>
                                      <p:to>
                                        <p:strVal val="visible"/>
                                      </p:to>
                                    </p:set>
                                    <p:animEffect transition="in" filter="fade">
                                      <p:cBhvr>
                                        <p:cTn id="28" dur="2000"/>
                                        <p:tgtEl>
                                          <p:spTgt spid="483493"/>
                                        </p:tgtEl>
                                      </p:cBhvr>
                                    </p:animEffect>
                                  </p:childTnLst>
                                </p:cTn>
                              </p:par>
                              <p:par>
                                <p:cTn id="29" presetID="10" presetClass="entr" presetSubtype="0" fill="hold" nodeType="withEffect">
                                  <p:stCondLst>
                                    <p:cond delay="0"/>
                                  </p:stCondLst>
                                  <p:childTnLst>
                                    <p:set>
                                      <p:cBhvr>
                                        <p:cTn id="30" dur="1" fill="hold">
                                          <p:stCondLst>
                                            <p:cond delay="0"/>
                                          </p:stCondLst>
                                        </p:cTn>
                                        <p:tgtEl>
                                          <p:spTgt spid="483494"/>
                                        </p:tgtEl>
                                        <p:attrNameLst>
                                          <p:attrName>style.visibility</p:attrName>
                                        </p:attrNameLst>
                                      </p:cBhvr>
                                      <p:to>
                                        <p:strVal val="visible"/>
                                      </p:to>
                                    </p:set>
                                    <p:animEffect transition="in" filter="fade">
                                      <p:cBhvr>
                                        <p:cTn id="31" dur="2000"/>
                                        <p:tgtEl>
                                          <p:spTgt spid="483494"/>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483399"/>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0"/>
                                          </p:stCondLst>
                                        </p:cTn>
                                        <p:tgtEl>
                                          <p:spTgt spid="483512"/>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nodeType="clickEffect">
                                  <p:stCondLst>
                                    <p:cond delay="0"/>
                                  </p:stCondLst>
                                  <p:childTnLst>
                                    <p:set>
                                      <p:cBhvr>
                                        <p:cTn id="43" dur="1" fill="hold">
                                          <p:stCondLst>
                                            <p:cond delay="0"/>
                                          </p:stCondLst>
                                        </p:cTn>
                                        <p:tgtEl>
                                          <p:spTgt spid="483508"/>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nodeType="clickEffect">
                                  <p:stCondLst>
                                    <p:cond delay="0"/>
                                  </p:stCondLst>
                                  <p:childTnLst>
                                    <p:set>
                                      <p:cBhvr>
                                        <p:cTn id="47" dur="1" fill="hold">
                                          <p:stCondLst>
                                            <p:cond delay="0"/>
                                          </p:stCondLst>
                                        </p:cTn>
                                        <p:tgtEl>
                                          <p:spTgt spid="483509"/>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483516"/>
                                        </p:tgtEl>
                                        <p:attrNameLst>
                                          <p:attrName>style.visibility</p:attrName>
                                        </p:attrNameLst>
                                      </p:cBhvr>
                                      <p:to>
                                        <p:strVal val="visible"/>
                                      </p:to>
                                    </p:set>
                                    <p:animEffect transition="in" filter="wipe(down)">
                                      <p:cBhvr>
                                        <p:cTn id="52" dur="500"/>
                                        <p:tgtEl>
                                          <p:spTgt spid="48351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44" presetClass="path" presetSubtype="0" accel="50000" decel="50000" fill="hold" nodeType="clickEffect">
                                  <p:stCondLst>
                                    <p:cond delay="0"/>
                                  </p:stCondLst>
                                  <p:childTnLst>
                                    <p:animMotion origin="layout" path="M 4.72222E-6 -2.53469E-6 L 0.07204 -0.05041 C 0.08715 -0.06175 0.10972 -0.06799 0.13333 -0.06799 C 0.16041 -0.06799 0.18177 -0.06175 0.19687 -0.05041 L 0.26927 -2.53469E-6 " pathEditMode="relative" rAng="0" ptsTypes="FffFF">
                                      <p:cBhvr>
                                        <p:cTn id="56" dur="2000" fill="hold"/>
                                        <p:tgtEl>
                                          <p:spTgt spid="483494"/>
                                        </p:tgtEl>
                                        <p:attrNameLst>
                                          <p:attrName>ppt_x</p:attrName>
                                          <p:attrName>ppt_y</p:attrName>
                                        </p:attrNameLst>
                                      </p:cBhvr>
                                      <p:rCtr x="13455" y="-3400"/>
                                    </p:animMotion>
                                  </p:childTnLst>
                                </p:cTn>
                              </p:par>
                              <p:par>
                                <p:cTn id="57" presetID="44" presetClass="path" presetSubtype="0" accel="50000" decel="50000" fill="hold" nodeType="withEffect">
                                  <p:stCondLst>
                                    <p:cond delay="0"/>
                                  </p:stCondLst>
                                  <p:childTnLst>
                                    <p:animMotion origin="layout" path="M 3.88889E-6 -1.83164E-6 L -0.075 -0.05319 C -0.09063 -0.06522 -0.11407 -0.07192 -0.13855 -0.07192 C -0.1665 -0.07192 -0.18872 -0.06522 -0.20434 -0.05319 L -0.27917 -1.83164E-6 " pathEditMode="relative" rAng="0" ptsTypes="FffFF">
                                      <p:cBhvr>
                                        <p:cTn id="58" dur="2000" fill="hold"/>
                                        <p:tgtEl>
                                          <p:spTgt spid="483491"/>
                                        </p:tgtEl>
                                        <p:attrNameLst>
                                          <p:attrName>ppt_x</p:attrName>
                                          <p:attrName>ppt_y</p:attrName>
                                        </p:attrNameLst>
                                      </p:cBhvr>
                                      <p:rCtr x="-13958" y="-3608"/>
                                    </p:animMotion>
                                  </p:childTnLst>
                                </p:cTn>
                              </p:par>
                            </p:childTnLst>
                          </p:cTn>
                        </p:par>
                      </p:childTnLst>
                    </p:cTn>
                  </p:par>
                  <p:par>
                    <p:cTn id="59" fill="hold" nodeType="clickPar">
                      <p:stCondLst>
                        <p:cond delay="indefinite"/>
                      </p:stCondLst>
                      <p:childTnLst>
                        <p:par>
                          <p:cTn id="60" fill="hold" nodeType="withGroup">
                            <p:stCondLst>
                              <p:cond delay="0"/>
                            </p:stCondLst>
                            <p:childTnLst>
                              <p:par>
                                <p:cTn id="61" presetID="10" presetClass="exit" presetSubtype="0" fill="hold" grpId="1" nodeType="clickEffect">
                                  <p:stCondLst>
                                    <p:cond delay="0"/>
                                  </p:stCondLst>
                                  <p:childTnLst>
                                    <p:animEffect transition="out" filter="fade">
                                      <p:cBhvr>
                                        <p:cTn id="62" dur="500"/>
                                        <p:tgtEl>
                                          <p:spTgt spid="483516"/>
                                        </p:tgtEl>
                                      </p:cBhvr>
                                    </p:animEffect>
                                    <p:set>
                                      <p:cBhvr>
                                        <p:cTn id="63" dur="1" fill="hold">
                                          <p:stCondLst>
                                            <p:cond delay="499"/>
                                          </p:stCondLst>
                                        </p:cTn>
                                        <p:tgtEl>
                                          <p:spTgt spid="483516"/>
                                        </p:tgtEl>
                                        <p:attrNameLst>
                                          <p:attrName>style.visibility</p:attrName>
                                        </p:attrNameLst>
                                      </p:cBhvr>
                                      <p:to>
                                        <p:strVal val="hidden"/>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1" presetClass="entr" presetSubtype="0" fill="hold" nodeType="clickEffect">
                                  <p:stCondLst>
                                    <p:cond delay="0"/>
                                  </p:stCondLst>
                                  <p:childTnLst>
                                    <p:set>
                                      <p:cBhvr>
                                        <p:cTn id="67" dur="1" fill="hold">
                                          <p:stCondLst>
                                            <p:cond delay="0"/>
                                          </p:stCondLst>
                                        </p:cTn>
                                        <p:tgtEl>
                                          <p:spTgt spid="483515"/>
                                        </p:tgtEl>
                                        <p:attrNameLst>
                                          <p:attrName>style.visibility</p:attrName>
                                        </p:attrNameLst>
                                      </p:cBhvr>
                                      <p:to>
                                        <p:strVal val="visible"/>
                                      </p:to>
                                    </p:set>
                                  </p:childTnLst>
                                </p:cTn>
                              </p:par>
                              <p:par>
                                <p:cTn id="68" presetID="26" presetClass="emph" presetSubtype="0" repeatCount="2000" fill="hold" nodeType="withEffect">
                                  <p:stCondLst>
                                    <p:cond delay="0"/>
                                  </p:stCondLst>
                                  <p:childTnLst>
                                    <p:animEffect transition="out" filter="fade">
                                      <p:cBhvr>
                                        <p:cTn id="69" dur="500" tmFilter="0, 0; .2, .5; .8, .5; 1, 0"/>
                                        <p:tgtEl>
                                          <p:spTgt spid="483515"/>
                                        </p:tgtEl>
                                      </p:cBhvr>
                                    </p:animEffect>
                                    <p:animScale>
                                      <p:cBhvr>
                                        <p:cTn id="70" dur="250" autoRev="1" fill="hold"/>
                                        <p:tgtEl>
                                          <p:spTgt spid="483515"/>
                                        </p:tgtEl>
                                      </p:cBhvr>
                                      <p:by x="105000" y="105000"/>
                                    </p:animScale>
                                  </p:childTnLst>
                                </p:cTn>
                              </p:par>
                            </p:childTnLst>
                          </p:cTn>
                        </p:par>
                      </p:childTnLst>
                    </p:cTn>
                  </p:par>
                  <p:par>
                    <p:cTn id="71" fill="hold" nodeType="clickPar">
                      <p:stCondLst>
                        <p:cond delay="indefinite"/>
                      </p:stCondLst>
                      <p:childTnLst>
                        <p:par>
                          <p:cTn id="72" fill="hold" nodeType="withGroup">
                            <p:stCondLst>
                              <p:cond delay="0"/>
                            </p:stCondLst>
                            <p:childTnLst>
                              <p:par>
                                <p:cTn id="73" presetID="0" presetClass="path" presetSubtype="0" accel="50000" decel="50000" fill="hold" nodeType="clickEffect">
                                  <p:stCondLst>
                                    <p:cond delay="0"/>
                                  </p:stCondLst>
                                  <p:childTnLst>
                                    <p:animMotion origin="layout" path="M 0.00087 0.00138 L 0.08229 2.95097E-6 " pathEditMode="relative" rAng="0" ptsTypes="AA">
                                      <p:cBhvr>
                                        <p:cTn id="74" dur="2000" fill="hold"/>
                                        <p:tgtEl>
                                          <p:spTgt spid="483508"/>
                                        </p:tgtEl>
                                        <p:attrNameLst>
                                          <p:attrName>ppt_x</p:attrName>
                                          <p:attrName>ppt_y</p:attrName>
                                        </p:attrNameLst>
                                      </p:cBhvr>
                                      <p:rCtr x="4062" y="-69"/>
                                    </p:animMotion>
                                  </p:childTnLst>
                                </p:cTn>
                              </p:par>
                              <p:par>
                                <p:cTn id="75" presetID="0" presetClass="path" presetSubtype="0" accel="50000" decel="50000" fill="hold" nodeType="withEffect">
                                  <p:stCondLst>
                                    <p:cond delay="0"/>
                                  </p:stCondLst>
                                  <p:childTnLst>
                                    <p:animMotion origin="layout" path="M -4.16667E-6 1.54487E-6 L 0.08316 0.00023 " pathEditMode="relative" rAng="0" ptsTypes="AA">
                                      <p:cBhvr>
                                        <p:cTn id="76" dur="2000" fill="hold"/>
                                        <p:tgtEl>
                                          <p:spTgt spid="483509"/>
                                        </p:tgtEl>
                                        <p:attrNameLst>
                                          <p:attrName>ppt_x</p:attrName>
                                          <p:attrName>ppt_y</p:attrName>
                                        </p:attrNameLst>
                                      </p:cBhvr>
                                      <p:rCtr x="4149" y="0"/>
                                    </p:animMotion>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483529"/>
                                        </p:tgtEl>
                                        <p:attrNameLst>
                                          <p:attrName>style.visibility</p:attrName>
                                        </p:attrNameLst>
                                      </p:cBhvr>
                                      <p:to>
                                        <p:strVal val="visible"/>
                                      </p:to>
                                    </p:set>
                                    <p:animEffect transition="in" filter="wipe(down)">
                                      <p:cBhvr>
                                        <p:cTn id="81" dur="500"/>
                                        <p:tgtEl>
                                          <p:spTgt spid="483529"/>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0" presetClass="exit" presetSubtype="0" fill="hold" grpId="1" nodeType="clickEffect">
                                  <p:stCondLst>
                                    <p:cond delay="0"/>
                                  </p:stCondLst>
                                  <p:childTnLst>
                                    <p:animEffect transition="out" filter="fade">
                                      <p:cBhvr>
                                        <p:cTn id="85" dur="500"/>
                                        <p:tgtEl>
                                          <p:spTgt spid="483529"/>
                                        </p:tgtEl>
                                      </p:cBhvr>
                                    </p:animEffect>
                                    <p:set>
                                      <p:cBhvr>
                                        <p:cTn id="86" dur="1" fill="hold">
                                          <p:stCondLst>
                                            <p:cond delay="499"/>
                                          </p:stCondLst>
                                        </p:cTn>
                                        <p:tgtEl>
                                          <p:spTgt spid="483529"/>
                                        </p:tgtEl>
                                        <p:attrNameLst>
                                          <p:attrName>style.visibility</p:attrName>
                                        </p:attrNameLst>
                                      </p:cBhvr>
                                      <p:to>
                                        <p:strVal val="hidden"/>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0" presetClass="path" presetSubtype="0" accel="50000" decel="50000" fill="hold" nodeType="clickEffect">
                                  <p:stCondLst>
                                    <p:cond delay="0"/>
                                  </p:stCondLst>
                                  <p:childTnLst>
                                    <p:animMotion origin="layout" path="M 0.08229 2.95097E-6 L 0.17396 2.95097E-6 " pathEditMode="relative" rAng="0" ptsTypes="AA">
                                      <p:cBhvr>
                                        <p:cTn id="90" dur="2000" fill="hold"/>
                                        <p:tgtEl>
                                          <p:spTgt spid="483508"/>
                                        </p:tgtEl>
                                        <p:attrNameLst>
                                          <p:attrName>ppt_x</p:attrName>
                                          <p:attrName>ppt_y</p:attrName>
                                        </p:attrNameLst>
                                      </p:cBhvr>
                                      <p:rCtr x="4583" y="0"/>
                                    </p:animMotion>
                                  </p:childTnLst>
                                </p:cTn>
                              </p:par>
                              <p:par>
                                <p:cTn id="91" presetID="0" presetClass="path" presetSubtype="0" accel="50000" decel="50000" fill="hold" nodeType="withEffect">
                                  <p:stCondLst>
                                    <p:cond delay="0"/>
                                  </p:stCondLst>
                                  <p:childTnLst>
                                    <p:animMotion origin="layout" path="M 0.08385 1.68363E-6 L 0.17552 1.68363E-6 " pathEditMode="relative" rAng="0" ptsTypes="AA">
                                      <p:cBhvr>
                                        <p:cTn id="92" dur="2000" fill="hold"/>
                                        <p:tgtEl>
                                          <p:spTgt spid="483509"/>
                                        </p:tgtEl>
                                        <p:attrNameLst>
                                          <p:attrName>ppt_x</p:attrName>
                                          <p:attrName>ppt_y</p:attrName>
                                        </p:attrNameLst>
                                      </p:cBhvr>
                                      <p:rCtr x="4583" y="0"/>
                                    </p:animMotion>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483530"/>
                                        </p:tgtEl>
                                        <p:attrNameLst>
                                          <p:attrName>style.visibility</p:attrName>
                                        </p:attrNameLst>
                                      </p:cBhvr>
                                      <p:to>
                                        <p:strVal val="visible"/>
                                      </p:to>
                                    </p:set>
                                    <p:animEffect transition="in" filter="wipe(down)">
                                      <p:cBhvr>
                                        <p:cTn id="97" dur="500"/>
                                        <p:tgtEl>
                                          <p:spTgt spid="483530"/>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44" presetClass="path" presetSubtype="0" accel="50000" decel="50000" fill="hold" nodeType="clickEffect">
                                  <p:stCondLst>
                                    <p:cond delay="0"/>
                                  </p:stCondLst>
                                  <p:childTnLst>
                                    <p:animMotion origin="layout" path="M -3.33333E-6 -2.26642E-6 L 0.07483 -0.05319 C 0.09063 -0.06522 0.11407 -0.07192 0.13855 -0.07192 C 0.1665 -0.07192 0.18889 -0.06522 0.20469 -0.05319 L 0.27969 -2.26642E-6 " pathEditMode="relative" rAng="0" ptsTypes="FffFF">
                                      <p:cBhvr>
                                        <p:cTn id="101" dur="2000" fill="hold"/>
                                        <p:tgtEl>
                                          <p:spTgt spid="483490"/>
                                        </p:tgtEl>
                                        <p:attrNameLst>
                                          <p:attrName>ppt_x</p:attrName>
                                          <p:attrName>ppt_y</p:attrName>
                                        </p:attrNameLst>
                                      </p:cBhvr>
                                      <p:rCtr x="13976" y="-3608"/>
                                    </p:animMotion>
                                  </p:childTnLst>
                                </p:cTn>
                              </p:par>
                              <p:par>
                                <p:cTn id="102" presetID="44" presetClass="path" presetSubtype="0" accel="50000" decel="50000" fill="hold" nodeType="withEffect">
                                  <p:stCondLst>
                                    <p:cond delay="0"/>
                                  </p:stCondLst>
                                  <p:childTnLst>
                                    <p:animMotion origin="layout" path="M -0.00139 0.00509 L -0.07708 -0.0481 C -0.09288 -0.06013 -0.11667 -0.06684 -0.14132 -0.06684 C -0.16944 -0.06684 -0.19201 -0.06013 -0.20781 -0.0481 L -0.28333 0.00509 " pathEditMode="relative" rAng="0" ptsTypes="FffFF">
                                      <p:cBhvr>
                                        <p:cTn id="103" dur="2000" fill="hold"/>
                                        <p:tgtEl>
                                          <p:spTgt spid="483493"/>
                                        </p:tgtEl>
                                        <p:attrNameLst>
                                          <p:attrName>ppt_x</p:attrName>
                                          <p:attrName>ppt_y</p:attrName>
                                        </p:attrNameLst>
                                      </p:cBhvr>
                                      <p:rCtr x="-14097" y="-3608"/>
                                    </p:animMotion>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0" presetClass="exit" presetSubtype="0" fill="hold" grpId="1" nodeType="clickEffect">
                                  <p:stCondLst>
                                    <p:cond delay="0"/>
                                  </p:stCondLst>
                                  <p:childTnLst>
                                    <p:animEffect transition="out" filter="fade">
                                      <p:cBhvr>
                                        <p:cTn id="107" dur="500"/>
                                        <p:tgtEl>
                                          <p:spTgt spid="483530"/>
                                        </p:tgtEl>
                                      </p:cBhvr>
                                    </p:animEffect>
                                    <p:set>
                                      <p:cBhvr>
                                        <p:cTn id="108" dur="1" fill="hold">
                                          <p:stCondLst>
                                            <p:cond delay="499"/>
                                          </p:stCondLst>
                                        </p:cTn>
                                        <p:tgtEl>
                                          <p:spTgt spid="483530"/>
                                        </p:tgtEl>
                                        <p:attrNameLst>
                                          <p:attrName>style.visibility</p:attrName>
                                        </p:attrNameLst>
                                      </p:cBhvr>
                                      <p:to>
                                        <p:strVal val="hidden"/>
                                      </p:to>
                                    </p:se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0" presetClass="path" presetSubtype="0" accel="50000" decel="50000" fill="hold" nodeType="clickEffect">
                                  <p:stCondLst>
                                    <p:cond delay="0"/>
                                  </p:stCondLst>
                                  <p:childTnLst>
                                    <p:animMotion origin="layout" path="M 0.17396 2.95097E-6 L 0.2684 -0.00047 " pathEditMode="relative" rAng="0" ptsTypes="AA">
                                      <p:cBhvr>
                                        <p:cTn id="112" dur="2000" fill="hold"/>
                                        <p:tgtEl>
                                          <p:spTgt spid="483508"/>
                                        </p:tgtEl>
                                        <p:attrNameLst>
                                          <p:attrName>ppt_x</p:attrName>
                                          <p:attrName>ppt_y</p:attrName>
                                        </p:attrNameLst>
                                      </p:cBhvr>
                                      <p:rCtr x="4722" y="-23"/>
                                    </p:animMotion>
                                  </p:childTnLst>
                                </p:cTn>
                              </p:par>
                              <p:par>
                                <p:cTn id="113" presetID="0" presetClass="path" presetSubtype="0" accel="50000" decel="50000" fill="hold" nodeType="withEffect">
                                  <p:stCondLst>
                                    <p:cond delay="0"/>
                                  </p:stCondLst>
                                  <p:childTnLst>
                                    <p:animMotion origin="layout" path="M 0.17552 1.68363E-6 L 0.25694 0.00069 " pathEditMode="relative" rAng="0" ptsTypes="AA">
                                      <p:cBhvr>
                                        <p:cTn id="114" dur="2000" fill="hold"/>
                                        <p:tgtEl>
                                          <p:spTgt spid="483509"/>
                                        </p:tgtEl>
                                        <p:attrNameLst>
                                          <p:attrName>ppt_x</p:attrName>
                                          <p:attrName>ppt_y</p:attrName>
                                        </p:attrNameLst>
                                      </p:cBhvr>
                                      <p:rCtr x="4062" y="23"/>
                                    </p:animMotion>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483531"/>
                                        </p:tgtEl>
                                        <p:attrNameLst>
                                          <p:attrName>style.visibility</p:attrName>
                                        </p:attrNameLst>
                                      </p:cBhvr>
                                      <p:to>
                                        <p:strVal val="visible"/>
                                      </p:to>
                                    </p:set>
                                    <p:animEffect transition="in" filter="wipe(down)">
                                      <p:cBhvr>
                                        <p:cTn id="119" dur="500"/>
                                        <p:tgtEl>
                                          <p:spTgt spid="483531"/>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44" presetClass="path" presetSubtype="0" accel="50000" decel="50000" fill="hold" nodeType="clickEffect">
                                  <p:stCondLst>
                                    <p:cond delay="0"/>
                                  </p:stCondLst>
                                  <p:childTnLst>
                                    <p:animMotion origin="layout" path="M 0.26927 -4.07956E-6 L 0.3401 -0.05319 C 0.35503 -0.06521 0.37725 -0.07192 0.40052 -0.07192 C 0.42691 -0.07192 0.44809 -0.06521 0.46302 -0.05319 L 0.5342 -4.07956E-6 " pathEditMode="relative" rAng="0" ptsTypes="FffFF">
                                      <p:cBhvr>
                                        <p:cTn id="123" dur="2000" fill="hold"/>
                                        <p:tgtEl>
                                          <p:spTgt spid="483494"/>
                                        </p:tgtEl>
                                        <p:attrNameLst>
                                          <p:attrName>ppt_x</p:attrName>
                                          <p:attrName>ppt_y</p:attrName>
                                        </p:attrNameLst>
                                      </p:cBhvr>
                                      <p:rCtr x="13247" y="-3608"/>
                                    </p:animMotion>
                                  </p:childTnLst>
                                </p:cTn>
                              </p:par>
                              <p:par>
                                <p:cTn id="124" presetID="44" presetClass="path" presetSubtype="0" accel="50000" decel="50000" fill="hold" nodeType="withEffect">
                                  <p:stCondLst>
                                    <p:cond delay="0"/>
                                  </p:stCondLst>
                                  <p:childTnLst>
                                    <p:animMotion origin="layout" path="M 0.00035 -0.00925 L -0.0717 -0.06244 C -0.0868 -0.07446 -0.1092 -0.08117 -0.13281 -0.08117 C -0.15955 -0.08117 -0.1809 -0.07446 -0.19601 -0.06244 L -0.26788 -0.00925 " pathEditMode="relative" rAng="0" ptsTypes="FffFF">
                                      <p:cBhvr>
                                        <p:cTn id="125" dur="2000" fill="hold"/>
                                        <p:tgtEl>
                                          <p:spTgt spid="483492"/>
                                        </p:tgtEl>
                                        <p:attrNameLst>
                                          <p:attrName>ppt_x</p:attrName>
                                          <p:attrName>ppt_y</p:attrName>
                                        </p:attrNameLst>
                                      </p:cBhvr>
                                      <p:rCtr x="-13420" y="-3608"/>
                                    </p:animMotion>
                                  </p:childTnLst>
                                </p:cTn>
                              </p:par>
                            </p:childTnLst>
                          </p:cTn>
                        </p:par>
                      </p:childTnLst>
                    </p:cTn>
                  </p:par>
                  <p:par>
                    <p:cTn id="126" fill="hold" nodeType="clickPar">
                      <p:stCondLst>
                        <p:cond delay="indefinite"/>
                      </p:stCondLst>
                      <p:childTnLst>
                        <p:par>
                          <p:cTn id="127" fill="hold" nodeType="withGroup">
                            <p:stCondLst>
                              <p:cond delay="0"/>
                            </p:stCondLst>
                            <p:childTnLst>
                              <p:par>
                                <p:cTn id="128" presetID="10" presetClass="exit" presetSubtype="0" fill="hold" grpId="1" nodeType="clickEffect">
                                  <p:stCondLst>
                                    <p:cond delay="0"/>
                                  </p:stCondLst>
                                  <p:childTnLst>
                                    <p:animEffect transition="out" filter="fade">
                                      <p:cBhvr>
                                        <p:cTn id="129" dur="500"/>
                                        <p:tgtEl>
                                          <p:spTgt spid="483531"/>
                                        </p:tgtEl>
                                      </p:cBhvr>
                                    </p:animEffect>
                                    <p:set>
                                      <p:cBhvr>
                                        <p:cTn id="130" dur="1" fill="hold">
                                          <p:stCondLst>
                                            <p:cond delay="499"/>
                                          </p:stCondLst>
                                        </p:cTn>
                                        <p:tgtEl>
                                          <p:spTgt spid="483531"/>
                                        </p:tgtEl>
                                        <p:attrNameLst>
                                          <p:attrName>style.visibility</p:attrName>
                                        </p:attrNameLst>
                                      </p:cBhvr>
                                      <p:to>
                                        <p:strVal val="hidden"/>
                                      </p:to>
                                    </p:se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0" presetClass="path" presetSubtype="0" accel="50000" decel="50000" fill="hold" nodeType="clickEffect">
                                  <p:stCondLst>
                                    <p:cond delay="0"/>
                                  </p:stCondLst>
                                  <p:childTnLst>
                                    <p:animMotion origin="layout" path="M 0.26841 -0.00046 L 0.35174 -0.00046 " pathEditMode="relative" rAng="0" ptsTypes="AA">
                                      <p:cBhvr>
                                        <p:cTn id="134" dur="2000" fill="hold"/>
                                        <p:tgtEl>
                                          <p:spTgt spid="483508"/>
                                        </p:tgtEl>
                                        <p:attrNameLst>
                                          <p:attrName>ppt_x</p:attrName>
                                          <p:attrName>ppt_y</p:attrName>
                                        </p:attrNameLst>
                                      </p:cBhvr>
                                      <p:rCtr x="4167" y="0"/>
                                    </p:animMotion>
                                  </p:childTnLst>
                                </p:cTn>
                              </p:par>
                              <p:par>
                                <p:cTn id="135" presetID="0" presetClass="path" presetSubtype="0" accel="50000" decel="50000" fill="hold" nodeType="withEffect">
                                  <p:stCondLst>
                                    <p:cond delay="0"/>
                                  </p:stCondLst>
                                  <p:childTnLst>
                                    <p:animMotion origin="layout" path="M 0.25694 0.00069 L 0.35069 0.00069 " pathEditMode="relative" rAng="0" ptsTypes="AA">
                                      <p:cBhvr>
                                        <p:cTn id="136" dur="2000" fill="hold"/>
                                        <p:tgtEl>
                                          <p:spTgt spid="483509"/>
                                        </p:tgtEl>
                                        <p:attrNameLst>
                                          <p:attrName>ppt_x</p:attrName>
                                          <p:attrName>ppt_y</p:attrName>
                                        </p:attrNameLst>
                                      </p:cBhvr>
                                      <p:rCtr x="4688" y="0"/>
                                    </p:animMotion>
                                  </p:childTnLst>
                                </p:cTn>
                              </p:par>
                            </p:childTnLst>
                          </p:cTn>
                        </p:par>
                      </p:childTnLst>
                    </p:cTn>
                  </p:par>
                  <p:par>
                    <p:cTn id="137" fill="hold" nodeType="clickPar">
                      <p:stCondLst>
                        <p:cond delay="indefinite"/>
                      </p:stCondLst>
                      <p:childTnLst>
                        <p:par>
                          <p:cTn id="138" fill="hold" nodeType="withGroup">
                            <p:stCondLst>
                              <p:cond delay="0"/>
                            </p:stCondLst>
                            <p:childTnLst>
                              <p:par>
                                <p:cTn id="139" presetID="22" presetClass="entr" presetSubtype="4" fill="hold" grpId="0" nodeType="clickEffect">
                                  <p:stCondLst>
                                    <p:cond delay="0"/>
                                  </p:stCondLst>
                                  <p:childTnLst>
                                    <p:set>
                                      <p:cBhvr>
                                        <p:cTn id="140" dur="1" fill="hold">
                                          <p:stCondLst>
                                            <p:cond delay="0"/>
                                          </p:stCondLst>
                                        </p:cTn>
                                        <p:tgtEl>
                                          <p:spTgt spid="483532"/>
                                        </p:tgtEl>
                                        <p:attrNameLst>
                                          <p:attrName>style.visibility</p:attrName>
                                        </p:attrNameLst>
                                      </p:cBhvr>
                                      <p:to>
                                        <p:strVal val="visible"/>
                                      </p:to>
                                    </p:set>
                                    <p:animEffect transition="in" filter="wipe(down)">
                                      <p:cBhvr>
                                        <p:cTn id="141" dur="500"/>
                                        <p:tgtEl>
                                          <p:spTgt spid="483532"/>
                                        </p:tgtEl>
                                      </p:cBhvr>
                                    </p:animEffect>
                                  </p:childTnLst>
                                </p:cTn>
                              </p:par>
                            </p:childTnLst>
                          </p:cTn>
                        </p:par>
                      </p:childTnLst>
                    </p:cTn>
                  </p:par>
                  <p:par>
                    <p:cTn id="142" fill="hold" nodeType="clickPar">
                      <p:stCondLst>
                        <p:cond delay="indefinite"/>
                      </p:stCondLst>
                      <p:childTnLst>
                        <p:par>
                          <p:cTn id="143" fill="hold" nodeType="withGroup">
                            <p:stCondLst>
                              <p:cond delay="0"/>
                            </p:stCondLst>
                            <p:childTnLst>
                              <p:par>
                                <p:cTn id="144" presetID="10" presetClass="exit" presetSubtype="0" fill="hold" grpId="1" nodeType="clickEffect">
                                  <p:stCondLst>
                                    <p:cond delay="0"/>
                                  </p:stCondLst>
                                  <p:childTnLst>
                                    <p:animEffect transition="out" filter="fade">
                                      <p:cBhvr>
                                        <p:cTn id="145" dur="500"/>
                                        <p:tgtEl>
                                          <p:spTgt spid="483532"/>
                                        </p:tgtEl>
                                      </p:cBhvr>
                                    </p:animEffect>
                                    <p:set>
                                      <p:cBhvr>
                                        <p:cTn id="146" dur="1" fill="hold">
                                          <p:stCondLst>
                                            <p:cond delay="499"/>
                                          </p:stCondLst>
                                        </p:cTn>
                                        <p:tgtEl>
                                          <p:spTgt spid="4835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3399" grpId="0"/>
      <p:bldP spid="483516" grpId="0" animBg="1"/>
      <p:bldP spid="483516" grpId="1" animBg="1"/>
      <p:bldP spid="483529" grpId="0" animBg="1"/>
      <p:bldP spid="483529" grpId="1" animBg="1"/>
      <p:bldP spid="483530" grpId="0" animBg="1"/>
      <p:bldP spid="483530" grpId="1" animBg="1"/>
      <p:bldP spid="483531" grpId="0" animBg="1"/>
      <p:bldP spid="483531" grpId="1" animBg="1"/>
      <p:bldP spid="483532" grpId="0" animBg="1"/>
      <p:bldP spid="483532" grpId="1"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Slide Number Placeholder 4"/>
          <p:cNvSpPr>
            <a:spLocks noGrp="1"/>
          </p:cNvSpPr>
          <p:nvPr>
            <p:ph type="sldNum" sz="quarter" idx="12"/>
          </p:nvPr>
        </p:nvSpPr>
        <p:spPr/>
        <p:txBody>
          <a:bodyPr/>
          <a:lstStyle/>
          <a:p>
            <a:fld id="{9ADE6F40-AB7F-4C14-A180-54436E95AA40}" type="slidenum">
              <a:rPr lang="en-US"/>
              <a:pPr/>
              <a:t>75</a:t>
            </a:fld>
            <a:endParaRPr lang="en-US"/>
          </a:p>
        </p:txBody>
      </p:sp>
      <p:sp>
        <p:nvSpPr>
          <p:cNvPr id="663554" name="Rectangle 2"/>
          <p:cNvSpPr>
            <a:spLocks noGrp="1" noChangeArrowheads="1"/>
          </p:cNvSpPr>
          <p:nvPr>
            <p:ph type="title"/>
          </p:nvPr>
        </p:nvSpPr>
        <p:spPr/>
        <p:txBody>
          <a:bodyPr/>
          <a:lstStyle/>
          <a:p>
            <a:r>
              <a:rPr lang="en-US">
                <a:cs typeface="Courier New" pitchFamily="49" charset="0"/>
              </a:rPr>
              <a:t>The Shellsort: </a:t>
            </a:r>
            <a:r>
              <a:rPr lang="en-US">
                <a:solidFill>
                  <a:schemeClr val="accent2"/>
                </a:solidFill>
                <a:cs typeface="Courier New" pitchFamily="49" charset="0"/>
              </a:rPr>
              <a:t>h-sorting</a:t>
            </a:r>
          </a:p>
        </p:txBody>
      </p:sp>
      <p:sp>
        <p:nvSpPr>
          <p:cNvPr id="663555" name="Text Box 3"/>
          <p:cNvSpPr txBox="1">
            <a:spLocks noChangeArrowheads="1"/>
          </p:cNvSpPr>
          <p:nvPr/>
        </p:nvSpPr>
        <p:spPr bwMode="auto">
          <a:xfrm>
            <a:off x="5853113" y="1103313"/>
            <a:ext cx="3273425"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Let’s </a:t>
            </a:r>
            <a:r>
              <a:rPr lang="en-US" sz="2000">
                <a:solidFill>
                  <a:srgbClr val="6600CC"/>
                </a:solidFill>
              </a:rPr>
              <a:t>3-sort</a:t>
            </a:r>
            <a:r>
              <a:rPr lang="en-US" sz="2000"/>
              <a:t> this array so the shells are ascending.</a:t>
            </a:r>
          </a:p>
          <a:p>
            <a:pPr algn="ctr"/>
            <a:r>
              <a:rPr lang="en-US" sz="2000"/>
              <a:t>e.g., </a:t>
            </a:r>
            <a:r>
              <a:rPr lang="en-US" sz="2000">
                <a:solidFill>
                  <a:srgbClr val="6600CC"/>
                </a:solidFill>
              </a:rPr>
              <a:t>h=3</a:t>
            </a:r>
          </a:p>
        </p:txBody>
      </p:sp>
      <p:sp>
        <p:nvSpPr>
          <p:cNvPr id="663556" name="Text Box 4"/>
          <p:cNvSpPr txBox="1">
            <a:spLocks noChangeArrowheads="1"/>
          </p:cNvSpPr>
          <p:nvPr/>
        </p:nvSpPr>
        <p:spPr bwMode="auto">
          <a:xfrm>
            <a:off x="4114800" y="-1295400"/>
            <a:ext cx="8732838"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solidFill>
                  <a:schemeClr val="accent2"/>
                </a:solidFill>
              </a:rPr>
              <a:t>Question</a:t>
            </a:r>
            <a:r>
              <a:rPr lang="en-US" sz="2400"/>
              <a:t>: If you 1-sort an array, which other sort algorithm does this resemble?</a:t>
            </a:r>
          </a:p>
        </p:txBody>
      </p:sp>
      <p:grpSp>
        <p:nvGrpSpPr>
          <p:cNvPr id="663557" name="Group 5"/>
          <p:cNvGrpSpPr>
            <a:grpSpLocks/>
          </p:cNvGrpSpPr>
          <p:nvPr/>
        </p:nvGrpSpPr>
        <p:grpSpPr bwMode="auto">
          <a:xfrm>
            <a:off x="1295400" y="3810000"/>
            <a:ext cx="6624638" cy="2819400"/>
            <a:chOff x="-792" y="3792"/>
            <a:chExt cx="4173" cy="1776"/>
          </a:xfrm>
        </p:grpSpPr>
        <p:sp>
          <p:nvSpPr>
            <p:cNvPr id="663558" name="Rectangle 6"/>
            <p:cNvSpPr>
              <a:spLocks noChangeArrowheads="1"/>
            </p:cNvSpPr>
            <p:nvPr/>
          </p:nvSpPr>
          <p:spPr bwMode="auto">
            <a:xfrm>
              <a:off x="-792"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3559" name="Rectangle 7"/>
            <p:cNvSpPr>
              <a:spLocks noChangeArrowheads="1"/>
            </p:cNvSpPr>
            <p:nvPr/>
          </p:nvSpPr>
          <p:spPr bwMode="auto">
            <a:xfrm>
              <a:off x="-264"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3560" name="Rectangle 8"/>
            <p:cNvSpPr>
              <a:spLocks noChangeArrowheads="1"/>
            </p:cNvSpPr>
            <p:nvPr/>
          </p:nvSpPr>
          <p:spPr bwMode="auto">
            <a:xfrm>
              <a:off x="240"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3561" name="Rectangle 9"/>
            <p:cNvSpPr>
              <a:spLocks noChangeArrowheads="1"/>
            </p:cNvSpPr>
            <p:nvPr/>
          </p:nvSpPr>
          <p:spPr bwMode="auto">
            <a:xfrm>
              <a:off x="768"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3562" name="Rectangle 10"/>
            <p:cNvSpPr>
              <a:spLocks noChangeArrowheads="1"/>
            </p:cNvSpPr>
            <p:nvPr/>
          </p:nvSpPr>
          <p:spPr bwMode="auto">
            <a:xfrm>
              <a:off x="1293"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3563" name="Rectangle 11"/>
            <p:cNvSpPr>
              <a:spLocks noChangeArrowheads="1"/>
            </p:cNvSpPr>
            <p:nvPr/>
          </p:nvSpPr>
          <p:spPr bwMode="auto">
            <a:xfrm>
              <a:off x="1821"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3564" name="Rectangle 12"/>
            <p:cNvSpPr>
              <a:spLocks noChangeArrowheads="1"/>
            </p:cNvSpPr>
            <p:nvPr/>
          </p:nvSpPr>
          <p:spPr bwMode="auto">
            <a:xfrm>
              <a:off x="2325"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3565" name="Rectangle 13"/>
            <p:cNvSpPr>
              <a:spLocks noChangeArrowheads="1"/>
            </p:cNvSpPr>
            <p:nvPr/>
          </p:nvSpPr>
          <p:spPr bwMode="auto">
            <a:xfrm>
              <a:off x="2853"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63566" name="Picture 14" descr="MCj043805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913878">
            <a:off x="4408488" y="5008563"/>
            <a:ext cx="12954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663567" name="Picture 15" descr="MCj043805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913878">
            <a:off x="6661150" y="4683125"/>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663568" name="Picture 16" descr="MCj043805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913878">
            <a:off x="2024063" y="5192713"/>
            <a:ext cx="1130300" cy="1130300"/>
          </a:xfrm>
          <a:prstGeom prst="rect">
            <a:avLst/>
          </a:prstGeom>
          <a:noFill/>
          <a:extLst>
            <a:ext uri="{909E8E84-426E-40DD-AFC4-6F175D3DCCD1}">
              <a14:hiddenFill xmlns:a14="http://schemas.microsoft.com/office/drawing/2010/main">
                <a:solidFill>
                  <a:srgbClr val="FFFFFF"/>
                </a:solidFill>
              </a14:hiddenFill>
            </a:ext>
          </a:extLst>
        </p:spPr>
      </p:pic>
      <p:pic>
        <p:nvPicPr>
          <p:cNvPr id="663569" name="Picture 17" descr="MCj0438052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913878">
            <a:off x="5400675" y="5465763"/>
            <a:ext cx="922337" cy="922338"/>
          </a:xfrm>
          <a:prstGeom prst="rect">
            <a:avLst/>
          </a:prstGeom>
          <a:noFill/>
          <a:extLst>
            <a:ext uri="{909E8E84-426E-40DD-AFC4-6F175D3DCCD1}">
              <a14:hiddenFill xmlns:a14="http://schemas.microsoft.com/office/drawing/2010/main">
                <a:solidFill>
                  <a:srgbClr val="FFFFFF"/>
                </a:solidFill>
              </a14:hiddenFill>
            </a:ext>
          </a:extLst>
        </p:spPr>
      </p:pic>
      <p:pic>
        <p:nvPicPr>
          <p:cNvPr id="663570" name="Picture 18" descr="MCj0438052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913878">
            <a:off x="1273175" y="5619750"/>
            <a:ext cx="755650" cy="755650"/>
          </a:xfrm>
          <a:prstGeom prst="rect">
            <a:avLst/>
          </a:prstGeom>
          <a:noFill/>
          <a:extLst>
            <a:ext uri="{909E8E84-426E-40DD-AFC4-6F175D3DCCD1}">
              <a14:hiddenFill xmlns:a14="http://schemas.microsoft.com/office/drawing/2010/main">
                <a:solidFill>
                  <a:srgbClr val="FFFFFF"/>
                </a:solidFill>
              </a14:hiddenFill>
            </a:ext>
          </a:extLst>
        </p:spPr>
      </p:pic>
      <p:pic>
        <p:nvPicPr>
          <p:cNvPr id="663571" name="Picture 19" descr="MCj0438052000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913878">
            <a:off x="3919538" y="5737225"/>
            <a:ext cx="511175" cy="511175"/>
          </a:xfrm>
          <a:prstGeom prst="rect">
            <a:avLst/>
          </a:prstGeom>
          <a:noFill/>
          <a:extLst>
            <a:ext uri="{909E8E84-426E-40DD-AFC4-6F175D3DCCD1}">
              <a14:hiddenFill xmlns:a14="http://schemas.microsoft.com/office/drawing/2010/main">
                <a:solidFill>
                  <a:srgbClr val="FFFFFF"/>
                </a:solidFill>
              </a14:hiddenFill>
            </a:ext>
          </a:extLst>
        </p:spPr>
      </p:pic>
      <p:pic>
        <p:nvPicPr>
          <p:cNvPr id="663572" name="Picture 20" descr="MCj04380520000[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913878">
            <a:off x="3136900" y="6045200"/>
            <a:ext cx="357188" cy="357188"/>
          </a:xfrm>
          <a:prstGeom prst="rect">
            <a:avLst/>
          </a:prstGeom>
          <a:noFill/>
          <a:extLst>
            <a:ext uri="{909E8E84-426E-40DD-AFC4-6F175D3DCCD1}">
              <a14:hiddenFill xmlns:a14="http://schemas.microsoft.com/office/drawing/2010/main">
                <a:solidFill>
                  <a:srgbClr val="FFFFFF"/>
                </a:solidFill>
              </a14:hiddenFill>
            </a:ext>
          </a:extLst>
        </p:spPr>
      </p:pic>
      <p:pic>
        <p:nvPicPr>
          <p:cNvPr id="663573" name="Picture 21" descr="MCj043805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913878">
            <a:off x="5530850" y="4159250"/>
            <a:ext cx="2081213" cy="2081213"/>
          </a:xfrm>
          <a:prstGeom prst="rect">
            <a:avLst/>
          </a:prstGeom>
          <a:noFill/>
          <a:extLst>
            <a:ext uri="{909E8E84-426E-40DD-AFC4-6F175D3DCCD1}">
              <a14:hiddenFill xmlns:a14="http://schemas.microsoft.com/office/drawing/2010/main">
                <a:solidFill>
                  <a:srgbClr val="FFFFFF"/>
                </a:solidFill>
              </a14:hiddenFill>
            </a:ext>
          </a:extLst>
        </p:spPr>
      </p:pic>
      <p:sp>
        <p:nvSpPr>
          <p:cNvPr id="663574" name="Text Box 22"/>
          <p:cNvSpPr txBox="1">
            <a:spLocks noChangeArrowheads="1"/>
          </p:cNvSpPr>
          <p:nvPr/>
        </p:nvSpPr>
        <p:spPr bwMode="auto">
          <a:xfrm>
            <a:off x="327025" y="869950"/>
            <a:ext cx="7661275" cy="21018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a:solidFill>
                  <a:srgbClr val="006666"/>
                </a:solidFill>
              </a:rPr>
              <a:t>Pick a value of h</a:t>
            </a:r>
            <a:endParaRPr lang="en-US" sz="1000">
              <a:solidFill>
                <a:srgbClr val="006666"/>
              </a:solidFill>
            </a:endParaRPr>
          </a:p>
          <a:p>
            <a:r>
              <a:rPr lang="en-US" sz="2200">
                <a:solidFill>
                  <a:srgbClr val="006666"/>
                </a:solidFill>
              </a:rPr>
              <a:t>For each element in the array:</a:t>
            </a:r>
            <a:endParaRPr lang="en-US" sz="1000">
              <a:solidFill>
                <a:srgbClr val="006666"/>
              </a:solidFill>
            </a:endParaRPr>
          </a:p>
          <a:p>
            <a:pPr lvl="1">
              <a:buFontTx/>
              <a:buChar char="•"/>
            </a:pPr>
            <a:r>
              <a:rPr lang="en-US" sz="2200">
                <a:solidFill>
                  <a:srgbClr val="006666"/>
                </a:solidFill>
              </a:rPr>
              <a:t> If </a:t>
            </a:r>
            <a:r>
              <a:rPr lang="en-US" sz="2200">
                <a:solidFill>
                  <a:srgbClr val="6600CC"/>
                </a:solidFill>
              </a:rPr>
              <a:t>A[i]</a:t>
            </a:r>
            <a:r>
              <a:rPr lang="en-US" sz="2200">
                <a:solidFill>
                  <a:srgbClr val="006666"/>
                </a:solidFill>
              </a:rPr>
              <a:t> and </a:t>
            </a:r>
            <a:r>
              <a:rPr lang="en-US" sz="2200">
                <a:solidFill>
                  <a:srgbClr val="6600CC"/>
                </a:solidFill>
              </a:rPr>
              <a:t>A[i+h]</a:t>
            </a:r>
            <a:r>
              <a:rPr lang="en-US" sz="2200">
                <a:solidFill>
                  <a:srgbClr val="006666"/>
                </a:solidFill>
              </a:rPr>
              <a:t> are </a:t>
            </a:r>
            <a:r>
              <a:rPr lang="en-US" sz="2200">
                <a:solidFill>
                  <a:srgbClr val="6600CC"/>
                </a:solidFill>
              </a:rPr>
              <a:t>out of order</a:t>
            </a:r>
            <a:r>
              <a:rPr lang="en-US" sz="2200">
                <a:solidFill>
                  <a:srgbClr val="006666"/>
                </a:solidFill>
              </a:rPr>
              <a:t> </a:t>
            </a:r>
            <a:endParaRPr lang="en-US" sz="1000">
              <a:solidFill>
                <a:srgbClr val="006666"/>
              </a:solidFill>
            </a:endParaRPr>
          </a:p>
          <a:p>
            <a:pPr lvl="2">
              <a:buFontTx/>
              <a:buChar char="•"/>
            </a:pPr>
            <a:r>
              <a:rPr lang="en-US" sz="2200">
                <a:solidFill>
                  <a:srgbClr val="006666"/>
                </a:solidFill>
              </a:rPr>
              <a:t> </a:t>
            </a:r>
            <a:r>
              <a:rPr lang="en-US" sz="2200">
                <a:solidFill>
                  <a:srgbClr val="6600CC"/>
                </a:solidFill>
              </a:rPr>
              <a:t>Swap</a:t>
            </a:r>
            <a:r>
              <a:rPr lang="en-US" sz="2200">
                <a:solidFill>
                  <a:srgbClr val="006666"/>
                </a:solidFill>
              </a:rPr>
              <a:t> the two elements</a:t>
            </a:r>
            <a:endParaRPr lang="en-US" sz="1000">
              <a:solidFill>
                <a:srgbClr val="006666"/>
              </a:solidFill>
            </a:endParaRPr>
          </a:p>
          <a:p>
            <a:r>
              <a:rPr lang="en-US" sz="2200">
                <a:solidFill>
                  <a:srgbClr val="006666"/>
                </a:solidFill>
              </a:rPr>
              <a:t>If you swapped any elements,</a:t>
            </a:r>
            <a:br>
              <a:rPr lang="en-US" sz="2200">
                <a:solidFill>
                  <a:srgbClr val="006666"/>
                </a:solidFill>
              </a:rPr>
            </a:br>
            <a:r>
              <a:rPr lang="en-US" sz="2200">
                <a:solidFill>
                  <a:srgbClr val="006666"/>
                </a:solidFill>
              </a:rPr>
              <a:t>repeat the entire process again.</a:t>
            </a:r>
          </a:p>
        </p:txBody>
      </p:sp>
      <p:grpSp>
        <p:nvGrpSpPr>
          <p:cNvPr id="663575" name="Group 23"/>
          <p:cNvGrpSpPr>
            <a:grpSpLocks/>
          </p:cNvGrpSpPr>
          <p:nvPr/>
        </p:nvGrpSpPr>
        <p:grpSpPr bwMode="auto">
          <a:xfrm>
            <a:off x="1584325" y="3001963"/>
            <a:ext cx="269875" cy="779462"/>
            <a:chOff x="1325" y="4349"/>
            <a:chExt cx="170" cy="491"/>
          </a:xfrm>
        </p:grpSpPr>
        <p:sp>
          <p:nvSpPr>
            <p:cNvPr id="663576" name="Text Box 24"/>
            <p:cNvSpPr txBox="1">
              <a:spLocks noChangeArrowheads="1"/>
            </p:cNvSpPr>
            <p:nvPr/>
          </p:nvSpPr>
          <p:spPr bwMode="auto">
            <a:xfrm>
              <a:off x="1325" y="4349"/>
              <a:ext cx="17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CC"/>
                  </a:solidFill>
                </a:rPr>
                <a:t>i</a:t>
              </a:r>
            </a:p>
          </p:txBody>
        </p:sp>
        <p:sp>
          <p:nvSpPr>
            <p:cNvPr id="663577" name="Line 25"/>
            <p:cNvSpPr>
              <a:spLocks noChangeShapeType="1"/>
            </p:cNvSpPr>
            <p:nvPr/>
          </p:nvSpPr>
          <p:spPr bwMode="auto">
            <a:xfrm>
              <a:off x="1410" y="4608"/>
              <a:ext cx="9" cy="232"/>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63578" name="Group 26"/>
          <p:cNvGrpSpPr>
            <a:grpSpLocks/>
          </p:cNvGrpSpPr>
          <p:nvPr/>
        </p:nvGrpSpPr>
        <p:grpSpPr bwMode="auto">
          <a:xfrm>
            <a:off x="3992563" y="3003550"/>
            <a:ext cx="692150" cy="779463"/>
            <a:chOff x="1268" y="4349"/>
            <a:chExt cx="436" cy="491"/>
          </a:xfrm>
        </p:grpSpPr>
        <p:sp>
          <p:nvSpPr>
            <p:cNvPr id="663579" name="Text Box 27"/>
            <p:cNvSpPr txBox="1">
              <a:spLocks noChangeArrowheads="1"/>
            </p:cNvSpPr>
            <p:nvPr/>
          </p:nvSpPr>
          <p:spPr bwMode="auto">
            <a:xfrm>
              <a:off x="1268" y="4349"/>
              <a:ext cx="436"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sz="2400">
                  <a:solidFill>
                    <a:srgbClr val="6600CC"/>
                  </a:solidFill>
                </a:rPr>
                <a:t>i+3 </a:t>
              </a:r>
            </a:p>
          </p:txBody>
        </p:sp>
        <p:sp>
          <p:nvSpPr>
            <p:cNvPr id="663580" name="Line 28"/>
            <p:cNvSpPr>
              <a:spLocks noChangeShapeType="1"/>
            </p:cNvSpPr>
            <p:nvPr/>
          </p:nvSpPr>
          <p:spPr bwMode="auto">
            <a:xfrm>
              <a:off x="1410" y="4608"/>
              <a:ext cx="9" cy="232"/>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63581" name="Group 29"/>
          <p:cNvGrpSpPr>
            <a:grpSpLocks/>
          </p:cNvGrpSpPr>
          <p:nvPr/>
        </p:nvGrpSpPr>
        <p:grpSpPr bwMode="auto">
          <a:xfrm>
            <a:off x="38100" y="4479925"/>
            <a:ext cx="1254125" cy="1249363"/>
            <a:chOff x="1766" y="5069"/>
            <a:chExt cx="790" cy="787"/>
          </a:xfrm>
        </p:grpSpPr>
        <p:sp>
          <p:nvSpPr>
            <p:cNvPr id="663582" name="Text Box 30"/>
            <p:cNvSpPr txBox="1">
              <a:spLocks noChangeArrowheads="1"/>
            </p:cNvSpPr>
            <p:nvPr/>
          </p:nvSpPr>
          <p:spPr bwMode="auto">
            <a:xfrm>
              <a:off x="1766" y="5069"/>
              <a:ext cx="79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SWAP?</a:t>
              </a:r>
            </a:p>
          </p:txBody>
        </p:sp>
        <p:sp>
          <p:nvSpPr>
            <p:cNvPr id="663583" name="Rectangle 31"/>
            <p:cNvSpPr>
              <a:spLocks noChangeArrowheads="1"/>
            </p:cNvSpPr>
            <p:nvPr/>
          </p:nvSpPr>
          <p:spPr bwMode="auto">
            <a:xfrm>
              <a:off x="1824" y="5328"/>
              <a:ext cx="672" cy="528"/>
            </a:xfrm>
            <a:prstGeom prst="rect">
              <a:avLst/>
            </a:prstGeom>
            <a:solidFill>
              <a:srgbClr val="FFFF99"/>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63584" name="Picture 32" descr="MCj04325370000[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8763" y="4918075"/>
            <a:ext cx="831850" cy="831850"/>
          </a:xfrm>
          <a:prstGeom prst="rect">
            <a:avLst/>
          </a:prstGeom>
          <a:noFill/>
          <a:extLst>
            <a:ext uri="{909E8E84-426E-40DD-AFC4-6F175D3DCCD1}">
              <a14:hiddenFill xmlns:a14="http://schemas.microsoft.com/office/drawing/2010/main">
                <a:solidFill>
                  <a:srgbClr val="FFFFFF"/>
                </a:solidFill>
              </a14:hiddenFill>
            </a:ext>
          </a:extLst>
        </p:spPr>
      </p:pic>
      <p:sp>
        <p:nvSpPr>
          <p:cNvPr id="663585" name="AutoShape 33"/>
          <p:cNvSpPr>
            <a:spLocks noChangeArrowheads="1"/>
          </p:cNvSpPr>
          <p:nvPr/>
        </p:nvSpPr>
        <p:spPr bwMode="auto">
          <a:xfrm>
            <a:off x="381000" y="2365375"/>
            <a:ext cx="2971800" cy="1520825"/>
          </a:xfrm>
          <a:prstGeom prst="cloudCallout">
            <a:avLst>
              <a:gd name="adj1" fmla="val -43750"/>
              <a:gd name="adj2" fmla="val 78079"/>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Since we swapped at least once, repeat this entire process!</a:t>
            </a:r>
            <a:endParaRPr lang="en-US">
              <a:solidFill>
                <a:srgbClr val="6600CC"/>
              </a:solidFill>
            </a:endParaRPr>
          </a:p>
        </p:txBody>
      </p:sp>
      <p:sp>
        <p:nvSpPr>
          <p:cNvPr id="663592" name="AutoShape 40"/>
          <p:cNvSpPr>
            <a:spLocks noChangeArrowheads="1"/>
          </p:cNvSpPr>
          <p:nvPr/>
        </p:nvSpPr>
        <p:spPr bwMode="auto">
          <a:xfrm>
            <a:off x="1597025" y="1454150"/>
            <a:ext cx="2971800" cy="1295400"/>
          </a:xfrm>
          <a:prstGeom prst="cloudCallout">
            <a:avLst>
              <a:gd name="adj1" fmla="val -43750"/>
              <a:gd name="adj2" fmla="val 65319"/>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out of order! </a:t>
            </a:r>
            <a:r>
              <a:rPr lang="en-US">
                <a:solidFill>
                  <a:srgbClr val="6600CC"/>
                </a:solidFill>
              </a:rPr>
              <a:t>Let’s swap!</a:t>
            </a:r>
          </a:p>
        </p:txBody>
      </p:sp>
      <p:sp>
        <p:nvSpPr>
          <p:cNvPr id="663593" name="AutoShape 41"/>
          <p:cNvSpPr>
            <a:spLocks noChangeArrowheads="1"/>
          </p:cNvSpPr>
          <p:nvPr/>
        </p:nvSpPr>
        <p:spPr bwMode="auto">
          <a:xfrm>
            <a:off x="1981200" y="1423988"/>
            <a:ext cx="2971800" cy="1295400"/>
          </a:xfrm>
          <a:prstGeom prst="cloudCallout">
            <a:avLst>
              <a:gd name="adj1" fmla="val -34403"/>
              <a:gd name="adj2" fmla="val 81741"/>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in order! </a:t>
            </a:r>
            <a:br>
              <a:rPr lang="en-US"/>
            </a:br>
            <a:r>
              <a:rPr lang="en-US">
                <a:solidFill>
                  <a:srgbClr val="6600CC"/>
                </a:solidFill>
              </a:rPr>
              <a:t>No swap!</a:t>
            </a:r>
          </a:p>
        </p:txBody>
      </p:sp>
      <p:sp>
        <p:nvSpPr>
          <p:cNvPr id="663594" name="AutoShape 42"/>
          <p:cNvSpPr>
            <a:spLocks noChangeArrowheads="1"/>
          </p:cNvSpPr>
          <p:nvPr/>
        </p:nvSpPr>
        <p:spPr bwMode="auto">
          <a:xfrm>
            <a:off x="2895600" y="1524000"/>
            <a:ext cx="2971800" cy="1295400"/>
          </a:xfrm>
          <a:prstGeom prst="cloudCallout">
            <a:avLst>
              <a:gd name="adj1" fmla="val -34403"/>
              <a:gd name="adj2" fmla="val 81741"/>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in order! </a:t>
            </a:r>
            <a:br>
              <a:rPr lang="en-US"/>
            </a:br>
            <a:r>
              <a:rPr lang="en-US">
                <a:solidFill>
                  <a:srgbClr val="6600CC"/>
                </a:solidFill>
              </a:rPr>
              <a:t>No swap!</a:t>
            </a:r>
          </a:p>
        </p:txBody>
      </p:sp>
      <p:sp>
        <p:nvSpPr>
          <p:cNvPr id="663595" name="AutoShape 43"/>
          <p:cNvSpPr>
            <a:spLocks noChangeArrowheads="1"/>
          </p:cNvSpPr>
          <p:nvPr/>
        </p:nvSpPr>
        <p:spPr bwMode="auto">
          <a:xfrm>
            <a:off x="3733800" y="1524000"/>
            <a:ext cx="2971800" cy="1295400"/>
          </a:xfrm>
          <a:prstGeom prst="cloudCallout">
            <a:avLst>
              <a:gd name="adj1" fmla="val -34403"/>
              <a:gd name="adj2" fmla="val 81741"/>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in order! </a:t>
            </a:r>
            <a:br>
              <a:rPr lang="en-US"/>
            </a:br>
            <a:r>
              <a:rPr lang="en-US">
                <a:solidFill>
                  <a:srgbClr val="6600CC"/>
                </a:solidFill>
              </a:rPr>
              <a:t>No swap!</a:t>
            </a:r>
          </a:p>
        </p:txBody>
      </p:sp>
      <p:sp>
        <p:nvSpPr>
          <p:cNvPr id="663596" name="AutoShape 44"/>
          <p:cNvSpPr>
            <a:spLocks noChangeArrowheads="1"/>
          </p:cNvSpPr>
          <p:nvPr/>
        </p:nvSpPr>
        <p:spPr bwMode="auto">
          <a:xfrm>
            <a:off x="4572000" y="1524000"/>
            <a:ext cx="2971800" cy="1295400"/>
          </a:xfrm>
          <a:prstGeom prst="cloudCallout">
            <a:avLst>
              <a:gd name="adj1" fmla="val -34403"/>
              <a:gd name="adj2" fmla="val 81741"/>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in order! </a:t>
            </a:r>
            <a:br>
              <a:rPr lang="en-US"/>
            </a:br>
            <a:r>
              <a:rPr lang="en-US">
                <a:solidFill>
                  <a:srgbClr val="6600CC"/>
                </a:solidFill>
              </a:rPr>
              <a:t>No swap!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63585"/>
                                        </p:tgtEl>
                                        <p:attrNameLst>
                                          <p:attrName>style.visibility</p:attrName>
                                        </p:attrNameLst>
                                      </p:cBhvr>
                                      <p:to>
                                        <p:strVal val="visible"/>
                                      </p:to>
                                    </p:set>
                                    <p:animEffect transition="in" filter="wipe(down)">
                                      <p:cBhvr>
                                        <p:cTn id="7" dur="500"/>
                                        <p:tgtEl>
                                          <p:spTgt spid="66358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xit" presetSubtype="0" fill="hold" nodeType="clickEffect">
                                  <p:stCondLst>
                                    <p:cond delay="0"/>
                                  </p:stCondLst>
                                  <p:childTnLst>
                                    <p:set>
                                      <p:cBhvr>
                                        <p:cTn id="11" dur="1" fill="hold">
                                          <p:stCondLst>
                                            <p:cond delay="0"/>
                                          </p:stCondLst>
                                        </p:cTn>
                                        <p:tgtEl>
                                          <p:spTgt spid="663584"/>
                                        </p:tgtEl>
                                        <p:attrNameLst>
                                          <p:attrName>style.visibility</p:attrName>
                                        </p:attrNameLst>
                                      </p:cBhvr>
                                      <p:to>
                                        <p:strVal val="hidden"/>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xit" presetSubtype="0" fill="hold" grpId="1" nodeType="clickEffect">
                                  <p:stCondLst>
                                    <p:cond delay="0"/>
                                  </p:stCondLst>
                                  <p:childTnLst>
                                    <p:animEffect transition="out" filter="fade">
                                      <p:cBhvr>
                                        <p:cTn id="15" dur="500"/>
                                        <p:tgtEl>
                                          <p:spTgt spid="663585"/>
                                        </p:tgtEl>
                                      </p:cBhvr>
                                    </p:animEffect>
                                    <p:set>
                                      <p:cBhvr>
                                        <p:cTn id="16" dur="1" fill="hold">
                                          <p:stCondLst>
                                            <p:cond delay="499"/>
                                          </p:stCondLst>
                                        </p:cTn>
                                        <p:tgtEl>
                                          <p:spTgt spid="663585"/>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6357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663578"/>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663592"/>
                                        </p:tgtEl>
                                        <p:attrNameLst>
                                          <p:attrName>style.visibility</p:attrName>
                                        </p:attrNameLst>
                                      </p:cBhvr>
                                      <p:to>
                                        <p:strVal val="visible"/>
                                      </p:to>
                                    </p:set>
                                    <p:animEffect transition="in" filter="wipe(down)">
                                      <p:cBhvr>
                                        <p:cTn id="29" dur="500"/>
                                        <p:tgtEl>
                                          <p:spTgt spid="663592"/>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44" presetClass="path" presetSubtype="0" accel="50000" decel="50000" fill="hold" nodeType="clickEffect">
                                  <p:stCondLst>
                                    <p:cond delay="0"/>
                                  </p:stCondLst>
                                  <p:childTnLst>
                                    <p:animMotion origin="layout" path="M 4.44444E-6 1.9704E-6 L 0.07447 -0.05319 C 0.09027 -0.06522 0.11354 -0.07193 0.13802 -0.07193 C 0.16579 -0.07193 0.18802 -0.06522 0.20382 -0.05319 L 0.27847 1.9704E-6 " pathEditMode="relative" rAng="0" ptsTypes="FffFF">
                                      <p:cBhvr>
                                        <p:cTn id="33" dur="2000" fill="hold"/>
                                        <p:tgtEl>
                                          <p:spTgt spid="663570"/>
                                        </p:tgtEl>
                                        <p:attrNameLst>
                                          <p:attrName>ppt_x</p:attrName>
                                          <p:attrName>ppt_y</p:attrName>
                                        </p:attrNameLst>
                                      </p:cBhvr>
                                      <p:rCtr x="13924" y="-3608"/>
                                    </p:animMotion>
                                  </p:childTnLst>
                                </p:cTn>
                              </p:par>
                              <p:par>
                                <p:cTn id="34" presetID="44" presetClass="path" presetSubtype="0" accel="50000" decel="50000" fill="hold" nodeType="withEffect">
                                  <p:stCondLst>
                                    <p:cond delay="0"/>
                                  </p:stCondLst>
                                  <p:childTnLst>
                                    <p:animMotion origin="layout" path="M 0.00243 0.00069 L -0.06997 -0.0525 C -0.08507 -0.06452 -0.10764 -0.07123 -0.13125 -0.07123 C -0.15816 -0.07123 -0.17969 -0.06452 -0.19479 -0.0525 L -0.26702 0.00069 " pathEditMode="relative" rAng="0" ptsTypes="FffFF">
                                      <p:cBhvr>
                                        <p:cTn id="35" dur="2000" fill="hold"/>
                                        <p:tgtEl>
                                          <p:spTgt spid="663571"/>
                                        </p:tgtEl>
                                        <p:attrNameLst>
                                          <p:attrName>ppt_x</p:attrName>
                                          <p:attrName>ppt_y</p:attrName>
                                        </p:attrNameLst>
                                      </p:cBhvr>
                                      <p:rCtr x="-13472" y="-3608"/>
                                    </p:animMotion>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0"/>
                                          </p:stCondLst>
                                        </p:cTn>
                                        <p:tgtEl>
                                          <p:spTgt spid="663584"/>
                                        </p:tgtEl>
                                        <p:attrNameLst>
                                          <p:attrName>style.visibility</p:attrName>
                                        </p:attrNameLst>
                                      </p:cBhvr>
                                      <p:to>
                                        <p:strVal val="visible"/>
                                      </p:to>
                                    </p:set>
                                  </p:childTnLst>
                                </p:cTn>
                              </p:par>
                              <p:par>
                                <p:cTn id="40" presetID="26" presetClass="emph" presetSubtype="0" repeatCount="2000" fill="hold" nodeType="withEffect">
                                  <p:stCondLst>
                                    <p:cond delay="0"/>
                                  </p:stCondLst>
                                  <p:childTnLst>
                                    <p:animEffect transition="out" filter="fade">
                                      <p:cBhvr>
                                        <p:cTn id="41" dur="500" tmFilter="0, 0; .2, .5; .8, .5; 1, 0"/>
                                        <p:tgtEl>
                                          <p:spTgt spid="663584"/>
                                        </p:tgtEl>
                                      </p:cBhvr>
                                    </p:animEffect>
                                    <p:animScale>
                                      <p:cBhvr>
                                        <p:cTn id="42" dur="250" autoRev="1" fill="hold"/>
                                        <p:tgtEl>
                                          <p:spTgt spid="663584"/>
                                        </p:tgtEl>
                                      </p:cBhvr>
                                      <p:by x="105000" y="105000"/>
                                    </p:animScale>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xit" presetSubtype="0" fill="hold" grpId="1" nodeType="clickEffect">
                                  <p:stCondLst>
                                    <p:cond delay="0"/>
                                  </p:stCondLst>
                                  <p:childTnLst>
                                    <p:animEffect transition="out" filter="fade">
                                      <p:cBhvr>
                                        <p:cTn id="46" dur="500"/>
                                        <p:tgtEl>
                                          <p:spTgt spid="663592"/>
                                        </p:tgtEl>
                                      </p:cBhvr>
                                    </p:animEffect>
                                    <p:set>
                                      <p:cBhvr>
                                        <p:cTn id="47" dur="1" fill="hold">
                                          <p:stCondLst>
                                            <p:cond delay="499"/>
                                          </p:stCondLst>
                                        </p:cTn>
                                        <p:tgtEl>
                                          <p:spTgt spid="663592"/>
                                        </p:tgtEl>
                                        <p:attrNameLst>
                                          <p:attrName>style.visibility</p:attrName>
                                        </p:attrNameLst>
                                      </p:cBhvr>
                                      <p:to>
                                        <p:strVal val="hidden"/>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0" presetClass="path" presetSubtype="0" accel="50000" decel="50000" fill="hold" nodeType="clickEffect">
                                  <p:stCondLst>
                                    <p:cond delay="0"/>
                                  </p:stCondLst>
                                  <p:childTnLst>
                                    <p:animMotion origin="layout" path="M 0.00087 0.00138 L 0.08229 2.95097E-6 " pathEditMode="relative" rAng="0" ptsTypes="AA">
                                      <p:cBhvr>
                                        <p:cTn id="51" dur="2000" fill="hold"/>
                                        <p:tgtEl>
                                          <p:spTgt spid="663575"/>
                                        </p:tgtEl>
                                        <p:attrNameLst>
                                          <p:attrName>ppt_x</p:attrName>
                                          <p:attrName>ppt_y</p:attrName>
                                        </p:attrNameLst>
                                      </p:cBhvr>
                                      <p:rCtr x="4062" y="-69"/>
                                    </p:animMotion>
                                  </p:childTnLst>
                                </p:cTn>
                              </p:par>
                              <p:par>
                                <p:cTn id="52" presetID="0" presetClass="path" presetSubtype="0" accel="50000" decel="50000" fill="hold" nodeType="withEffect">
                                  <p:stCondLst>
                                    <p:cond delay="0"/>
                                  </p:stCondLst>
                                  <p:childTnLst>
                                    <p:animMotion origin="layout" path="M -4.16667E-6 1.54487E-6 L 0.08316 0.00023 " pathEditMode="relative" rAng="0" ptsTypes="AA">
                                      <p:cBhvr>
                                        <p:cTn id="53" dur="2000" fill="hold"/>
                                        <p:tgtEl>
                                          <p:spTgt spid="663578"/>
                                        </p:tgtEl>
                                        <p:attrNameLst>
                                          <p:attrName>ppt_x</p:attrName>
                                          <p:attrName>ppt_y</p:attrName>
                                        </p:attrNameLst>
                                      </p:cBhvr>
                                      <p:rCtr x="4149" y="0"/>
                                    </p:animMotion>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663593"/>
                                        </p:tgtEl>
                                        <p:attrNameLst>
                                          <p:attrName>style.visibility</p:attrName>
                                        </p:attrNameLst>
                                      </p:cBhvr>
                                      <p:to>
                                        <p:strVal val="visible"/>
                                      </p:to>
                                    </p:set>
                                    <p:animEffect transition="in" filter="wipe(down)">
                                      <p:cBhvr>
                                        <p:cTn id="58" dur="500"/>
                                        <p:tgtEl>
                                          <p:spTgt spid="663593"/>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10" presetClass="exit" presetSubtype="0" fill="hold" grpId="1" nodeType="clickEffect">
                                  <p:stCondLst>
                                    <p:cond delay="0"/>
                                  </p:stCondLst>
                                  <p:childTnLst>
                                    <p:animEffect transition="out" filter="fade">
                                      <p:cBhvr>
                                        <p:cTn id="62" dur="500"/>
                                        <p:tgtEl>
                                          <p:spTgt spid="663593"/>
                                        </p:tgtEl>
                                      </p:cBhvr>
                                    </p:animEffect>
                                    <p:set>
                                      <p:cBhvr>
                                        <p:cTn id="63" dur="1" fill="hold">
                                          <p:stCondLst>
                                            <p:cond delay="499"/>
                                          </p:stCondLst>
                                        </p:cTn>
                                        <p:tgtEl>
                                          <p:spTgt spid="663593"/>
                                        </p:tgtEl>
                                        <p:attrNameLst>
                                          <p:attrName>style.visibility</p:attrName>
                                        </p:attrNameLst>
                                      </p:cBhvr>
                                      <p:to>
                                        <p:strVal val="hidden"/>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0" presetClass="path" presetSubtype="0" accel="50000" decel="50000" fill="hold" nodeType="clickEffect">
                                  <p:stCondLst>
                                    <p:cond delay="0"/>
                                  </p:stCondLst>
                                  <p:childTnLst>
                                    <p:animMotion origin="layout" path="M 0.08229 2.95097E-6 L 0.17396 2.95097E-6 " pathEditMode="relative" rAng="0" ptsTypes="AA">
                                      <p:cBhvr>
                                        <p:cTn id="67" dur="2000" fill="hold"/>
                                        <p:tgtEl>
                                          <p:spTgt spid="663575"/>
                                        </p:tgtEl>
                                        <p:attrNameLst>
                                          <p:attrName>ppt_x</p:attrName>
                                          <p:attrName>ppt_y</p:attrName>
                                        </p:attrNameLst>
                                      </p:cBhvr>
                                      <p:rCtr x="4583" y="0"/>
                                    </p:animMotion>
                                  </p:childTnLst>
                                </p:cTn>
                              </p:par>
                              <p:par>
                                <p:cTn id="68" presetID="0" presetClass="path" presetSubtype="0" accel="50000" decel="50000" fill="hold" nodeType="withEffect">
                                  <p:stCondLst>
                                    <p:cond delay="0"/>
                                  </p:stCondLst>
                                  <p:childTnLst>
                                    <p:animMotion origin="layout" path="M 0.08385 1.68363E-6 L 0.17552 1.68363E-6 " pathEditMode="relative" rAng="0" ptsTypes="AA">
                                      <p:cBhvr>
                                        <p:cTn id="69" dur="2000" fill="hold"/>
                                        <p:tgtEl>
                                          <p:spTgt spid="663578"/>
                                        </p:tgtEl>
                                        <p:attrNameLst>
                                          <p:attrName>ppt_x</p:attrName>
                                          <p:attrName>ppt_y</p:attrName>
                                        </p:attrNameLst>
                                      </p:cBhvr>
                                      <p:rCtr x="4583" y="0"/>
                                    </p:animMotion>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663594"/>
                                        </p:tgtEl>
                                        <p:attrNameLst>
                                          <p:attrName>style.visibility</p:attrName>
                                        </p:attrNameLst>
                                      </p:cBhvr>
                                      <p:to>
                                        <p:strVal val="visible"/>
                                      </p:to>
                                    </p:set>
                                    <p:animEffect transition="in" filter="wipe(down)">
                                      <p:cBhvr>
                                        <p:cTn id="74" dur="500"/>
                                        <p:tgtEl>
                                          <p:spTgt spid="663594"/>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10" presetClass="exit" presetSubtype="0" fill="hold" grpId="1" nodeType="clickEffect">
                                  <p:stCondLst>
                                    <p:cond delay="0"/>
                                  </p:stCondLst>
                                  <p:childTnLst>
                                    <p:animEffect transition="out" filter="fade">
                                      <p:cBhvr>
                                        <p:cTn id="78" dur="500"/>
                                        <p:tgtEl>
                                          <p:spTgt spid="663594"/>
                                        </p:tgtEl>
                                      </p:cBhvr>
                                    </p:animEffect>
                                    <p:set>
                                      <p:cBhvr>
                                        <p:cTn id="79" dur="1" fill="hold">
                                          <p:stCondLst>
                                            <p:cond delay="499"/>
                                          </p:stCondLst>
                                        </p:cTn>
                                        <p:tgtEl>
                                          <p:spTgt spid="663594"/>
                                        </p:tgtEl>
                                        <p:attrNameLst>
                                          <p:attrName>style.visibility</p:attrName>
                                        </p:attrNameLst>
                                      </p:cBhvr>
                                      <p:to>
                                        <p:strVal val="hidden"/>
                                      </p:to>
                                    </p:set>
                                  </p:childTnLst>
                                </p:cTn>
                              </p:par>
                            </p:childTnLst>
                          </p:cTn>
                        </p:par>
                      </p:childTnLst>
                    </p:cTn>
                  </p:par>
                  <p:par>
                    <p:cTn id="80" fill="hold" nodeType="clickPar">
                      <p:stCondLst>
                        <p:cond delay="indefinite"/>
                      </p:stCondLst>
                      <p:childTnLst>
                        <p:par>
                          <p:cTn id="81" fill="hold" nodeType="withGroup">
                            <p:stCondLst>
                              <p:cond delay="0"/>
                            </p:stCondLst>
                            <p:childTnLst>
                              <p:par>
                                <p:cTn id="82" presetID="0" presetClass="path" presetSubtype="0" accel="50000" decel="50000" fill="hold" nodeType="clickEffect">
                                  <p:stCondLst>
                                    <p:cond delay="0"/>
                                  </p:stCondLst>
                                  <p:childTnLst>
                                    <p:animMotion origin="layout" path="M 0.17396 2.95097E-6 L 0.2684 -0.00047 " pathEditMode="relative" rAng="0" ptsTypes="AA">
                                      <p:cBhvr>
                                        <p:cTn id="83" dur="2000" fill="hold"/>
                                        <p:tgtEl>
                                          <p:spTgt spid="663575"/>
                                        </p:tgtEl>
                                        <p:attrNameLst>
                                          <p:attrName>ppt_x</p:attrName>
                                          <p:attrName>ppt_y</p:attrName>
                                        </p:attrNameLst>
                                      </p:cBhvr>
                                      <p:rCtr x="4722" y="-23"/>
                                    </p:animMotion>
                                  </p:childTnLst>
                                </p:cTn>
                              </p:par>
                              <p:par>
                                <p:cTn id="84" presetID="0" presetClass="path" presetSubtype="0" accel="50000" decel="50000" fill="hold" nodeType="withEffect">
                                  <p:stCondLst>
                                    <p:cond delay="0"/>
                                  </p:stCondLst>
                                  <p:childTnLst>
                                    <p:animMotion origin="layout" path="M 0.17552 1.68363E-6 L 0.25694 0.00069 " pathEditMode="relative" rAng="0" ptsTypes="AA">
                                      <p:cBhvr>
                                        <p:cTn id="85" dur="2000" fill="hold"/>
                                        <p:tgtEl>
                                          <p:spTgt spid="663578"/>
                                        </p:tgtEl>
                                        <p:attrNameLst>
                                          <p:attrName>ppt_x</p:attrName>
                                          <p:attrName>ppt_y</p:attrName>
                                        </p:attrNameLst>
                                      </p:cBhvr>
                                      <p:rCtr x="4062" y="23"/>
                                    </p:animMotion>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663595"/>
                                        </p:tgtEl>
                                        <p:attrNameLst>
                                          <p:attrName>style.visibility</p:attrName>
                                        </p:attrNameLst>
                                      </p:cBhvr>
                                      <p:to>
                                        <p:strVal val="visible"/>
                                      </p:to>
                                    </p:set>
                                    <p:animEffect transition="in" filter="wipe(down)">
                                      <p:cBhvr>
                                        <p:cTn id="90" dur="500"/>
                                        <p:tgtEl>
                                          <p:spTgt spid="663595"/>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10" presetClass="exit" presetSubtype="0" fill="hold" grpId="1" nodeType="clickEffect">
                                  <p:stCondLst>
                                    <p:cond delay="0"/>
                                  </p:stCondLst>
                                  <p:childTnLst>
                                    <p:animEffect transition="out" filter="fade">
                                      <p:cBhvr>
                                        <p:cTn id="94" dur="500"/>
                                        <p:tgtEl>
                                          <p:spTgt spid="663595"/>
                                        </p:tgtEl>
                                      </p:cBhvr>
                                    </p:animEffect>
                                    <p:set>
                                      <p:cBhvr>
                                        <p:cTn id="95" dur="1" fill="hold">
                                          <p:stCondLst>
                                            <p:cond delay="499"/>
                                          </p:stCondLst>
                                        </p:cTn>
                                        <p:tgtEl>
                                          <p:spTgt spid="663595"/>
                                        </p:tgtEl>
                                        <p:attrNameLst>
                                          <p:attrName>style.visibility</p:attrName>
                                        </p:attrNameLst>
                                      </p:cBhvr>
                                      <p:to>
                                        <p:strVal val="hidden"/>
                                      </p:to>
                                    </p:set>
                                  </p:childTnLst>
                                </p:cTn>
                              </p:par>
                            </p:childTnLst>
                          </p:cTn>
                        </p:par>
                      </p:childTnLst>
                    </p:cTn>
                  </p:par>
                  <p:par>
                    <p:cTn id="96" fill="hold" nodeType="clickPar">
                      <p:stCondLst>
                        <p:cond delay="indefinite"/>
                      </p:stCondLst>
                      <p:childTnLst>
                        <p:par>
                          <p:cTn id="97" fill="hold" nodeType="withGroup">
                            <p:stCondLst>
                              <p:cond delay="0"/>
                            </p:stCondLst>
                            <p:childTnLst>
                              <p:par>
                                <p:cTn id="98" presetID="0" presetClass="path" presetSubtype="0" accel="50000" decel="50000" fill="hold" nodeType="clickEffect">
                                  <p:stCondLst>
                                    <p:cond delay="0"/>
                                  </p:stCondLst>
                                  <p:childTnLst>
                                    <p:animMotion origin="layout" path="M 0.26841 -0.00046 L 0.35174 -0.00046 " pathEditMode="relative" rAng="0" ptsTypes="AA">
                                      <p:cBhvr>
                                        <p:cTn id="99" dur="2000" fill="hold"/>
                                        <p:tgtEl>
                                          <p:spTgt spid="663575"/>
                                        </p:tgtEl>
                                        <p:attrNameLst>
                                          <p:attrName>ppt_x</p:attrName>
                                          <p:attrName>ppt_y</p:attrName>
                                        </p:attrNameLst>
                                      </p:cBhvr>
                                      <p:rCtr x="4167" y="0"/>
                                    </p:animMotion>
                                  </p:childTnLst>
                                </p:cTn>
                              </p:par>
                              <p:par>
                                <p:cTn id="100" presetID="0" presetClass="path" presetSubtype="0" accel="50000" decel="50000" fill="hold" nodeType="withEffect">
                                  <p:stCondLst>
                                    <p:cond delay="0"/>
                                  </p:stCondLst>
                                  <p:childTnLst>
                                    <p:animMotion origin="layout" path="M 0.25694 0.00069 L 0.35069 0.00069 " pathEditMode="relative" rAng="0" ptsTypes="AA">
                                      <p:cBhvr>
                                        <p:cTn id="101" dur="2000" fill="hold"/>
                                        <p:tgtEl>
                                          <p:spTgt spid="663578"/>
                                        </p:tgtEl>
                                        <p:attrNameLst>
                                          <p:attrName>ppt_x</p:attrName>
                                          <p:attrName>ppt_y</p:attrName>
                                        </p:attrNameLst>
                                      </p:cBhvr>
                                      <p:rCtr x="4688" y="0"/>
                                    </p:animMotion>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4" fill="hold" grpId="0" nodeType="clickEffect">
                                  <p:stCondLst>
                                    <p:cond delay="0"/>
                                  </p:stCondLst>
                                  <p:childTnLst>
                                    <p:set>
                                      <p:cBhvr>
                                        <p:cTn id="105" dur="1" fill="hold">
                                          <p:stCondLst>
                                            <p:cond delay="0"/>
                                          </p:stCondLst>
                                        </p:cTn>
                                        <p:tgtEl>
                                          <p:spTgt spid="663596"/>
                                        </p:tgtEl>
                                        <p:attrNameLst>
                                          <p:attrName>style.visibility</p:attrName>
                                        </p:attrNameLst>
                                      </p:cBhvr>
                                      <p:to>
                                        <p:strVal val="visible"/>
                                      </p:to>
                                    </p:set>
                                    <p:animEffect transition="in" filter="wipe(down)">
                                      <p:cBhvr>
                                        <p:cTn id="106" dur="500"/>
                                        <p:tgtEl>
                                          <p:spTgt spid="663596"/>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0" presetClass="exit" presetSubtype="0" fill="hold" grpId="1" nodeType="clickEffect">
                                  <p:stCondLst>
                                    <p:cond delay="0"/>
                                  </p:stCondLst>
                                  <p:childTnLst>
                                    <p:animEffect transition="out" filter="fade">
                                      <p:cBhvr>
                                        <p:cTn id="110" dur="500"/>
                                        <p:tgtEl>
                                          <p:spTgt spid="663596"/>
                                        </p:tgtEl>
                                      </p:cBhvr>
                                    </p:animEffect>
                                    <p:set>
                                      <p:cBhvr>
                                        <p:cTn id="111" dur="1" fill="hold">
                                          <p:stCondLst>
                                            <p:cond delay="499"/>
                                          </p:stCondLst>
                                        </p:cTn>
                                        <p:tgtEl>
                                          <p:spTgt spid="66359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3585" grpId="0" animBg="1"/>
      <p:bldP spid="663585" grpId="1" animBg="1"/>
      <p:bldP spid="663592" grpId="0" animBg="1"/>
      <p:bldP spid="663592" grpId="1" animBg="1"/>
      <p:bldP spid="663593" grpId="0" animBg="1"/>
      <p:bldP spid="663593" grpId="1" animBg="1"/>
      <p:bldP spid="663594" grpId="0" animBg="1"/>
      <p:bldP spid="663594" grpId="1" animBg="1"/>
      <p:bldP spid="663595" grpId="0" animBg="1"/>
      <p:bldP spid="663595" grpId="1" animBg="1"/>
      <p:bldP spid="663596" grpId="0" animBg="1"/>
      <p:bldP spid="663596" grpId="1"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lide Number Placeholder 4"/>
          <p:cNvSpPr>
            <a:spLocks noGrp="1"/>
          </p:cNvSpPr>
          <p:nvPr>
            <p:ph type="sldNum" sz="quarter" idx="12"/>
          </p:nvPr>
        </p:nvSpPr>
        <p:spPr/>
        <p:txBody>
          <a:bodyPr/>
          <a:lstStyle/>
          <a:p>
            <a:fld id="{0F752591-39BF-4D05-B6FD-2737994B8F7B}" type="slidenum">
              <a:rPr lang="en-US"/>
              <a:pPr/>
              <a:t>76</a:t>
            </a:fld>
            <a:endParaRPr lang="en-US"/>
          </a:p>
        </p:txBody>
      </p:sp>
      <p:sp>
        <p:nvSpPr>
          <p:cNvPr id="665602" name="Rectangle 2"/>
          <p:cNvSpPr>
            <a:spLocks noGrp="1" noChangeArrowheads="1"/>
          </p:cNvSpPr>
          <p:nvPr>
            <p:ph type="title"/>
          </p:nvPr>
        </p:nvSpPr>
        <p:spPr/>
        <p:txBody>
          <a:bodyPr/>
          <a:lstStyle/>
          <a:p>
            <a:r>
              <a:rPr lang="en-US">
                <a:cs typeface="Courier New" pitchFamily="49" charset="0"/>
              </a:rPr>
              <a:t>The Shellsort: </a:t>
            </a:r>
            <a:r>
              <a:rPr lang="en-US">
                <a:solidFill>
                  <a:schemeClr val="accent2"/>
                </a:solidFill>
                <a:cs typeface="Courier New" pitchFamily="49" charset="0"/>
              </a:rPr>
              <a:t>h-sorting</a:t>
            </a:r>
          </a:p>
        </p:txBody>
      </p:sp>
      <p:sp>
        <p:nvSpPr>
          <p:cNvPr id="665603" name="Text Box 3"/>
          <p:cNvSpPr txBox="1">
            <a:spLocks noChangeArrowheads="1"/>
          </p:cNvSpPr>
          <p:nvPr/>
        </p:nvSpPr>
        <p:spPr bwMode="auto">
          <a:xfrm>
            <a:off x="5853113" y="1103313"/>
            <a:ext cx="3273425"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Let’s </a:t>
            </a:r>
            <a:r>
              <a:rPr lang="en-US" sz="2000">
                <a:solidFill>
                  <a:srgbClr val="6600CC"/>
                </a:solidFill>
              </a:rPr>
              <a:t>3-sort</a:t>
            </a:r>
            <a:r>
              <a:rPr lang="en-US" sz="2000"/>
              <a:t> this array so the shells are ascending.</a:t>
            </a:r>
          </a:p>
          <a:p>
            <a:pPr algn="ctr"/>
            <a:r>
              <a:rPr lang="en-US" sz="2000"/>
              <a:t>e.g., </a:t>
            </a:r>
            <a:r>
              <a:rPr lang="en-US" sz="2000">
                <a:solidFill>
                  <a:srgbClr val="6600CC"/>
                </a:solidFill>
              </a:rPr>
              <a:t>h=3</a:t>
            </a:r>
          </a:p>
        </p:txBody>
      </p:sp>
      <p:sp>
        <p:nvSpPr>
          <p:cNvPr id="665604" name="Text Box 4"/>
          <p:cNvSpPr txBox="1">
            <a:spLocks noChangeArrowheads="1"/>
          </p:cNvSpPr>
          <p:nvPr/>
        </p:nvSpPr>
        <p:spPr bwMode="auto">
          <a:xfrm>
            <a:off x="4114800" y="-1295400"/>
            <a:ext cx="8732838"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solidFill>
                  <a:schemeClr val="accent2"/>
                </a:solidFill>
              </a:rPr>
              <a:t>Question</a:t>
            </a:r>
            <a:r>
              <a:rPr lang="en-US" sz="2400"/>
              <a:t>: If you 1-sort an array, which other sort algorithm does this resemble?</a:t>
            </a:r>
          </a:p>
        </p:txBody>
      </p:sp>
      <p:grpSp>
        <p:nvGrpSpPr>
          <p:cNvPr id="665605" name="Group 5"/>
          <p:cNvGrpSpPr>
            <a:grpSpLocks/>
          </p:cNvGrpSpPr>
          <p:nvPr/>
        </p:nvGrpSpPr>
        <p:grpSpPr bwMode="auto">
          <a:xfrm>
            <a:off x="1295400" y="3810000"/>
            <a:ext cx="6624638" cy="2819400"/>
            <a:chOff x="-792" y="3792"/>
            <a:chExt cx="4173" cy="1776"/>
          </a:xfrm>
        </p:grpSpPr>
        <p:sp>
          <p:nvSpPr>
            <p:cNvPr id="665606" name="Rectangle 6"/>
            <p:cNvSpPr>
              <a:spLocks noChangeArrowheads="1"/>
            </p:cNvSpPr>
            <p:nvPr/>
          </p:nvSpPr>
          <p:spPr bwMode="auto">
            <a:xfrm>
              <a:off x="-792"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607" name="Rectangle 7"/>
            <p:cNvSpPr>
              <a:spLocks noChangeArrowheads="1"/>
            </p:cNvSpPr>
            <p:nvPr/>
          </p:nvSpPr>
          <p:spPr bwMode="auto">
            <a:xfrm>
              <a:off x="-264"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608" name="Rectangle 8"/>
            <p:cNvSpPr>
              <a:spLocks noChangeArrowheads="1"/>
            </p:cNvSpPr>
            <p:nvPr/>
          </p:nvSpPr>
          <p:spPr bwMode="auto">
            <a:xfrm>
              <a:off x="240"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609" name="Rectangle 9"/>
            <p:cNvSpPr>
              <a:spLocks noChangeArrowheads="1"/>
            </p:cNvSpPr>
            <p:nvPr/>
          </p:nvSpPr>
          <p:spPr bwMode="auto">
            <a:xfrm>
              <a:off x="768"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610" name="Rectangle 10"/>
            <p:cNvSpPr>
              <a:spLocks noChangeArrowheads="1"/>
            </p:cNvSpPr>
            <p:nvPr/>
          </p:nvSpPr>
          <p:spPr bwMode="auto">
            <a:xfrm>
              <a:off x="1293"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611" name="Rectangle 11"/>
            <p:cNvSpPr>
              <a:spLocks noChangeArrowheads="1"/>
            </p:cNvSpPr>
            <p:nvPr/>
          </p:nvSpPr>
          <p:spPr bwMode="auto">
            <a:xfrm>
              <a:off x="1821"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612" name="Rectangle 12"/>
            <p:cNvSpPr>
              <a:spLocks noChangeArrowheads="1"/>
            </p:cNvSpPr>
            <p:nvPr/>
          </p:nvSpPr>
          <p:spPr bwMode="auto">
            <a:xfrm>
              <a:off x="2325"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613" name="Rectangle 13"/>
            <p:cNvSpPr>
              <a:spLocks noChangeArrowheads="1"/>
            </p:cNvSpPr>
            <p:nvPr/>
          </p:nvSpPr>
          <p:spPr bwMode="auto">
            <a:xfrm>
              <a:off x="2853"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65614" name="Picture 14" descr="MCj0438052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913878">
            <a:off x="4408488" y="5008563"/>
            <a:ext cx="12954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665615" name="Picture 15" descr="MCj0438052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913878">
            <a:off x="6661150" y="4683125"/>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665616" name="Picture 16" descr="MCj0438052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913878">
            <a:off x="2024063" y="5192713"/>
            <a:ext cx="1130300" cy="1130300"/>
          </a:xfrm>
          <a:prstGeom prst="rect">
            <a:avLst/>
          </a:prstGeom>
          <a:noFill/>
          <a:extLst>
            <a:ext uri="{909E8E84-426E-40DD-AFC4-6F175D3DCCD1}">
              <a14:hiddenFill xmlns:a14="http://schemas.microsoft.com/office/drawing/2010/main">
                <a:solidFill>
                  <a:srgbClr val="FFFFFF"/>
                </a:solidFill>
              </a14:hiddenFill>
            </a:ext>
          </a:extLst>
        </p:spPr>
      </p:pic>
      <p:pic>
        <p:nvPicPr>
          <p:cNvPr id="665617" name="Picture 17" descr="MCj0438052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913878">
            <a:off x="5400675" y="5465763"/>
            <a:ext cx="922337" cy="922338"/>
          </a:xfrm>
          <a:prstGeom prst="rect">
            <a:avLst/>
          </a:prstGeom>
          <a:noFill/>
          <a:extLst>
            <a:ext uri="{909E8E84-426E-40DD-AFC4-6F175D3DCCD1}">
              <a14:hiddenFill xmlns:a14="http://schemas.microsoft.com/office/drawing/2010/main">
                <a:solidFill>
                  <a:srgbClr val="FFFFFF"/>
                </a:solidFill>
              </a14:hiddenFill>
            </a:ext>
          </a:extLst>
        </p:spPr>
      </p:pic>
      <p:pic>
        <p:nvPicPr>
          <p:cNvPr id="665618" name="Picture 18" descr="MCj0438052000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913878">
            <a:off x="3819525" y="5621338"/>
            <a:ext cx="755650" cy="755650"/>
          </a:xfrm>
          <a:prstGeom prst="rect">
            <a:avLst/>
          </a:prstGeom>
          <a:noFill/>
          <a:extLst>
            <a:ext uri="{909E8E84-426E-40DD-AFC4-6F175D3DCCD1}">
              <a14:hiddenFill xmlns:a14="http://schemas.microsoft.com/office/drawing/2010/main">
                <a:solidFill>
                  <a:srgbClr val="FFFFFF"/>
                </a:solidFill>
              </a14:hiddenFill>
            </a:ext>
          </a:extLst>
        </p:spPr>
      </p:pic>
      <p:pic>
        <p:nvPicPr>
          <p:cNvPr id="665619" name="Picture 19" descr="MCj04380520000[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913878">
            <a:off x="1470025" y="5746750"/>
            <a:ext cx="511175" cy="511175"/>
          </a:xfrm>
          <a:prstGeom prst="rect">
            <a:avLst/>
          </a:prstGeom>
          <a:noFill/>
          <a:extLst>
            <a:ext uri="{909E8E84-426E-40DD-AFC4-6F175D3DCCD1}">
              <a14:hiddenFill xmlns:a14="http://schemas.microsoft.com/office/drawing/2010/main">
                <a:solidFill>
                  <a:srgbClr val="FFFFFF"/>
                </a:solidFill>
              </a14:hiddenFill>
            </a:ext>
          </a:extLst>
        </p:spPr>
      </p:pic>
      <p:pic>
        <p:nvPicPr>
          <p:cNvPr id="665620" name="Picture 20" descr="MCj04380520000[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2913878">
            <a:off x="3136900" y="6045200"/>
            <a:ext cx="357188" cy="357188"/>
          </a:xfrm>
          <a:prstGeom prst="rect">
            <a:avLst/>
          </a:prstGeom>
          <a:noFill/>
          <a:extLst>
            <a:ext uri="{909E8E84-426E-40DD-AFC4-6F175D3DCCD1}">
              <a14:hiddenFill xmlns:a14="http://schemas.microsoft.com/office/drawing/2010/main">
                <a:solidFill>
                  <a:srgbClr val="FFFFFF"/>
                </a:solidFill>
              </a14:hiddenFill>
            </a:ext>
          </a:extLst>
        </p:spPr>
      </p:pic>
      <p:pic>
        <p:nvPicPr>
          <p:cNvPr id="665621" name="Picture 21" descr="MCj0438052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913878">
            <a:off x="5530850" y="4159250"/>
            <a:ext cx="2081213" cy="2081213"/>
          </a:xfrm>
          <a:prstGeom prst="rect">
            <a:avLst/>
          </a:prstGeom>
          <a:noFill/>
          <a:extLst>
            <a:ext uri="{909E8E84-426E-40DD-AFC4-6F175D3DCCD1}">
              <a14:hiddenFill xmlns:a14="http://schemas.microsoft.com/office/drawing/2010/main">
                <a:solidFill>
                  <a:srgbClr val="FFFFFF"/>
                </a:solidFill>
              </a14:hiddenFill>
            </a:ext>
          </a:extLst>
        </p:spPr>
      </p:pic>
      <p:sp>
        <p:nvSpPr>
          <p:cNvPr id="665622" name="Text Box 22"/>
          <p:cNvSpPr txBox="1">
            <a:spLocks noChangeArrowheads="1"/>
          </p:cNvSpPr>
          <p:nvPr/>
        </p:nvSpPr>
        <p:spPr bwMode="auto">
          <a:xfrm>
            <a:off x="327025" y="869950"/>
            <a:ext cx="7661275" cy="21018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a:solidFill>
                  <a:srgbClr val="006666"/>
                </a:solidFill>
              </a:rPr>
              <a:t>Pick a value of h</a:t>
            </a:r>
            <a:endParaRPr lang="en-US" sz="1000">
              <a:solidFill>
                <a:srgbClr val="006666"/>
              </a:solidFill>
            </a:endParaRPr>
          </a:p>
          <a:p>
            <a:r>
              <a:rPr lang="en-US" sz="2200">
                <a:solidFill>
                  <a:srgbClr val="006666"/>
                </a:solidFill>
              </a:rPr>
              <a:t>For each element in the array:</a:t>
            </a:r>
            <a:endParaRPr lang="en-US" sz="1000">
              <a:solidFill>
                <a:srgbClr val="006666"/>
              </a:solidFill>
            </a:endParaRPr>
          </a:p>
          <a:p>
            <a:pPr lvl="1">
              <a:buFontTx/>
              <a:buChar char="•"/>
            </a:pPr>
            <a:r>
              <a:rPr lang="en-US" sz="2200">
                <a:solidFill>
                  <a:srgbClr val="006666"/>
                </a:solidFill>
              </a:rPr>
              <a:t> If </a:t>
            </a:r>
            <a:r>
              <a:rPr lang="en-US" sz="2200">
                <a:solidFill>
                  <a:srgbClr val="6600CC"/>
                </a:solidFill>
              </a:rPr>
              <a:t>A[i]</a:t>
            </a:r>
            <a:r>
              <a:rPr lang="en-US" sz="2200">
                <a:solidFill>
                  <a:srgbClr val="006666"/>
                </a:solidFill>
              </a:rPr>
              <a:t> and </a:t>
            </a:r>
            <a:r>
              <a:rPr lang="en-US" sz="2200">
                <a:solidFill>
                  <a:srgbClr val="6600CC"/>
                </a:solidFill>
              </a:rPr>
              <a:t>A[i+h]</a:t>
            </a:r>
            <a:r>
              <a:rPr lang="en-US" sz="2200">
                <a:solidFill>
                  <a:srgbClr val="006666"/>
                </a:solidFill>
              </a:rPr>
              <a:t> are </a:t>
            </a:r>
            <a:r>
              <a:rPr lang="en-US" sz="2200">
                <a:solidFill>
                  <a:srgbClr val="6600CC"/>
                </a:solidFill>
              </a:rPr>
              <a:t>out of order</a:t>
            </a:r>
            <a:r>
              <a:rPr lang="en-US" sz="2200">
                <a:solidFill>
                  <a:srgbClr val="006666"/>
                </a:solidFill>
              </a:rPr>
              <a:t> </a:t>
            </a:r>
            <a:endParaRPr lang="en-US" sz="1000">
              <a:solidFill>
                <a:srgbClr val="006666"/>
              </a:solidFill>
            </a:endParaRPr>
          </a:p>
          <a:p>
            <a:pPr lvl="2">
              <a:buFontTx/>
              <a:buChar char="•"/>
            </a:pPr>
            <a:r>
              <a:rPr lang="en-US" sz="2200">
                <a:solidFill>
                  <a:srgbClr val="006666"/>
                </a:solidFill>
              </a:rPr>
              <a:t> </a:t>
            </a:r>
            <a:r>
              <a:rPr lang="en-US" sz="2200">
                <a:solidFill>
                  <a:srgbClr val="6600CC"/>
                </a:solidFill>
              </a:rPr>
              <a:t>Swap</a:t>
            </a:r>
            <a:r>
              <a:rPr lang="en-US" sz="2200">
                <a:solidFill>
                  <a:srgbClr val="006666"/>
                </a:solidFill>
              </a:rPr>
              <a:t> the two elements</a:t>
            </a:r>
            <a:endParaRPr lang="en-US" sz="1000">
              <a:solidFill>
                <a:srgbClr val="006666"/>
              </a:solidFill>
            </a:endParaRPr>
          </a:p>
          <a:p>
            <a:r>
              <a:rPr lang="en-US" sz="2200">
                <a:solidFill>
                  <a:srgbClr val="006666"/>
                </a:solidFill>
              </a:rPr>
              <a:t>If you swapped any elements,</a:t>
            </a:r>
            <a:br>
              <a:rPr lang="en-US" sz="2200">
                <a:solidFill>
                  <a:srgbClr val="006666"/>
                </a:solidFill>
              </a:rPr>
            </a:br>
            <a:r>
              <a:rPr lang="en-US" sz="2200">
                <a:solidFill>
                  <a:srgbClr val="006666"/>
                </a:solidFill>
              </a:rPr>
              <a:t>repeat the entire process again.</a:t>
            </a:r>
          </a:p>
        </p:txBody>
      </p:sp>
      <p:grpSp>
        <p:nvGrpSpPr>
          <p:cNvPr id="665623" name="Group 23"/>
          <p:cNvGrpSpPr>
            <a:grpSpLocks/>
          </p:cNvGrpSpPr>
          <p:nvPr/>
        </p:nvGrpSpPr>
        <p:grpSpPr bwMode="auto">
          <a:xfrm>
            <a:off x="1584325" y="3001963"/>
            <a:ext cx="269875" cy="779462"/>
            <a:chOff x="1325" y="4349"/>
            <a:chExt cx="170" cy="491"/>
          </a:xfrm>
        </p:grpSpPr>
        <p:sp>
          <p:nvSpPr>
            <p:cNvPr id="665624" name="Text Box 24"/>
            <p:cNvSpPr txBox="1">
              <a:spLocks noChangeArrowheads="1"/>
            </p:cNvSpPr>
            <p:nvPr/>
          </p:nvSpPr>
          <p:spPr bwMode="auto">
            <a:xfrm>
              <a:off x="1325" y="4349"/>
              <a:ext cx="17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CC"/>
                  </a:solidFill>
                </a:rPr>
                <a:t>i</a:t>
              </a:r>
            </a:p>
          </p:txBody>
        </p:sp>
        <p:sp>
          <p:nvSpPr>
            <p:cNvPr id="665625" name="Line 25"/>
            <p:cNvSpPr>
              <a:spLocks noChangeShapeType="1"/>
            </p:cNvSpPr>
            <p:nvPr/>
          </p:nvSpPr>
          <p:spPr bwMode="auto">
            <a:xfrm>
              <a:off x="1410" y="4608"/>
              <a:ext cx="9" cy="232"/>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65626" name="Group 26"/>
          <p:cNvGrpSpPr>
            <a:grpSpLocks/>
          </p:cNvGrpSpPr>
          <p:nvPr/>
        </p:nvGrpSpPr>
        <p:grpSpPr bwMode="auto">
          <a:xfrm>
            <a:off x="3992563" y="3003550"/>
            <a:ext cx="692150" cy="779463"/>
            <a:chOff x="1268" y="4349"/>
            <a:chExt cx="436" cy="491"/>
          </a:xfrm>
        </p:grpSpPr>
        <p:sp>
          <p:nvSpPr>
            <p:cNvPr id="665627" name="Text Box 27"/>
            <p:cNvSpPr txBox="1">
              <a:spLocks noChangeArrowheads="1"/>
            </p:cNvSpPr>
            <p:nvPr/>
          </p:nvSpPr>
          <p:spPr bwMode="auto">
            <a:xfrm>
              <a:off x="1268" y="4349"/>
              <a:ext cx="436"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sz="2400">
                  <a:solidFill>
                    <a:srgbClr val="6600CC"/>
                  </a:solidFill>
                </a:rPr>
                <a:t>i+3 </a:t>
              </a:r>
            </a:p>
          </p:txBody>
        </p:sp>
        <p:sp>
          <p:nvSpPr>
            <p:cNvPr id="665628" name="Line 28"/>
            <p:cNvSpPr>
              <a:spLocks noChangeShapeType="1"/>
            </p:cNvSpPr>
            <p:nvPr/>
          </p:nvSpPr>
          <p:spPr bwMode="auto">
            <a:xfrm>
              <a:off x="1410" y="4608"/>
              <a:ext cx="9" cy="232"/>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65629" name="Group 29"/>
          <p:cNvGrpSpPr>
            <a:grpSpLocks/>
          </p:cNvGrpSpPr>
          <p:nvPr/>
        </p:nvGrpSpPr>
        <p:grpSpPr bwMode="auto">
          <a:xfrm>
            <a:off x="38100" y="4479925"/>
            <a:ext cx="1254125" cy="1249363"/>
            <a:chOff x="1766" y="5069"/>
            <a:chExt cx="790" cy="787"/>
          </a:xfrm>
        </p:grpSpPr>
        <p:sp>
          <p:nvSpPr>
            <p:cNvPr id="665630" name="Text Box 30"/>
            <p:cNvSpPr txBox="1">
              <a:spLocks noChangeArrowheads="1"/>
            </p:cNvSpPr>
            <p:nvPr/>
          </p:nvSpPr>
          <p:spPr bwMode="auto">
            <a:xfrm>
              <a:off x="1766" y="5069"/>
              <a:ext cx="79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SWAP?</a:t>
              </a:r>
            </a:p>
          </p:txBody>
        </p:sp>
        <p:sp>
          <p:nvSpPr>
            <p:cNvPr id="665631" name="Rectangle 31"/>
            <p:cNvSpPr>
              <a:spLocks noChangeArrowheads="1"/>
            </p:cNvSpPr>
            <p:nvPr/>
          </p:nvSpPr>
          <p:spPr bwMode="auto">
            <a:xfrm>
              <a:off x="1824" y="5328"/>
              <a:ext cx="672" cy="528"/>
            </a:xfrm>
            <a:prstGeom prst="rect">
              <a:avLst/>
            </a:prstGeom>
            <a:solidFill>
              <a:srgbClr val="FFFF99"/>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65633" name="AutoShape 33"/>
          <p:cNvSpPr>
            <a:spLocks noChangeArrowheads="1"/>
          </p:cNvSpPr>
          <p:nvPr/>
        </p:nvSpPr>
        <p:spPr bwMode="auto">
          <a:xfrm>
            <a:off x="381000" y="2365375"/>
            <a:ext cx="2971800" cy="1520825"/>
          </a:xfrm>
          <a:prstGeom prst="cloudCallout">
            <a:avLst>
              <a:gd name="adj1" fmla="val -43750"/>
              <a:gd name="adj2" fmla="val 78079"/>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Since we swapped at least once, repeat this entire process!</a:t>
            </a:r>
            <a:endParaRPr lang="en-US">
              <a:solidFill>
                <a:srgbClr val="6600CC"/>
              </a:solidFill>
            </a:endParaRPr>
          </a:p>
        </p:txBody>
      </p:sp>
      <p:pic>
        <p:nvPicPr>
          <p:cNvPr id="665639" name="Picture 39" descr="MCj04325370000[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8763" y="4918075"/>
            <a:ext cx="831850" cy="831850"/>
          </a:xfrm>
          <a:prstGeom prst="rect">
            <a:avLst/>
          </a:prstGeom>
          <a:noFill/>
          <a:extLst>
            <a:ext uri="{909E8E84-426E-40DD-AFC4-6F175D3DCCD1}">
              <a14:hiddenFill xmlns:a14="http://schemas.microsoft.com/office/drawing/2010/main">
                <a:solidFill>
                  <a:srgbClr val="FFFFFF"/>
                </a:solidFill>
              </a14:hiddenFill>
            </a:ext>
          </a:extLst>
        </p:spPr>
      </p:pic>
      <p:sp>
        <p:nvSpPr>
          <p:cNvPr id="665640" name="AutoShape 40"/>
          <p:cNvSpPr>
            <a:spLocks noChangeArrowheads="1"/>
          </p:cNvSpPr>
          <p:nvPr/>
        </p:nvSpPr>
        <p:spPr bwMode="auto">
          <a:xfrm>
            <a:off x="381000" y="130175"/>
            <a:ext cx="5929313" cy="3752850"/>
          </a:xfrm>
          <a:prstGeom prst="cloudCallout">
            <a:avLst>
              <a:gd name="adj1" fmla="val -46866"/>
              <a:gd name="adj2" fmla="val 61380"/>
            </a:avLst>
          </a:prstGeom>
          <a:solidFill>
            <a:srgbClr val="FFFFCC"/>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This time we had no swaps! </a:t>
            </a:r>
            <a:br>
              <a:rPr lang="en-US"/>
            </a:br>
            <a:r>
              <a:rPr lang="en-US" sz="2200" i="1"/>
              <a:t>Our array is now 3-sorted!</a:t>
            </a:r>
          </a:p>
          <a:p>
            <a:pPr algn="ctr"/>
            <a:endParaRPr lang="en-US" sz="1000" i="1"/>
          </a:p>
          <a:p>
            <a:pPr algn="ctr"/>
            <a:r>
              <a:rPr lang="en-US" sz="2000"/>
              <a:t>This means that </a:t>
            </a:r>
            <a:r>
              <a:rPr lang="en-US" sz="2000">
                <a:solidFill>
                  <a:srgbClr val="6600CC"/>
                </a:solidFill>
              </a:rPr>
              <a:t>every element</a:t>
            </a:r>
            <a:r>
              <a:rPr lang="en-US" sz="2000"/>
              <a:t> </a:t>
            </a:r>
            <a:br>
              <a:rPr lang="en-US" sz="2000"/>
            </a:br>
            <a:r>
              <a:rPr lang="en-US" sz="2000"/>
              <a:t>is </a:t>
            </a:r>
            <a:r>
              <a:rPr lang="en-US" sz="2000">
                <a:solidFill>
                  <a:schemeClr val="accent2"/>
                </a:solidFill>
              </a:rPr>
              <a:t>smaller </a:t>
            </a:r>
            <a:r>
              <a:rPr lang="en-US" sz="2000"/>
              <a:t>than </a:t>
            </a:r>
            <a:br>
              <a:rPr lang="en-US" sz="2000"/>
            </a:br>
            <a:r>
              <a:rPr lang="en-US" sz="2000"/>
              <a:t>the </a:t>
            </a:r>
            <a:r>
              <a:rPr lang="en-US" sz="2000">
                <a:solidFill>
                  <a:srgbClr val="6600CC"/>
                </a:solidFill>
              </a:rPr>
              <a:t>element 3 items later </a:t>
            </a:r>
            <a:br>
              <a:rPr lang="en-US" sz="2000">
                <a:solidFill>
                  <a:srgbClr val="6600CC"/>
                </a:solidFill>
              </a:rPr>
            </a:br>
            <a:r>
              <a:rPr lang="en-US" sz="2000"/>
              <a:t>in the array.</a:t>
            </a:r>
          </a:p>
          <a:p>
            <a:pPr algn="ctr"/>
            <a:endParaRPr lang="en-US" sz="1000"/>
          </a:p>
          <a:p>
            <a:pPr algn="ctr"/>
            <a:r>
              <a:rPr lang="en-US" sz="2000"/>
              <a:t>Of course, it’s </a:t>
            </a:r>
            <a:r>
              <a:rPr lang="en-US" sz="2000">
                <a:solidFill>
                  <a:srgbClr val="FF0000"/>
                </a:solidFill>
              </a:rPr>
              <a:t>not completely sorted </a:t>
            </a:r>
            <a:r>
              <a:rPr lang="en-US" sz="2000"/>
              <a:t>yet, just 3-sorted!</a:t>
            </a:r>
            <a:endParaRPr lang="en-US" sz="2000">
              <a:solidFill>
                <a:srgbClr val="6600CC"/>
              </a:solidFill>
            </a:endParaRPr>
          </a:p>
        </p:txBody>
      </p:sp>
      <p:sp>
        <p:nvSpPr>
          <p:cNvPr id="665641" name="Text Box 41"/>
          <p:cNvSpPr txBox="1">
            <a:spLocks noChangeArrowheads="1"/>
          </p:cNvSpPr>
          <p:nvPr/>
        </p:nvSpPr>
        <p:spPr bwMode="auto">
          <a:xfrm>
            <a:off x="5281613" y="2713038"/>
            <a:ext cx="3709987" cy="1920875"/>
          </a:xfrm>
          <a:prstGeom prst="rect">
            <a:avLst/>
          </a:prstGeom>
          <a:solidFill>
            <a:srgbClr val="E7FFE8"/>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accent2"/>
                </a:solidFill>
              </a:rPr>
              <a:t>Question</a:t>
            </a:r>
            <a:r>
              <a:rPr lang="en-US" sz="2400"/>
              <a:t>: </a:t>
            </a:r>
            <a:br>
              <a:rPr lang="en-US" sz="2400"/>
            </a:br>
            <a:r>
              <a:rPr lang="en-US" sz="2400"/>
              <a:t>If you </a:t>
            </a:r>
            <a:r>
              <a:rPr lang="en-US" sz="2400">
                <a:solidFill>
                  <a:srgbClr val="6600CC"/>
                </a:solidFill>
              </a:rPr>
              <a:t>1-sort </a:t>
            </a:r>
            <a:r>
              <a:rPr lang="en-US" sz="2400"/>
              <a:t>an array, which other sort algorithm does this remind you of?</a:t>
            </a:r>
          </a:p>
        </p:txBody>
      </p:sp>
      <p:sp>
        <p:nvSpPr>
          <p:cNvPr id="665642" name="Text Box 42"/>
          <p:cNvSpPr txBox="1">
            <a:spLocks noChangeArrowheads="1"/>
          </p:cNvSpPr>
          <p:nvPr/>
        </p:nvSpPr>
        <p:spPr bwMode="auto">
          <a:xfrm>
            <a:off x="8061325" y="5075238"/>
            <a:ext cx="27463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65633"/>
                                        </p:tgtEl>
                                        <p:attrNameLst>
                                          <p:attrName>style.visibility</p:attrName>
                                        </p:attrNameLst>
                                      </p:cBhvr>
                                      <p:to>
                                        <p:strVal val="visible"/>
                                      </p:to>
                                    </p:set>
                                    <p:animEffect transition="in" filter="wipe(down)">
                                      <p:cBhvr>
                                        <p:cTn id="7" dur="500"/>
                                        <p:tgtEl>
                                          <p:spTgt spid="6656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xit" presetSubtype="0" fill="hold" nodeType="clickEffect">
                                  <p:stCondLst>
                                    <p:cond delay="0"/>
                                  </p:stCondLst>
                                  <p:childTnLst>
                                    <p:set>
                                      <p:cBhvr>
                                        <p:cTn id="11" dur="1" fill="hold">
                                          <p:stCondLst>
                                            <p:cond delay="0"/>
                                          </p:stCondLst>
                                        </p:cTn>
                                        <p:tgtEl>
                                          <p:spTgt spid="665639"/>
                                        </p:tgtEl>
                                        <p:attrNameLst>
                                          <p:attrName>style.visibility</p:attrName>
                                        </p:attrNameLst>
                                      </p:cBhvr>
                                      <p:to>
                                        <p:strVal val="hidden"/>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xit" presetSubtype="0" fill="hold" grpId="1" nodeType="clickEffect">
                                  <p:stCondLst>
                                    <p:cond delay="0"/>
                                  </p:stCondLst>
                                  <p:childTnLst>
                                    <p:animEffect transition="out" filter="fade">
                                      <p:cBhvr>
                                        <p:cTn id="15" dur="500"/>
                                        <p:tgtEl>
                                          <p:spTgt spid="665633"/>
                                        </p:tgtEl>
                                      </p:cBhvr>
                                    </p:animEffect>
                                    <p:set>
                                      <p:cBhvr>
                                        <p:cTn id="16" dur="1" fill="hold">
                                          <p:stCondLst>
                                            <p:cond delay="499"/>
                                          </p:stCondLst>
                                        </p:cTn>
                                        <p:tgtEl>
                                          <p:spTgt spid="665633"/>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6562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66562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0" presetClass="path" presetSubtype="0" accel="50000" decel="50000" fill="hold" nodeType="clickEffect">
                                  <p:stCondLst>
                                    <p:cond delay="0"/>
                                  </p:stCondLst>
                                  <p:childTnLst>
                                    <p:animMotion origin="layout" path="M 0.00087 0.00138 L 0.08229 2.95097E-6 " pathEditMode="relative" rAng="0" ptsTypes="AA">
                                      <p:cBhvr>
                                        <p:cTn id="28" dur="2000" fill="hold"/>
                                        <p:tgtEl>
                                          <p:spTgt spid="665623"/>
                                        </p:tgtEl>
                                        <p:attrNameLst>
                                          <p:attrName>ppt_x</p:attrName>
                                          <p:attrName>ppt_y</p:attrName>
                                        </p:attrNameLst>
                                      </p:cBhvr>
                                      <p:rCtr x="4062" y="-69"/>
                                    </p:animMotion>
                                  </p:childTnLst>
                                </p:cTn>
                              </p:par>
                              <p:par>
                                <p:cTn id="29" presetID="0" presetClass="path" presetSubtype="0" accel="50000" decel="50000" fill="hold" nodeType="withEffect">
                                  <p:stCondLst>
                                    <p:cond delay="0"/>
                                  </p:stCondLst>
                                  <p:childTnLst>
                                    <p:animMotion origin="layout" path="M -4.16667E-6 1.54487E-6 L 0.08316 0.00023 " pathEditMode="relative" rAng="0" ptsTypes="AA">
                                      <p:cBhvr>
                                        <p:cTn id="30" dur="2000" fill="hold"/>
                                        <p:tgtEl>
                                          <p:spTgt spid="665626"/>
                                        </p:tgtEl>
                                        <p:attrNameLst>
                                          <p:attrName>ppt_x</p:attrName>
                                          <p:attrName>ppt_y</p:attrName>
                                        </p:attrNameLst>
                                      </p:cBhvr>
                                      <p:rCtr x="4149" y="0"/>
                                    </p:animMotion>
                                  </p:childTnLst>
                                </p:cTn>
                              </p:par>
                            </p:childTnLst>
                          </p:cTn>
                        </p:par>
                      </p:childTnLst>
                    </p:cTn>
                  </p:par>
                  <p:par>
                    <p:cTn id="31" fill="hold" nodeType="clickPar">
                      <p:stCondLst>
                        <p:cond delay="indefinite"/>
                      </p:stCondLst>
                      <p:childTnLst>
                        <p:par>
                          <p:cTn id="32" fill="hold" nodeType="withGroup">
                            <p:stCondLst>
                              <p:cond delay="0"/>
                            </p:stCondLst>
                            <p:childTnLst>
                              <p:par>
                                <p:cTn id="33" presetID="0" presetClass="path" presetSubtype="0" accel="50000" decel="50000" fill="hold" nodeType="clickEffect">
                                  <p:stCondLst>
                                    <p:cond delay="0"/>
                                  </p:stCondLst>
                                  <p:childTnLst>
                                    <p:animMotion origin="layout" path="M 0.08229 2.95097E-6 L 0.17396 2.95097E-6 " pathEditMode="relative" rAng="0" ptsTypes="AA">
                                      <p:cBhvr>
                                        <p:cTn id="34" dur="2000" fill="hold"/>
                                        <p:tgtEl>
                                          <p:spTgt spid="665623"/>
                                        </p:tgtEl>
                                        <p:attrNameLst>
                                          <p:attrName>ppt_x</p:attrName>
                                          <p:attrName>ppt_y</p:attrName>
                                        </p:attrNameLst>
                                      </p:cBhvr>
                                      <p:rCtr x="4583" y="0"/>
                                    </p:animMotion>
                                  </p:childTnLst>
                                </p:cTn>
                              </p:par>
                              <p:par>
                                <p:cTn id="35" presetID="0" presetClass="path" presetSubtype="0" accel="50000" decel="50000" fill="hold" nodeType="withEffect">
                                  <p:stCondLst>
                                    <p:cond delay="0"/>
                                  </p:stCondLst>
                                  <p:childTnLst>
                                    <p:animMotion origin="layout" path="M 0.08385 1.68363E-6 L 0.17552 1.68363E-6 " pathEditMode="relative" rAng="0" ptsTypes="AA">
                                      <p:cBhvr>
                                        <p:cTn id="36" dur="2000" fill="hold"/>
                                        <p:tgtEl>
                                          <p:spTgt spid="665626"/>
                                        </p:tgtEl>
                                        <p:attrNameLst>
                                          <p:attrName>ppt_x</p:attrName>
                                          <p:attrName>ppt_y</p:attrName>
                                        </p:attrNameLst>
                                      </p:cBhvr>
                                      <p:rCtr x="4583" y="0"/>
                                    </p:animMotion>
                                  </p:childTnLst>
                                </p:cTn>
                              </p:par>
                            </p:childTnLst>
                          </p:cTn>
                        </p:par>
                      </p:childTnLst>
                    </p:cTn>
                  </p:par>
                  <p:par>
                    <p:cTn id="37" fill="hold" nodeType="clickPar">
                      <p:stCondLst>
                        <p:cond delay="indefinite"/>
                      </p:stCondLst>
                      <p:childTnLst>
                        <p:par>
                          <p:cTn id="38" fill="hold" nodeType="withGroup">
                            <p:stCondLst>
                              <p:cond delay="0"/>
                            </p:stCondLst>
                            <p:childTnLst>
                              <p:par>
                                <p:cTn id="39" presetID="0" presetClass="path" presetSubtype="0" accel="50000" decel="50000" fill="hold" nodeType="clickEffect">
                                  <p:stCondLst>
                                    <p:cond delay="0"/>
                                  </p:stCondLst>
                                  <p:childTnLst>
                                    <p:animMotion origin="layout" path="M 0.17396 2.95097E-6 L 0.2684 -0.00047 " pathEditMode="relative" rAng="0" ptsTypes="AA">
                                      <p:cBhvr>
                                        <p:cTn id="40" dur="2000" fill="hold"/>
                                        <p:tgtEl>
                                          <p:spTgt spid="665623"/>
                                        </p:tgtEl>
                                        <p:attrNameLst>
                                          <p:attrName>ppt_x</p:attrName>
                                          <p:attrName>ppt_y</p:attrName>
                                        </p:attrNameLst>
                                      </p:cBhvr>
                                      <p:rCtr x="4722" y="-23"/>
                                    </p:animMotion>
                                  </p:childTnLst>
                                </p:cTn>
                              </p:par>
                              <p:par>
                                <p:cTn id="41" presetID="0" presetClass="path" presetSubtype="0" accel="50000" decel="50000" fill="hold" nodeType="withEffect">
                                  <p:stCondLst>
                                    <p:cond delay="0"/>
                                  </p:stCondLst>
                                  <p:childTnLst>
                                    <p:animMotion origin="layout" path="M 0.17552 1.68363E-6 L 0.25694 0.00069 " pathEditMode="relative" rAng="0" ptsTypes="AA">
                                      <p:cBhvr>
                                        <p:cTn id="42" dur="2000" fill="hold"/>
                                        <p:tgtEl>
                                          <p:spTgt spid="665626"/>
                                        </p:tgtEl>
                                        <p:attrNameLst>
                                          <p:attrName>ppt_x</p:attrName>
                                          <p:attrName>ppt_y</p:attrName>
                                        </p:attrNameLst>
                                      </p:cBhvr>
                                      <p:rCtr x="4062" y="23"/>
                                    </p:animMotion>
                                  </p:childTnLst>
                                </p:cTn>
                              </p:par>
                            </p:childTnLst>
                          </p:cTn>
                        </p:par>
                      </p:childTnLst>
                    </p:cTn>
                  </p:par>
                  <p:par>
                    <p:cTn id="43" fill="hold" nodeType="clickPar">
                      <p:stCondLst>
                        <p:cond delay="indefinite"/>
                      </p:stCondLst>
                      <p:childTnLst>
                        <p:par>
                          <p:cTn id="44" fill="hold" nodeType="withGroup">
                            <p:stCondLst>
                              <p:cond delay="0"/>
                            </p:stCondLst>
                            <p:childTnLst>
                              <p:par>
                                <p:cTn id="45" presetID="0" presetClass="path" presetSubtype="0" accel="50000" decel="50000" fill="hold" nodeType="clickEffect">
                                  <p:stCondLst>
                                    <p:cond delay="0"/>
                                  </p:stCondLst>
                                  <p:childTnLst>
                                    <p:animMotion origin="layout" path="M 0.26841 -0.00046 L 0.35174 -0.00046 " pathEditMode="relative" rAng="0" ptsTypes="AA">
                                      <p:cBhvr>
                                        <p:cTn id="46" dur="2000" fill="hold"/>
                                        <p:tgtEl>
                                          <p:spTgt spid="665623"/>
                                        </p:tgtEl>
                                        <p:attrNameLst>
                                          <p:attrName>ppt_x</p:attrName>
                                          <p:attrName>ppt_y</p:attrName>
                                        </p:attrNameLst>
                                      </p:cBhvr>
                                      <p:rCtr x="4167" y="0"/>
                                    </p:animMotion>
                                  </p:childTnLst>
                                </p:cTn>
                              </p:par>
                              <p:par>
                                <p:cTn id="47" presetID="0" presetClass="path" presetSubtype="0" accel="50000" decel="50000" fill="hold" nodeType="withEffect">
                                  <p:stCondLst>
                                    <p:cond delay="0"/>
                                  </p:stCondLst>
                                  <p:childTnLst>
                                    <p:animMotion origin="layout" path="M 0.25694 0.00069 L 0.35069 0.00069 " pathEditMode="relative" rAng="0" ptsTypes="AA">
                                      <p:cBhvr>
                                        <p:cTn id="48" dur="2000" fill="hold"/>
                                        <p:tgtEl>
                                          <p:spTgt spid="665626"/>
                                        </p:tgtEl>
                                        <p:attrNameLst>
                                          <p:attrName>ppt_x</p:attrName>
                                          <p:attrName>ppt_y</p:attrName>
                                        </p:attrNameLst>
                                      </p:cBhvr>
                                      <p:rCtr x="4688" y="0"/>
                                    </p:animMotion>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665640">
                                            <p:bg/>
                                          </p:spTgt>
                                        </p:tgtEl>
                                        <p:attrNameLst>
                                          <p:attrName>style.visibility</p:attrName>
                                        </p:attrNameLst>
                                      </p:cBhvr>
                                      <p:to>
                                        <p:strVal val="visible"/>
                                      </p:to>
                                    </p:set>
                                    <p:animEffect transition="in" filter="wipe(down)">
                                      <p:cBhvr>
                                        <p:cTn id="53" dur="500"/>
                                        <p:tgtEl>
                                          <p:spTgt spid="665640">
                                            <p:bg/>
                                          </p:spTgt>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665640">
                                            <p:txEl>
                                              <p:pRg st="0" end="0"/>
                                            </p:txEl>
                                          </p:spTgt>
                                        </p:tgtEl>
                                        <p:attrNameLst>
                                          <p:attrName>style.visibility</p:attrName>
                                        </p:attrNameLst>
                                      </p:cBhvr>
                                      <p:to>
                                        <p:strVal val="visible"/>
                                      </p:to>
                                    </p:set>
                                    <p:animEffect transition="in" filter="wipe(down)">
                                      <p:cBhvr>
                                        <p:cTn id="58" dur="500"/>
                                        <p:tgtEl>
                                          <p:spTgt spid="665640">
                                            <p:txEl>
                                              <p:pRg st="0" end="0"/>
                                            </p:txEl>
                                          </p:spTgt>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665640">
                                            <p:txEl>
                                              <p:pRg st="2" end="2"/>
                                            </p:txEl>
                                          </p:spTgt>
                                        </p:tgtEl>
                                        <p:attrNameLst>
                                          <p:attrName>style.visibility</p:attrName>
                                        </p:attrNameLst>
                                      </p:cBhvr>
                                      <p:to>
                                        <p:strVal val="visible"/>
                                      </p:to>
                                    </p:set>
                                    <p:animEffect transition="in" filter="wipe(down)">
                                      <p:cBhvr>
                                        <p:cTn id="63" dur="500"/>
                                        <p:tgtEl>
                                          <p:spTgt spid="665640">
                                            <p:txEl>
                                              <p:pRg st="2" end="2"/>
                                            </p:txEl>
                                          </p:spTgt>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665640">
                                            <p:txEl>
                                              <p:pRg st="4" end="4"/>
                                            </p:txEl>
                                          </p:spTgt>
                                        </p:tgtEl>
                                        <p:attrNameLst>
                                          <p:attrName>style.visibility</p:attrName>
                                        </p:attrNameLst>
                                      </p:cBhvr>
                                      <p:to>
                                        <p:strVal val="visible"/>
                                      </p:to>
                                    </p:set>
                                    <p:animEffect transition="in" filter="wipe(down)">
                                      <p:cBhvr>
                                        <p:cTn id="68" dur="500"/>
                                        <p:tgtEl>
                                          <p:spTgt spid="665640">
                                            <p:txEl>
                                              <p:pRg st="4" end="4"/>
                                            </p:txEl>
                                          </p:spTgt>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2" fill="hold" grpId="0" nodeType="clickEffect">
                                  <p:stCondLst>
                                    <p:cond delay="0"/>
                                  </p:stCondLst>
                                  <p:childTnLst>
                                    <p:set>
                                      <p:cBhvr>
                                        <p:cTn id="72" dur="1" fill="hold">
                                          <p:stCondLst>
                                            <p:cond delay="0"/>
                                          </p:stCondLst>
                                        </p:cTn>
                                        <p:tgtEl>
                                          <p:spTgt spid="665641"/>
                                        </p:tgtEl>
                                        <p:attrNameLst>
                                          <p:attrName>style.visibility</p:attrName>
                                        </p:attrNameLst>
                                      </p:cBhvr>
                                      <p:to>
                                        <p:strVal val="visible"/>
                                      </p:to>
                                    </p:set>
                                    <p:anim calcmode="lin" valueType="num">
                                      <p:cBhvr additive="base">
                                        <p:cTn id="73" dur="500" fill="hold"/>
                                        <p:tgtEl>
                                          <p:spTgt spid="665641"/>
                                        </p:tgtEl>
                                        <p:attrNameLst>
                                          <p:attrName>ppt_x</p:attrName>
                                        </p:attrNameLst>
                                      </p:cBhvr>
                                      <p:tavLst>
                                        <p:tav tm="0">
                                          <p:val>
                                            <p:strVal val="1+#ppt_w/2"/>
                                          </p:val>
                                        </p:tav>
                                        <p:tav tm="100000">
                                          <p:val>
                                            <p:strVal val="#ppt_x"/>
                                          </p:val>
                                        </p:tav>
                                      </p:tavLst>
                                    </p:anim>
                                    <p:anim calcmode="lin" valueType="num">
                                      <p:cBhvr additive="base">
                                        <p:cTn id="74" dur="500" fill="hold"/>
                                        <p:tgtEl>
                                          <p:spTgt spid="665641"/>
                                        </p:tgtEl>
                                        <p:attrNameLst>
                                          <p:attrName>ppt_y</p:attrName>
                                        </p:attrNameLst>
                                      </p:cBhvr>
                                      <p:tavLst>
                                        <p:tav tm="0">
                                          <p:val>
                                            <p:strVal val="#ppt_y"/>
                                          </p:val>
                                        </p:tav>
                                        <p:tav tm="100000">
                                          <p:val>
                                            <p:strVal val="#ppt_y"/>
                                          </p:val>
                                        </p:tav>
                                      </p:tavLst>
                                    </p:anim>
                                  </p:childTnLst>
                                </p:cTn>
                              </p:par>
                            </p:childTnLst>
                          </p:cTn>
                        </p:par>
                        <p:par>
                          <p:cTn id="75" fill="hold" nodeType="afterGroup">
                            <p:stCondLst>
                              <p:cond delay="500"/>
                            </p:stCondLst>
                            <p:childTnLst>
                              <p:par>
                                <p:cTn id="76" presetID="1" presetClass="entr" presetSubtype="0" fill="hold" grpId="0" nodeType="afterEffect">
                                  <p:stCondLst>
                                    <p:cond delay="2000"/>
                                  </p:stCondLst>
                                  <p:childTnLst>
                                    <p:set>
                                      <p:cBhvr>
                                        <p:cTn id="77" dur="1" fill="hold">
                                          <p:stCondLst>
                                            <p:cond delay="0"/>
                                          </p:stCondLst>
                                        </p:cTn>
                                        <p:tgtEl>
                                          <p:spTgt spid="665642"/>
                                        </p:tgtEl>
                                        <p:attrNameLst>
                                          <p:attrName>style.visibility</p:attrName>
                                        </p:attrNameLst>
                                      </p:cBhvr>
                                      <p:to>
                                        <p:strVal val="visible"/>
                                      </p:to>
                                    </p:set>
                                  </p:childTnLst>
                                  <p:subTnLst>
                                    <p:audio>
                                      <p:cMediaNode>
                                        <p:cTn display="0" masterRel="sameClick">
                                          <p:stCondLst>
                                            <p:cond evt="begin" delay="0">
                                              <p:tn val="76"/>
                                            </p:cond>
                                          </p:stCondLst>
                                          <p:endCondLst>
                                            <p:cond evt="onStopAudio" delay="0">
                                              <p:tgtEl>
                                                <p:sldTgt/>
                                              </p:tgtEl>
                                            </p:cond>
                                          </p:endCondLst>
                                        </p:cTn>
                                        <p:tgtEl>
                                          <p:sndTgt r:embed="rId3" name="MSj03883520000[1].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3" grpId="0" animBg="1"/>
      <p:bldP spid="665633" grpId="1" animBg="1"/>
      <p:bldP spid="665640" grpId="0" build="p" animBg="1"/>
      <p:bldP spid="665641" grpId="0" animBg="1"/>
      <p:bldP spid="66564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4"/>
          <p:cNvSpPr>
            <a:spLocks noGrp="1"/>
          </p:cNvSpPr>
          <p:nvPr>
            <p:ph type="sldNum" sz="quarter" idx="12"/>
          </p:nvPr>
        </p:nvSpPr>
        <p:spPr/>
        <p:txBody>
          <a:bodyPr/>
          <a:lstStyle/>
          <a:p>
            <a:fld id="{B6C9DA2E-0FB9-41DF-AD60-C404848E5BBA}" type="slidenum">
              <a:rPr lang="en-US"/>
              <a:pPr/>
              <a:t>77</a:t>
            </a:fld>
            <a:endParaRPr lang="en-US"/>
          </a:p>
        </p:txBody>
      </p:sp>
      <p:sp>
        <p:nvSpPr>
          <p:cNvPr id="484354" name="Rectangle 2"/>
          <p:cNvSpPr>
            <a:spLocks noGrp="1" noChangeArrowheads="1"/>
          </p:cNvSpPr>
          <p:nvPr>
            <p:ph type="title"/>
          </p:nvPr>
        </p:nvSpPr>
        <p:spPr/>
        <p:txBody>
          <a:bodyPr/>
          <a:lstStyle/>
          <a:p>
            <a:r>
              <a:rPr lang="en-US"/>
              <a:t>The Shellsort</a:t>
            </a:r>
          </a:p>
        </p:txBody>
      </p:sp>
      <p:sp>
        <p:nvSpPr>
          <p:cNvPr id="484355" name="Text Box 3"/>
          <p:cNvSpPr txBox="1">
            <a:spLocks noChangeArrowheads="1"/>
          </p:cNvSpPr>
          <p:nvPr/>
        </p:nvSpPr>
        <p:spPr bwMode="auto">
          <a:xfrm>
            <a:off x="1676400" y="914400"/>
            <a:ext cx="57626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cs typeface="Courier New" pitchFamily="49" charset="0"/>
              </a:rPr>
              <a:t>The overall Shellsort works as follows:</a:t>
            </a:r>
            <a:r>
              <a:rPr lang="en-US" sz="2400"/>
              <a:t> </a:t>
            </a:r>
          </a:p>
        </p:txBody>
      </p:sp>
      <p:sp>
        <p:nvSpPr>
          <p:cNvPr id="484356" name="Text Box 4"/>
          <p:cNvSpPr txBox="1">
            <a:spLocks noChangeArrowheads="1"/>
          </p:cNvSpPr>
          <p:nvPr/>
        </p:nvSpPr>
        <p:spPr bwMode="auto">
          <a:xfrm>
            <a:off x="609600" y="1524000"/>
            <a:ext cx="7750175"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accent2"/>
                </a:solidFill>
                <a:cs typeface="Courier New" pitchFamily="49" charset="0"/>
              </a:rPr>
              <a:t>Step 1</a:t>
            </a:r>
            <a:r>
              <a:rPr lang="en-US" sz="2400">
                <a:cs typeface="Courier New" pitchFamily="49" charset="0"/>
              </a:rPr>
              <a:t>: </a:t>
            </a:r>
          </a:p>
          <a:p>
            <a:pPr algn="ctr"/>
            <a:r>
              <a:rPr lang="en-US" sz="2400">
                <a:cs typeface="Courier New" pitchFamily="49" charset="0"/>
              </a:rPr>
              <a:t>Select a sequence of </a:t>
            </a:r>
            <a:r>
              <a:rPr lang="en-US" sz="2400" i="1">
                <a:cs typeface="Courier New" pitchFamily="49" charset="0"/>
              </a:rPr>
              <a:t>decreasing</a:t>
            </a:r>
            <a:r>
              <a:rPr lang="en-US" sz="2400">
                <a:cs typeface="Courier New" pitchFamily="49" charset="0"/>
              </a:rPr>
              <a:t> h-values, </a:t>
            </a:r>
            <a:br>
              <a:rPr lang="en-US" sz="2400">
                <a:cs typeface="Courier New" pitchFamily="49" charset="0"/>
              </a:rPr>
            </a:br>
            <a:r>
              <a:rPr lang="en-US" sz="2400" i="1">
                <a:solidFill>
                  <a:srgbClr val="6600CC"/>
                </a:solidFill>
                <a:cs typeface="Courier New" pitchFamily="49" charset="0"/>
              </a:rPr>
              <a:t>ending with an h-value of 1</a:t>
            </a:r>
            <a:r>
              <a:rPr lang="en-US" sz="2400">
                <a:cs typeface="Courier New" pitchFamily="49" charset="0"/>
              </a:rPr>
              <a:t>: e.g. </a:t>
            </a:r>
            <a:r>
              <a:rPr lang="en-US" sz="2400">
                <a:solidFill>
                  <a:srgbClr val="A50021"/>
                </a:solidFill>
                <a:cs typeface="Courier New" pitchFamily="49" charset="0"/>
              </a:rPr>
              <a:t>8,4,2,1.</a:t>
            </a:r>
            <a:r>
              <a:rPr lang="en-US" sz="2400">
                <a:solidFill>
                  <a:srgbClr val="A50021"/>
                </a:solidFill>
              </a:rPr>
              <a:t> </a:t>
            </a:r>
          </a:p>
        </p:txBody>
      </p:sp>
      <p:sp>
        <p:nvSpPr>
          <p:cNvPr id="484357" name="Text Box 5"/>
          <p:cNvSpPr txBox="1">
            <a:spLocks noChangeArrowheads="1"/>
          </p:cNvSpPr>
          <p:nvPr/>
        </p:nvSpPr>
        <p:spPr bwMode="auto">
          <a:xfrm>
            <a:off x="3886200" y="2971800"/>
            <a:ext cx="208121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solidFill>
                  <a:schemeClr val="accent2"/>
                </a:solidFill>
                <a:cs typeface="Courier New" pitchFamily="49" charset="0"/>
              </a:rPr>
              <a:t>Step 2</a:t>
            </a:r>
            <a:r>
              <a:rPr lang="en-US" sz="2400">
                <a:cs typeface="Courier New" pitchFamily="49" charset="0"/>
              </a:rPr>
              <a:t>:</a:t>
            </a:r>
          </a:p>
        </p:txBody>
      </p:sp>
      <p:sp>
        <p:nvSpPr>
          <p:cNvPr id="484358" name="Text Box 6"/>
          <p:cNvSpPr txBox="1">
            <a:spLocks noChangeArrowheads="1"/>
          </p:cNvSpPr>
          <p:nvPr/>
        </p:nvSpPr>
        <p:spPr bwMode="auto">
          <a:xfrm>
            <a:off x="698500" y="5884863"/>
            <a:ext cx="8037513"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solidFill>
                  <a:srgbClr val="6600CC"/>
                </a:solidFill>
                <a:cs typeface="Courier New" pitchFamily="49" charset="0"/>
              </a:rPr>
              <a:t>Each </a:t>
            </a:r>
            <a:r>
              <a:rPr lang="en-US" sz="2400" dirty="0">
                <a:solidFill>
                  <a:srgbClr val="A50021"/>
                </a:solidFill>
                <a:cs typeface="Courier New" pitchFamily="49" charset="0"/>
              </a:rPr>
              <a:t>h-sort</a:t>
            </a:r>
            <a:r>
              <a:rPr lang="en-US" sz="2400" dirty="0">
                <a:solidFill>
                  <a:srgbClr val="6600CC"/>
                </a:solidFill>
                <a:cs typeface="Courier New" pitchFamily="49" charset="0"/>
              </a:rPr>
              <a:t> more correctly sorts the array, making the process simpler each iteration.  </a:t>
            </a:r>
            <a:endParaRPr lang="en-US" sz="2400" dirty="0">
              <a:solidFill>
                <a:srgbClr val="6600CC"/>
              </a:solidFill>
            </a:endParaRPr>
          </a:p>
        </p:txBody>
      </p:sp>
      <p:sp>
        <p:nvSpPr>
          <p:cNvPr id="484360" name="Text Box 8"/>
          <p:cNvSpPr txBox="1">
            <a:spLocks noChangeArrowheads="1"/>
          </p:cNvSpPr>
          <p:nvPr/>
        </p:nvSpPr>
        <p:spPr bwMode="auto">
          <a:xfrm>
            <a:off x="762000" y="3389313"/>
            <a:ext cx="7699375" cy="20701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cs typeface="Courier New" pitchFamily="49" charset="0"/>
              </a:rPr>
              <a:t>First completely 8-sort the array…</a:t>
            </a:r>
          </a:p>
          <a:p>
            <a:pPr algn="ctr"/>
            <a:r>
              <a:rPr lang="en-US" sz="2400" dirty="0">
                <a:cs typeface="Courier New" pitchFamily="49" charset="0"/>
              </a:rPr>
              <a:t>Then completely 4-sort the array…</a:t>
            </a:r>
          </a:p>
          <a:p>
            <a:pPr algn="ctr"/>
            <a:r>
              <a:rPr lang="en-US" sz="2400" dirty="0">
                <a:cs typeface="Courier New" pitchFamily="49" charset="0"/>
              </a:rPr>
              <a:t>Then completely 2-sort the array…</a:t>
            </a:r>
          </a:p>
          <a:p>
            <a:pPr algn="ctr"/>
            <a:r>
              <a:rPr lang="en-US" sz="2400" dirty="0">
                <a:cs typeface="Courier New" pitchFamily="49" charset="0"/>
              </a:rPr>
              <a:t>Finally, completely   1-sort     the array…</a:t>
            </a:r>
          </a:p>
          <a:p>
            <a:pPr algn="ctr"/>
            <a:r>
              <a:rPr lang="en-US" sz="1000" dirty="0">
                <a:cs typeface="Courier New" pitchFamily="49" charset="0"/>
              </a:rPr>
              <a:t> </a:t>
            </a:r>
            <a:br>
              <a:rPr lang="en-US" sz="1000" dirty="0">
                <a:cs typeface="Courier New" pitchFamily="49" charset="0"/>
              </a:rPr>
            </a:br>
            <a:r>
              <a:rPr lang="en-US" sz="2400" dirty="0">
                <a:cs typeface="Courier New" pitchFamily="49" charset="0"/>
              </a:rPr>
              <a:t>and the array’s now fully sorted!</a:t>
            </a:r>
          </a:p>
        </p:txBody>
      </p:sp>
      <p:sp>
        <p:nvSpPr>
          <p:cNvPr id="484361" name="AutoShape 9"/>
          <p:cNvSpPr>
            <a:spLocks noChangeArrowheads="1"/>
          </p:cNvSpPr>
          <p:nvPr/>
        </p:nvSpPr>
        <p:spPr bwMode="auto">
          <a:xfrm>
            <a:off x="3733800" y="127000"/>
            <a:ext cx="5430838" cy="1930400"/>
          </a:xfrm>
          <a:prstGeom prst="cloudCallout">
            <a:avLst>
              <a:gd name="adj1" fmla="val -39477"/>
              <a:gd name="adj2" fmla="val 64227"/>
            </a:avLst>
          </a:prstGeom>
          <a:solidFill>
            <a:srgbClr val="EBFFFF"/>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400"/>
              <a:t>It’s required to always end with h=1!</a:t>
            </a:r>
          </a:p>
          <a:p>
            <a:pPr algn="ctr"/>
            <a:r>
              <a:rPr lang="en-US" sz="2400"/>
              <a:t>e.g. </a:t>
            </a:r>
            <a:r>
              <a:rPr lang="en-US" sz="2400">
                <a:solidFill>
                  <a:srgbClr val="6600CC"/>
                </a:solidFill>
              </a:rPr>
              <a:t>5, 3, </a:t>
            </a:r>
            <a:r>
              <a:rPr lang="en-US" sz="2400">
                <a:solidFill>
                  <a:srgbClr val="FF0000"/>
                </a:solidFill>
              </a:rPr>
              <a:t>1</a:t>
            </a:r>
            <a:r>
              <a:rPr lang="en-US" sz="2400"/>
              <a:t> or </a:t>
            </a:r>
            <a:r>
              <a:rPr lang="en-US" sz="2400">
                <a:solidFill>
                  <a:srgbClr val="6600CC"/>
                </a:solidFill>
              </a:rPr>
              <a:t>10, 7, 4, </a:t>
            </a:r>
            <a:r>
              <a:rPr lang="en-US" sz="2400">
                <a:solidFill>
                  <a:srgbClr val="FF0000"/>
                </a:solidFill>
              </a:rPr>
              <a:t>1</a:t>
            </a:r>
          </a:p>
        </p:txBody>
      </p:sp>
      <p:sp>
        <p:nvSpPr>
          <p:cNvPr id="484362" name="Line 10"/>
          <p:cNvSpPr>
            <a:spLocks noChangeShapeType="1"/>
          </p:cNvSpPr>
          <p:nvPr/>
        </p:nvSpPr>
        <p:spPr bwMode="auto">
          <a:xfrm flipV="1">
            <a:off x="4619625" y="4548188"/>
            <a:ext cx="1020763" cy="3556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4363" name="Text Box 11"/>
          <p:cNvSpPr txBox="1">
            <a:spLocks noChangeArrowheads="1"/>
          </p:cNvSpPr>
          <p:nvPr/>
        </p:nvSpPr>
        <p:spPr bwMode="auto">
          <a:xfrm>
            <a:off x="4349750" y="4535488"/>
            <a:ext cx="1587500" cy="396875"/>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1">
                <a:solidFill>
                  <a:srgbClr val="6600CC"/>
                </a:solidFill>
              </a:rPr>
              <a:t>bubble sort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435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484361"/>
                                        </p:tgtEl>
                                        <p:attrNameLst>
                                          <p:attrName>style.visibility</p:attrName>
                                        </p:attrNameLst>
                                      </p:cBhvr>
                                      <p:to>
                                        <p:strVal val="visible"/>
                                      </p:to>
                                    </p:set>
                                    <p:animEffect transition="in" filter="wipe(down)">
                                      <p:cBhvr>
                                        <p:cTn id="11" dur="500"/>
                                        <p:tgtEl>
                                          <p:spTgt spid="48436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484361"/>
                                        </p:tgtEl>
                                        <p:attrNameLst>
                                          <p:attrName>style.visibility</p:attrName>
                                        </p:attrNameLst>
                                      </p:cBhvr>
                                      <p:to>
                                        <p:strVal val="hidden"/>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84357"/>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84360">
                                            <p:txEl>
                                              <p:pRg st="0" end="0"/>
                                            </p:txEl>
                                          </p:spTgt>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84360">
                                            <p:txEl>
                                              <p:pRg st="1" end="1"/>
                                            </p:txEl>
                                          </p:spTgt>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484360">
                                            <p:txEl>
                                              <p:pRg st="2" end="2"/>
                                            </p:txEl>
                                          </p:spTgt>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484360">
                                            <p:txEl>
                                              <p:pRg st="3" end="3"/>
                                            </p:txEl>
                                          </p:spTgt>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484362"/>
                                        </p:tgtEl>
                                        <p:attrNameLst>
                                          <p:attrName>style.visibility</p:attrName>
                                        </p:attrNameLst>
                                      </p:cBhvr>
                                      <p:to>
                                        <p:strVal val="visible"/>
                                      </p:to>
                                    </p:set>
                                    <p:animEffect transition="in" filter="wipe(down)">
                                      <p:cBhvr>
                                        <p:cTn id="40" dur="500"/>
                                        <p:tgtEl>
                                          <p:spTgt spid="484362"/>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84363"/>
                                        </p:tgtEl>
                                        <p:attrNameLst>
                                          <p:attrName>style.visibility</p:attrName>
                                        </p:attrNameLst>
                                      </p:cBhvr>
                                      <p:to>
                                        <p:strVal val="visible"/>
                                      </p:to>
                                    </p:set>
                                    <p:animEffect transition="in" filter="fade">
                                      <p:cBhvr>
                                        <p:cTn id="45" dur="2000"/>
                                        <p:tgtEl>
                                          <p:spTgt spid="484363"/>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484360">
                                            <p:txEl>
                                              <p:pRg st="4" end="4"/>
                                            </p:txEl>
                                          </p:spTgt>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4843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4356" grpId="0"/>
      <p:bldP spid="484357" grpId="0"/>
      <p:bldP spid="484358" grpId="0"/>
      <p:bldP spid="484360" grpId="0" uiExpand="1" build="p"/>
      <p:bldP spid="484361" grpId="0" animBg="1"/>
      <p:bldP spid="484361" grpId="1" animBg="1"/>
      <p:bldP spid="484362" grpId="0" animBg="1"/>
      <p:bldP spid="48436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Shell Sort Questions</a:t>
            </a:r>
          </a:p>
        </p:txBody>
      </p:sp>
      <p:sp>
        <p:nvSpPr>
          <p:cNvPr id="3" name="Slide Number Placeholder 2"/>
          <p:cNvSpPr>
            <a:spLocks noGrp="1"/>
          </p:cNvSpPr>
          <p:nvPr>
            <p:ph type="sldNum" sz="quarter" idx="12"/>
          </p:nvPr>
        </p:nvSpPr>
        <p:spPr/>
        <p:txBody>
          <a:bodyPr/>
          <a:lstStyle/>
          <a:p>
            <a:fld id="{C38621DE-2D7F-44F3-B4E5-FDBBA24CB563}" type="slidenum">
              <a:rPr lang="en-US" smtClean="0"/>
              <a:pPr/>
              <a:t>78</a:t>
            </a:fld>
            <a:endParaRPr lang="en-US"/>
          </a:p>
        </p:txBody>
      </p:sp>
      <p:sp>
        <p:nvSpPr>
          <p:cNvPr id="5" name="Rectangle 4"/>
          <p:cNvSpPr/>
          <p:nvPr/>
        </p:nvSpPr>
        <p:spPr>
          <a:xfrm>
            <a:off x="809897" y="1631726"/>
            <a:ext cx="7733211" cy="4154984"/>
          </a:xfrm>
          <a:prstGeom prst="rect">
            <a:avLst/>
          </a:prstGeom>
        </p:spPr>
        <p:txBody>
          <a:bodyPr wrap="square">
            <a:spAutoFit/>
          </a:bodyPr>
          <a:lstStyle/>
          <a:p>
            <a:pPr algn="ctr"/>
            <a:endParaRPr lang="en-US" sz="2000" dirty="0"/>
          </a:p>
          <a:p>
            <a:pPr algn="ctr"/>
            <a:r>
              <a:rPr lang="en-US" sz="2800" dirty="0"/>
              <a:t>Can </a:t>
            </a:r>
            <a:r>
              <a:rPr lang="en-US" sz="2800" dirty="0">
                <a:solidFill>
                  <a:schemeClr val="accent6">
                    <a:lumMod val="60000"/>
                    <a:lumOff val="40000"/>
                  </a:schemeClr>
                </a:solidFill>
              </a:rPr>
              <a:t>Shell Sort</a:t>
            </a:r>
            <a:r>
              <a:rPr lang="en-US" sz="2800" dirty="0"/>
              <a:t> be applied easily to </a:t>
            </a:r>
            <a:br>
              <a:rPr lang="en-US" sz="2800" dirty="0"/>
            </a:br>
            <a:r>
              <a:rPr lang="en-US" sz="2800" dirty="0"/>
              <a:t>sort items within a </a:t>
            </a:r>
            <a:r>
              <a:rPr lang="en-US" sz="2800" dirty="0">
                <a:solidFill>
                  <a:srgbClr val="FF0000"/>
                </a:solidFill>
              </a:rPr>
              <a:t>linked list</a:t>
            </a:r>
            <a:r>
              <a:rPr lang="en-US" sz="2800" dirty="0"/>
              <a:t>?</a:t>
            </a:r>
            <a:br>
              <a:rPr lang="en-US" sz="2800" dirty="0"/>
            </a:br>
            <a:endParaRPr lang="en-US" sz="2000" dirty="0"/>
          </a:p>
          <a:p>
            <a:pPr algn="ctr"/>
            <a:r>
              <a:rPr lang="en-US" sz="2800" dirty="0"/>
              <a:t>Is </a:t>
            </a:r>
            <a:r>
              <a:rPr lang="en-US" sz="2800" dirty="0">
                <a:solidFill>
                  <a:schemeClr val="accent6">
                    <a:lumMod val="60000"/>
                    <a:lumOff val="40000"/>
                  </a:schemeClr>
                </a:solidFill>
              </a:rPr>
              <a:t>Shell Sort </a:t>
            </a:r>
            <a:r>
              <a:rPr lang="en-US" sz="2800" dirty="0"/>
              <a:t>a “</a:t>
            </a:r>
            <a:r>
              <a:rPr lang="en-US" sz="2800" dirty="0">
                <a:solidFill>
                  <a:srgbClr val="FF0000"/>
                </a:solidFill>
              </a:rPr>
              <a:t>stable</a:t>
            </a:r>
            <a:r>
              <a:rPr lang="en-US" sz="2800" dirty="0"/>
              <a:t>” sort?</a:t>
            </a:r>
            <a:br>
              <a:rPr lang="en-US" sz="2800" dirty="0"/>
            </a:br>
            <a:endParaRPr lang="en-US" sz="2800" dirty="0"/>
          </a:p>
          <a:p>
            <a:pPr algn="ctr"/>
            <a:r>
              <a:rPr lang="en-US" sz="2800" dirty="0"/>
              <a:t>What’s the </a:t>
            </a:r>
            <a:r>
              <a:rPr lang="en-US" sz="2800" dirty="0">
                <a:solidFill>
                  <a:srgbClr val="FF0000"/>
                </a:solidFill>
              </a:rPr>
              <a:t>Big-O</a:t>
            </a:r>
            <a:r>
              <a:rPr lang="en-US" sz="2800" dirty="0"/>
              <a:t> of </a:t>
            </a:r>
            <a:r>
              <a:rPr lang="en-US" sz="2800" dirty="0">
                <a:solidFill>
                  <a:schemeClr val="accent6">
                    <a:lumMod val="60000"/>
                    <a:lumOff val="40000"/>
                  </a:schemeClr>
                </a:solidFill>
              </a:rPr>
              <a:t>Shell Sort</a:t>
            </a:r>
            <a:r>
              <a:rPr lang="en-US" sz="2800" dirty="0"/>
              <a:t>? </a:t>
            </a:r>
            <a:br>
              <a:rPr lang="en-US" sz="2800" dirty="0"/>
            </a:br>
            <a:endParaRPr lang="en-US" sz="2800" dirty="0"/>
          </a:p>
          <a:p>
            <a:pPr algn="ctr"/>
            <a:r>
              <a:rPr lang="en-US" sz="2800" dirty="0">
                <a:solidFill>
                  <a:srgbClr val="FF0000"/>
                </a:solidFill>
              </a:rPr>
              <a:t>When</a:t>
            </a:r>
            <a:r>
              <a:rPr lang="en-US" sz="2800" dirty="0"/>
              <a:t> might you use </a:t>
            </a:r>
            <a:r>
              <a:rPr lang="en-US" sz="2800" dirty="0">
                <a:solidFill>
                  <a:schemeClr val="accent6">
                    <a:lumMod val="60000"/>
                    <a:lumOff val="40000"/>
                  </a:schemeClr>
                </a:solidFill>
              </a:rPr>
              <a:t>Shell Sort</a:t>
            </a:r>
            <a:r>
              <a:rPr lang="en-US" sz="2800" dirty="0"/>
              <a:t>? </a:t>
            </a:r>
            <a:br>
              <a:rPr lang="en-US" sz="2800" dirty="0"/>
            </a:br>
            <a:endParaRPr lang="en-US" sz="2800" dirty="0"/>
          </a:p>
        </p:txBody>
      </p:sp>
    </p:spTree>
    <p:extLst>
      <p:ext uri="{BB962C8B-B14F-4D97-AF65-F5344CB8AC3E}">
        <p14:creationId xmlns:p14="http://schemas.microsoft.com/office/powerpoint/2010/main" val="141948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2"/>
          </p:nvPr>
        </p:nvSpPr>
        <p:spPr/>
        <p:txBody>
          <a:bodyPr/>
          <a:lstStyle/>
          <a:p>
            <a:fld id="{AF11ABAC-DA18-4789-A74F-46BDF5D51904}" type="slidenum">
              <a:rPr lang="en-US"/>
              <a:pPr/>
              <a:t>79</a:t>
            </a:fld>
            <a:endParaRPr lang="en-US"/>
          </a:p>
        </p:txBody>
      </p:sp>
      <p:sp>
        <p:nvSpPr>
          <p:cNvPr id="485378" name="Rectangle 2"/>
          <p:cNvSpPr>
            <a:spLocks noGrp="1" noChangeArrowheads="1"/>
          </p:cNvSpPr>
          <p:nvPr>
            <p:ph type="title"/>
          </p:nvPr>
        </p:nvSpPr>
        <p:spPr/>
        <p:txBody>
          <a:bodyPr/>
          <a:lstStyle/>
          <a:p>
            <a:r>
              <a:rPr lang="en-US"/>
              <a:t>The Shellsort</a:t>
            </a:r>
          </a:p>
        </p:txBody>
      </p:sp>
      <p:sp>
        <p:nvSpPr>
          <p:cNvPr id="485379" name="Text Box 3"/>
          <p:cNvSpPr txBox="1">
            <a:spLocks noChangeArrowheads="1"/>
          </p:cNvSpPr>
          <p:nvPr/>
        </p:nvSpPr>
        <p:spPr bwMode="auto">
          <a:xfrm>
            <a:off x="593725" y="1265238"/>
            <a:ext cx="1841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sz="2400"/>
          </a:p>
        </p:txBody>
      </p:sp>
      <p:sp>
        <p:nvSpPr>
          <p:cNvPr id="485380" name="Text Box 4"/>
          <p:cNvSpPr txBox="1">
            <a:spLocks noChangeArrowheads="1"/>
          </p:cNvSpPr>
          <p:nvPr/>
        </p:nvSpPr>
        <p:spPr bwMode="auto">
          <a:xfrm>
            <a:off x="2079625" y="1112838"/>
            <a:ext cx="493553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Let’s do an example on the board:</a:t>
            </a:r>
          </a:p>
        </p:txBody>
      </p:sp>
      <p:sp>
        <p:nvSpPr>
          <p:cNvPr id="485381" name="Rectangle 5"/>
          <p:cNvSpPr>
            <a:spLocks noChangeArrowheads="1"/>
          </p:cNvSpPr>
          <p:nvPr/>
        </p:nvSpPr>
        <p:spPr bwMode="auto">
          <a:xfrm flipH="1">
            <a:off x="3657600" y="26670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5</a:t>
            </a:r>
          </a:p>
        </p:txBody>
      </p:sp>
      <p:sp>
        <p:nvSpPr>
          <p:cNvPr id="485382" name="Rectangle 6"/>
          <p:cNvSpPr>
            <a:spLocks noChangeArrowheads="1"/>
          </p:cNvSpPr>
          <p:nvPr/>
        </p:nvSpPr>
        <p:spPr bwMode="auto">
          <a:xfrm flipH="1">
            <a:off x="4114800" y="26670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2</a:t>
            </a:r>
          </a:p>
        </p:txBody>
      </p:sp>
      <p:sp>
        <p:nvSpPr>
          <p:cNvPr id="485383" name="Rectangle 7"/>
          <p:cNvSpPr>
            <a:spLocks noChangeArrowheads="1"/>
          </p:cNvSpPr>
          <p:nvPr/>
        </p:nvSpPr>
        <p:spPr bwMode="auto">
          <a:xfrm flipH="1">
            <a:off x="4572000" y="26670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14</a:t>
            </a:r>
          </a:p>
        </p:txBody>
      </p:sp>
      <p:sp>
        <p:nvSpPr>
          <p:cNvPr id="485384" name="Rectangle 8"/>
          <p:cNvSpPr>
            <a:spLocks noChangeArrowheads="1"/>
          </p:cNvSpPr>
          <p:nvPr/>
        </p:nvSpPr>
        <p:spPr bwMode="auto">
          <a:xfrm flipH="1">
            <a:off x="5029200" y="26670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3</a:t>
            </a:r>
          </a:p>
        </p:txBody>
      </p:sp>
      <p:sp>
        <p:nvSpPr>
          <p:cNvPr id="485385" name="Rectangle 9"/>
          <p:cNvSpPr>
            <a:spLocks noChangeArrowheads="1"/>
          </p:cNvSpPr>
          <p:nvPr/>
        </p:nvSpPr>
        <p:spPr bwMode="auto">
          <a:xfrm flipH="1">
            <a:off x="5486400" y="26670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7</a:t>
            </a:r>
          </a:p>
        </p:txBody>
      </p:sp>
      <p:sp>
        <p:nvSpPr>
          <p:cNvPr id="485386" name="Rectangle 10"/>
          <p:cNvSpPr>
            <a:spLocks noChangeArrowheads="1"/>
          </p:cNvSpPr>
          <p:nvPr/>
        </p:nvSpPr>
        <p:spPr bwMode="auto">
          <a:xfrm flipH="1">
            <a:off x="3200400" y="26670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9</a:t>
            </a:r>
          </a:p>
        </p:txBody>
      </p:sp>
      <p:sp>
        <p:nvSpPr>
          <p:cNvPr id="485464" name="Text Box 88"/>
          <p:cNvSpPr txBox="1">
            <a:spLocks noChangeArrowheads="1"/>
          </p:cNvSpPr>
          <p:nvPr/>
        </p:nvSpPr>
        <p:spPr bwMode="auto">
          <a:xfrm>
            <a:off x="342900" y="1752600"/>
            <a:ext cx="86487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Shellsort the following array using h values of: </a:t>
            </a:r>
            <a:r>
              <a:rPr lang="en-US" sz="2400">
                <a:solidFill>
                  <a:srgbClr val="A50021"/>
                </a:solidFill>
              </a:rPr>
              <a:t>3</a:t>
            </a:r>
            <a:r>
              <a:rPr lang="en-US" sz="2400"/>
              <a:t>, </a:t>
            </a:r>
            <a:r>
              <a:rPr lang="en-US" sz="2400">
                <a:solidFill>
                  <a:srgbClr val="A50021"/>
                </a:solidFill>
              </a:rPr>
              <a:t>2</a:t>
            </a:r>
            <a:r>
              <a:rPr lang="en-US" sz="2400"/>
              <a:t>, and </a:t>
            </a:r>
            <a:r>
              <a:rPr lang="en-US" sz="2400">
                <a:solidFill>
                  <a:srgbClr val="A50021"/>
                </a:solidFill>
              </a:rPr>
              <a:t>1.</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2"/>
          </p:nvPr>
        </p:nvSpPr>
        <p:spPr/>
        <p:txBody>
          <a:bodyPr/>
          <a:lstStyle/>
          <a:p>
            <a:fld id="{44DFD11B-D80C-4C35-81F7-8DBF553E78C3}" type="slidenum">
              <a:rPr lang="en-US"/>
              <a:pPr/>
              <a:t>8</a:t>
            </a:fld>
            <a:endParaRPr lang="en-US"/>
          </a:p>
        </p:txBody>
      </p:sp>
      <p:sp>
        <p:nvSpPr>
          <p:cNvPr id="674820" name="Text Box 4"/>
          <p:cNvSpPr txBox="1">
            <a:spLocks noChangeArrowheads="1"/>
          </p:cNvSpPr>
          <p:nvPr/>
        </p:nvSpPr>
        <p:spPr bwMode="auto">
          <a:xfrm>
            <a:off x="304800" y="3736975"/>
            <a:ext cx="8486775" cy="13398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“I’m trying to sort </a:t>
            </a:r>
            <a:r>
              <a:rPr lang="en-US" sz="2400">
                <a:solidFill>
                  <a:srgbClr val="A50021"/>
                </a:solidFill>
              </a:rPr>
              <a:t>1000 numbers</a:t>
            </a:r>
            <a:r>
              <a:rPr lang="en-US" sz="2400"/>
              <a:t>.”</a:t>
            </a:r>
          </a:p>
          <a:p>
            <a:pPr algn="ctr"/>
            <a:r>
              <a:rPr lang="en-US" sz="2400"/>
              <a:t>“</a:t>
            </a:r>
            <a:r>
              <a:rPr lang="en-US" sz="2400">
                <a:solidFill>
                  <a:schemeClr val="accent2"/>
                </a:solidFill>
              </a:rPr>
              <a:t>Algorithm A</a:t>
            </a:r>
            <a:r>
              <a:rPr lang="en-US" sz="2400"/>
              <a:t> takes </a:t>
            </a:r>
            <a:r>
              <a:rPr lang="en-US" sz="2400">
                <a:solidFill>
                  <a:schemeClr val="accent2"/>
                </a:solidFill>
              </a:rPr>
              <a:t>5 million </a:t>
            </a:r>
            <a:r>
              <a:rPr lang="en-US" sz="2400">
                <a:solidFill>
                  <a:schemeClr val="tx1"/>
                </a:solidFill>
              </a:rPr>
              <a:t>instructions</a:t>
            </a:r>
            <a:r>
              <a:rPr lang="en-US" sz="2400"/>
              <a:t> to do that.”</a:t>
            </a:r>
          </a:p>
          <a:p>
            <a:pPr algn="ctr"/>
            <a:r>
              <a:rPr lang="en-US" sz="2400"/>
              <a:t>“</a:t>
            </a:r>
            <a:r>
              <a:rPr lang="en-US" sz="2400">
                <a:solidFill>
                  <a:srgbClr val="6600CC"/>
                </a:solidFill>
              </a:rPr>
              <a:t>Algorithm B</a:t>
            </a:r>
            <a:r>
              <a:rPr lang="en-US" sz="2400"/>
              <a:t> takes </a:t>
            </a:r>
            <a:r>
              <a:rPr lang="en-US" sz="2400">
                <a:solidFill>
                  <a:srgbClr val="6600CC"/>
                </a:solidFill>
              </a:rPr>
              <a:t>307 million</a:t>
            </a:r>
            <a:r>
              <a:rPr lang="en-US" sz="2400"/>
              <a:t> instructions to do that.”</a:t>
            </a:r>
          </a:p>
          <a:p>
            <a:pPr algn="ctr"/>
            <a:endParaRPr lang="en-US" sz="1000"/>
          </a:p>
        </p:txBody>
      </p:sp>
      <p:sp>
        <p:nvSpPr>
          <p:cNvPr id="674822" name="Line 6"/>
          <p:cNvSpPr>
            <a:spLocks noChangeShapeType="1"/>
          </p:cNvSpPr>
          <p:nvPr/>
        </p:nvSpPr>
        <p:spPr bwMode="auto">
          <a:xfrm flipV="1">
            <a:off x="4776788" y="3849688"/>
            <a:ext cx="785812" cy="225425"/>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4823" name="Line 7"/>
          <p:cNvSpPr>
            <a:spLocks noChangeShapeType="1"/>
          </p:cNvSpPr>
          <p:nvPr/>
        </p:nvSpPr>
        <p:spPr bwMode="auto">
          <a:xfrm flipV="1">
            <a:off x="3503613" y="4192588"/>
            <a:ext cx="1403350" cy="296862"/>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4824" name="Line 8"/>
          <p:cNvSpPr>
            <a:spLocks noChangeShapeType="1"/>
          </p:cNvSpPr>
          <p:nvPr/>
        </p:nvSpPr>
        <p:spPr bwMode="auto">
          <a:xfrm flipV="1">
            <a:off x="3370263" y="4546600"/>
            <a:ext cx="1663700" cy="261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4825" name="Text Box 9"/>
          <p:cNvSpPr txBox="1">
            <a:spLocks noChangeArrowheads="1"/>
          </p:cNvSpPr>
          <p:nvPr/>
        </p:nvSpPr>
        <p:spPr bwMode="auto">
          <a:xfrm>
            <a:off x="4789488" y="3733800"/>
            <a:ext cx="762000" cy="457200"/>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N</a:t>
            </a:r>
          </a:p>
        </p:txBody>
      </p:sp>
      <p:sp>
        <p:nvSpPr>
          <p:cNvPr id="674826" name="Text Box 10"/>
          <p:cNvSpPr txBox="1">
            <a:spLocks noChangeArrowheads="1"/>
          </p:cNvSpPr>
          <p:nvPr/>
        </p:nvSpPr>
        <p:spPr bwMode="auto">
          <a:xfrm>
            <a:off x="3492500" y="4079875"/>
            <a:ext cx="1349375" cy="457200"/>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5·N</a:t>
            </a:r>
            <a:r>
              <a:rPr lang="en-US" sz="2400" baseline="30000">
                <a:solidFill>
                  <a:srgbClr val="6600CC"/>
                </a:solidFill>
              </a:rPr>
              <a:t>2</a:t>
            </a:r>
          </a:p>
        </p:txBody>
      </p:sp>
      <p:grpSp>
        <p:nvGrpSpPr>
          <p:cNvPr id="674827" name="Group 11"/>
          <p:cNvGrpSpPr>
            <a:grpSpLocks/>
          </p:cNvGrpSpPr>
          <p:nvPr/>
        </p:nvGrpSpPr>
        <p:grpSpPr bwMode="auto">
          <a:xfrm>
            <a:off x="3273425" y="4470400"/>
            <a:ext cx="1811338" cy="481013"/>
            <a:chOff x="1872" y="4084"/>
            <a:chExt cx="1141" cy="303"/>
          </a:xfrm>
        </p:grpSpPr>
        <p:sp>
          <p:nvSpPr>
            <p:cNvPr id="674828" name="Rectangle 12"/>
            <p:cNvSpPr>
              <a:spLocks noChangeArrowheads="1"/>
            </p:cNvSpPr>
            <p:nvPr/>
          </p:nvSpPr>
          <p:spPr bwMode="auto">
            <a:xfrm>
              <a:off x="1915" y="4084"/>
              <a:ext cx="1070" cy="217"/>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4829" name="Text Box 13"/>
            <p:cNvSpPr txBox="1">
              <a:spLocks noChangeArrowheads="1"/>
            </p:cNvSpPr>
            <p:nvPr/>
          </p:nvSpPr>
          <p:spPr bwMode="auto">
            <a:xfrm>
              <a:off x="1872" y="4099"/>
              <a:ext cx="1141"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37,000·N</a:t>
              </a:r>
            </a:p>
          </p:txBody>
        </p:sp>
      </p:grpSp>
      <p:sp>
        <p:nvSpPr>
          <p:cNvPr id="674831" name="Text Box 15"/>
          <p:cNvSpPr txBox="1">
            <a:spLocks noChangeArrowheads="1"/>
          </p:cNvSpPr>
          <p:nvPr/>
        </p:nvSpPr>
        <p:spPr bwMode="auto">
          <a:xfrm>
            <a:off x="304800" y="1066800"/>
            <a:ext cx="854551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Hmmm. What else could we do?</a:t>
            </a:r>
          </a:p>
        </p:txBody>
      </p:sp>
      <p:sp>
        <p:nvSpPr>
          <p:cNvPr id="674832" name="Text Box 16"/>
          <p:cNvSpPr txBox="1">
            <a:spLocks noChangeArrowheads="1"/>
          </p:cNvSpPr>
          <p:nvPr/>
        </p:nvSpPr>
        <p:spPr bwMode="auto">
          <a:xfrm>
            <a:off x="381000" y="1828800"/>
            <a:ext cx="8545513" cy="14319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FF0000"/>
                </a:solidFill>
              </a:rPr>
              <a:t>Right!</a:t>
            </a:r>
            <a:r>
              <a:rPr lang="en-US" sz="2400"/>
              <a:t> What if we specify </a:t>
            </a:r>
          </a:p>
          <a:p>
            <a:pPr algn="ctr"/>
            <a:endParaRPr lang="en-US" sz="1000"/>
          </a:p>
          <a:p>
            <a:pPr algn="ctr"/>
            <a:r>
              <a:rPr lang="en-US" sz="2400">
                <a:solidFill>
                  <a:srgbClr val="006666"/>
                </a:solidFill>
              </a:rPr>
              <a:t>the number of instructions used by an algorithm </a:t>
            </a:r>
          </a:p>
          <a:p>
            <a:pPr algn="ctr"/>
            <a:endParaRPr lang="en-US" sz="600">
              <a:solidFill>
                <a:srgbClr val="006666"/>
              </a:solidFill>
            </a:endParaRPr>
          </a:p>
          <a:p>
            <a:pPr algn="ctr"/>
            <a:r>
              <a:rPr lang="en-US" sz="2400">
                <a:solidFill>
                  <a:srgbClr val="006666"/>
                </a:solidFill>
              </a:rPr>
              <a:t>as a function of the size of the input data.</a:t>
            </a:r>
          </a:p>
        </p:txBody>
      </p:sp>
      <p:sp>
        <p:nvSpPr>
          <p:cNvPr id="674833" name="Text Box 17"/>
          <p:cNvSpPr txBox="1">
            <a:spLocks noChangeArrowheads="1"/>
          </p:cNvSpPr>
          <p:nvPr/>
        </p:nvSpPr>
        <p:spPr bwMode="auto">
          <a:xfrm>
            <a:off x="304800" y="5883275"/>
            <a:ext cx="8545513"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Now we can predict which algorithm will be faster </a:t>
            </a:r>
            <a:br>
              <a:rPr lang="en-US" sz="2400"/>
            </a:br>
            <a:r>
              <a:rPr lang="en-US" sz="2400"/>
              <a:t>for any value of N!</a:t>
            </a:r>
          </a:p>
        </p:txBody>
      </p:sp>
      <p:sp>
        <p:nvSpPr>
          <p:cNvPr id="674835" name="Rectangle 19"/>
          <p:cNvSpPr>
            <a:spLocks noGrp="1" noChangeArrowheads="1"/>
          </p:cNvSpPr>
          <p:nvPr>
            <p:ph type="title"/>
          </p:nvPr>
        </p:nvSpPr>
        <p:spPr>
          <a:noFill/>
          <a:ln/>
        </p:spPr>
        <p:txBody>
          <a:bodyPr/>
          <a:lstStyle/>
          <a:p>
            <a:r>
              <a:rPr lang="en-US"/>
              <a:t>How Fast is That Algorithm?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48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4832">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483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4832">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7482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674822"/>
                                        </p:tgtEl>
                                        <p:attrNameLst>
                                          <p:attrName>style.visibility</p:attrName>
                                        </p:attrNameLst>
                                      </p:cBhvr>
                                      <p:to>
                                        <p:strVal val="visible"/>
                                      </p:to>
                                    </p:set>
                                    <p:animEffect transition="in" filter="wipe(down)">
                                      <p:cBhvr>
                                        <p:cTn id="27" dur="500"/>
                                        <p:tgtEl>
                                          <p:spTgt spid="674822"/>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674823"/>
                                        </p:tgtEl>
                                        <p:attrNameLst>
                                          <p:attrName>style.visibility</p:attrName>
                                        </p:attrNameLst>
                                      </p:cBhvr>
                                      <p:to>
                                        <p:strVal val="visible"/>
                                      </p:to>
                                    </p:set>
                                    <p:animEffect transition="in" filter="wipe(down)">
                                      <p:cBhvr>
                                        <p:cTn id="30" dur="500"/>
                                        <p:tgtEl>
                                          <p:spTgt spid="674823"/>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674824"/>
                                        </p:tgtEl>
                                        <p:attrNameLst>
                                          <p:attrName>style.visibility</p:attrName>
                                        </p:attrNameLst>
                                      </p:cBhvr>
                                      <p:to>
                                        <p:strVal val="visible"/>
                                      </p:to>
                                    </p:set>
                                    <p:animEffect transition="in" filter="wipe(down)">
                                      <p:cBhvr>
                                        <p:cTn id="33" dur="500"/>
                                        <p:tgtEl>
                                          <p:spTgt spid="674824"/>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74825"/>
                                        </p:tgtEl>
                                        <p:attrNameLst>
                                          <p:attrName>style.visibility</p:attrName>
                                        </p:attrNameLst>
                                      </p:cBhvr>
                                      <p:to>
                                        <p:strVal val="visible"/>
                                      </p:to>
                                    </p:set>
                                    <p:animEffect transition="in" filter="fade">
                                      <p:cBhvr>
                                        <p:cTn id="38" dur="500"/>
                                        <p:tgtEl>
                                          <p:spTgt spid="67482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74826"/>
                                        </p:tgtEl>
                                        <p:attrNameLst>
                                          <p:attrName>style.visibility</p:attrName>
                                        </p:attrNameLst>
                                      </p:cBhvr>
                                      <p:to>
                                        <p:strVal val="visible"/>
                                      </p:to>
                                    </p:set>
                                    <p:animEffect transition="in" filter="fade">
                                      <p:cBhvr>
                                        <p:cTn id="43" dur="500"/>
                                        <p:tgtEl>
                                          <p:spTgt spid="674826"/>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0" presetClass="entr" presetSubtype="0" fill="hold" nodeType="clickEffect">
                                  <p:stCondLst>
                                    <p:cond delay="0"/>
                                  </p:stCondLst>
                                  <p:childTnLst>
                                    <p:set>
                                      <p:cBhvr>
                                        <p:cTn id="47" dur="1" fill="hold">
                                          <p:stCondLst>
                                            <p:cond delay="0"/>
                                          </p:stCondLst>
                                        </p:cTn>
                                        <p:tgtEl>
                                          <p:spTgt spid="674827"/>
                                        </p:tgtEl>
                                        <p:attrNameLst>
                                          <p:attrName>style.visibility</p:attrName>
                                        </p:attrNameLst>
                                      </p:cBhvr>
                                      <p:to>
                                        <p:strVal val="visible"/>
                                      </p:to>
                                    </p:set>
                                    <p:animEffect transition="in" filter="fade">
                                      <p:cBhvr>
                                        <p:cTn id="48" dur="2000"/>
                                        <p:tgtEl>
                                          <p:spTgt spid="674827"/>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7483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4820" grpId="0"/>
      <p:bldP spid="674822" grpId="0" animBg="1"/>
      <p:bldP spid="674823" grpId="0" animBg="1"/>
      <p:bldP spid="674824" grpId="0" animBg="1"/>
      <p:bldP spid="674825" grpId="0" animBg="1"/>
      <p:bldP spid="674826" grpId="0" animBg="1"/>
      <p:bldP spid="674831" grpId="0" build="p"/>
      <p:bldP spid="674832" grpId="0" build="p"/>
      <p:bldP spid="67483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5"/>
          <p:cNvSpPr>
            <a:spLocks noGrp="1"/>
          </p:cNvSpPr>
          <p:nvPr>
            <p:ph type="sldNum" sz="quarter" idx="12"/>
          </p:nvPr>
        </p:nvSpPr>
        <p:spPr/>
        <p:txBody>
          <a:bodyPr/>
          <a:lstStyle/>
          <a:p>
            <a:fld id="{A6645748-8C59-43B2-BA18-158AB747E7EB}" type="slidenum">
              <a:rPr lang="en-US"/>
              <a:pPr/>
              <a:t>80</a:t>
            </a:fld>
            <a:endParaRPr lang="en-US"/>
          </a:p>
        </p:txBody>
      </p:sp>
      <p:sp>
        <p:nvSpPr>
          <p:cNvPr id="691202" name="Rectangle 2"/>
          <p:cNvSpPr>
            <a:spLocks noGrp="1" noChangeArrowheads="1"/>
          </p:cNvSpPr>
          <p:nvPr>
            <p:ph type="title"/>
          </p:nvPr>
        </p:nvSpPr>
        <p:spPr>
          <a:xfrm>
            <a:off x="-1447800" y="-76200"/>
            <a:ext cx="7772400" cy="1143000"/>
          </a:xfrm>
        </p:spPr>
        <p:txBody>
          <a:bodyPr/>
          <a:lstStyle/>
          <a:p>
            <a:r>
              <a:rPr lang="en-US"/>
              <a:t>Sorting Challenge</a:t>
            </a:r>
          </a:p>
        </p:txBody>
      </p:sp>
      <p:sp>
        <p:nvSpPr>
          <p:cNvPr id="691204" name="Text Box 4"/>
          <p:cNvSpPr txBox="1">
            <a:spLocks noChangeArrowheads="1"/>
          </p:cNvSpPr>
          <p:nvPr/>
        </p:nvSpPr>
        <p:spPr bwMode="auto">
          <a:xfrm>
            <a:off x="304800" y="1066800"/>
            <a:ext cx="4495800" cy="22828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t>Given the following numbers, show what they would look like after </a:t>
            </a:r>
            <a:r>
              <a:rPr lang="en-US" sz="2400" dirty="0">
                <a:solidFill>
                  <a:srgbClr val="6600CC"/>
                </a:solidFill>
              </a:rPr>
              <a:t>one, two and three</a:t>
            </a:r>
            <a:r>
              <a:rPr lang="en-US" sz="2400" dirty="0"/>
              <a:t> outer-loop iterations of </a:t>
            </a:r>
            <a:r>
              <a:rPr lang="en-US" sz="2400" dirty="0">
                <a:solidFill>
                  <a:srgbClr val="6600CC"/>
                </a:solidFill>
              </a:rPr>
              <a:t>selection sort, insertion sort and bubble sort</a:t>
            </a:r>
            <a:r>
              <a:rPr lang="en-US" sz="2400" dirty="0"/>
              <a:t>:</a:t>
            </a:r>
          </a:p>
        </p:txBody>
      </p:sp>
      <p:sp>
        <p:nvSpPr>
          <p:cNvPr id="691205" name="Rectangle 5"/>
          <p:cNvSpPr>
            <a:spLocks noChangeArrowheads="1"/>
          </p:cNvSpPr>
          <p:nvPr/>
        </p:nvSpPr>
        <p:spPr bwMode="auto">
          <a:xfrm flipH="1">
            <a:off x="1676400" y="36576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5</a:t>
            </a:r>
          </a:p>
        </p:txBody>
      </p:sp>
      <p:sp>
        <p:nvSpPr>
          <p:cNvPr id="691206" name="Rectangle 6"/>
          <p:cNvSpPr>
            <a:spLocks noChangeArrowheads="1"/>
          </p:cNvSpPr>
          <p:nvPr/>
        </p:nvSpPr>
        <p:spPr bwMode="auto">
          <a:xfrm flipH="1">
            <a:off x="2133600" y="36576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2</a:t>
            </a:r>
          </a:p>
        </p:txBody>
      </p:sp>
      <p:sp>
        <p:nvSpPr>
          <p:cNvPr id="691207" name="Rectangle 7"/>
          <p:cNvSpPr>
            <a:spLocks noChangeArrowheads="1"/>
          </p:cNvSpPr>
          <p:nvPr/>
        </p:nvSpPr>
        <p:spPr bwMode="auto">
          <a:xfrm flipH="1">
            <a:off x="2590800" y="36576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14</a:t>
            </a:r>
          </a:p>
        </p:txBody>
      </p:sp>
      <p:sp>
        <p:nvSpPr>
          <p:cNvPr id="691208" name="Rectangle 8"/>
          <p:cNvSpPr>
            <a:spLocks noChangeArrowheads="1"/>
          </p:cNvSpPr>
          <p:nvPr/>
        </p:nvSpPr>
        <p:spPr bwMode="auto">
          <a:xfrm flipH="1">
            <a:off x="3048000" y="36576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3</a:t>
            </a:r>
          </a:p>
        </p:txBody>
      </p:sp>
      <p:sp>
        <p:nvSpPr>
          <p:cNvPr id="691209" name="Rectangle 9"/>
          <p:cNvSpPr>
            <a:spLocks noChangeArrowheads="1"/>
          </p:cNvSpPr>
          <p:nvPr/>
        </p:nvSpPr>
        <p:spPr bwMode="auto">
          <a:xfrm flipH="1">
            <a:off x="3505200" y="36576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7</a:t>
            </a:r>
          </a:p>
        </p:txBody>
      </p:sp>
      <p:sp>
        <p:nvSpPr>
          <p:cNvPr id="691210" name="Rectangle 10"/>
          <p:cNvSpPr>
            <a:spLocks noChangeArrowheads="1"/>
          </p:cNvSpPr>
          <p:nvPr/>
        </p:nvSpPr>
        <p:spPr bwMode="auto">
          <a:xfrm flipH="1">
            <a:off x="1219200" y="36576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9</a:t>
            </a:r>
          </a:p>
        </p:txBody>
      </p:sp>
      <p:sp>
        <p:nvSpPr>
          <p:cNvPr id="691212" name="Text Box 12"/>
          <p:cNvSpPr txBox="1">
            <a:spLocks noChangeArrowheads="1"/>
          </p:cNvSpPr>
          <p:nvPr/>
        </p:nvSpPr>
        <p:spPr bwMode="auto">
          <a:xfrm>
            <a:off x="5073650" y="0"/>
            <a:ext cx="4070350" cy="1743075"/>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u="sng" dirty="0" err="1">
                <a:solidFill>
                  <a:schemeClr val="tx1"/>
                </a:solidFill>
                <a:cs typeface="Courier New" pitchFamily="49" charset="0"/>
              </a:rPr>
              <a:t>selectionSort</a:t>
            </a:r>
            <a:endParaRPr lang="en-US" u="sng" dirty="0">
              <a:solidFill>
                <a:schemeClr val="tx1"/>
              </a:solidFill>
              <a:cs typeface="Courier New" pitchFamily="49" charset="0"/>
            </a:endParaRPr>
          </a:p>
          <a:p>
            <a:r>
              <a:rPr lang="en-US" dirty="0">
                <a:solidFill>
                  <a:schemeClr val="tx1"/>
                </a:solidFill>
                <a:cs typeface="Courier New" pitchFamily="49" charset="0"/>
              </a:rPr>
              <a:t>  For each of the N books</a:t>
            </a:r>
          </a:p>
          <a:p>
            <a:r>
              <a:rPr lang="en-US" dirty="0">
                <a:solidFill>
                  <a:schemeClr val="tx1"/>
                </a:solidFill>
                <a:cs typeface="Courier New" pitchFamily="49" charset="0"/>
              </a:rPr>
              <a:t>     Find the smallest book between </a:t>
            </a:r>
            <a:br>
              <a:rPr lang="en-US" dirty="0">
                <a:solidFill>
                  <a:schemeClr val="tx1"/>
                </a:solidFill>
                <a:cs typeface="Courier New" pitchFamily="49" charset="0"/>
              </a:rPr>
            </a:br>
            <a:r>
              <a:rPr lang="en-US" dirty="0">
                <a:solidFill>
                  <a:schemeClr val="tx1"/>
                </a:solidFill>
                <a:cs typeface="Courier New" pitchFamily="49" charset="0"/>
              </a:rPr>
              <a:t>         slots </a:t>
            </a:r>
            <a:r>
              <a:rPr lang="en-US" dirty="0" err="1">
                <a:solidFill>
                  <a:schemeClr val="tx1"/>
                </a:solidFill>
                <a:cs typeface="Courier New" pitchFamily="49" charset="0"/>
              </a:rPr>
              <a:t>i</a:t>
            </a:r>
            <a:r>
              <a:rPr lang="en-US" dirty="0">
                <a:solidFill>
                  <a:schemeClr val="tx1"/>
                </a:solidFill>
                <a:cs typeface="Courier New" pitchFamily="49" charset="0"/>
              </a:rPr>
              <a:t> and N</a:t>
            </a:r>
          </a:p>
          <a:p>
            <a:r>
              <a:rPr lang="en-US" dirty="0">
                <a:solidFill>
                  <a:schemeClr val="tx1"/>
                </a:solidFill>
                <a:cs typeface="Courier New" pitchFamily="49" charset="0"/>
              </a:rPr>
              <a:t>     Swap this smallest book with </a:t>
            </a:r>
            <a:br>
              <a:rPr lang="en-US" dirty="0">
                <a:solidFill>
                  <a:schemeClr val="tx1"/>
                </a:solidFill>
                <a:cs typeface="Courier New" pitchFamily="49" charset="0"/>
              </a:rPr>
            </a:br>
            <a:r>
              <a:rPr lang="en-US" dirty="0">
                <a:solidFill>
                  <a:schemeClr val="tx1"/>
                </a:solidFill>
                <a:cs typeface="Courier New" pitchFamily="49" charset="0"/>
              </a:rPr>
              <a:t>          book </a:t>
            </a:r>
            <a:r>
              <a:rPr lang="en-US" dirty="0" err="1">
                <a:solidFill>
                  <a:schemeClr val="tx1"/>
                </a:solidFill>
                <a:cs typeface="Courier New" pitchFamily="49" charset="0"/>
              </a:rPr>
              <a:t>i</a:t>
            </a:r>
            <a:endParaRPr lang="en-US" dirty="0">
              <a:solidFill>
                <a:schemeClr val="tx1"/>
              </a:solidFill>
              <a:cs typeface="Courier New" pitchFamily="49" charset="0"/>
            </a:endParaRPr>
          </a:p>
        </p:txBody>
      </p:sp>
      <p:sp>
        <p:nvSpPr>
          <p:cNvPr id="691213" name="Rectangle 13"/>
          <p:cNvSpPr>
            <a:spLocks noChangeArrowheads="1"/>
          </p:cNvSpPr>
          <p:nvPr/>
        </p:nvSpPr>
        <p:spPr bwMode="auto">
          <a:xfrm>
            <a:off x="5057775" y="1898650"/>
            <a:ext cx="4062413" cy="3513138"/>
          </a:xfrm>
          <a:prstGeom prst="rect">
            <a:avLst/>
          </a:prstGeom>
          <a:solidFill>
            <a:srgbClr val="FF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u="sng"/>
              <a:t>insertionSort</a:t>
            </a:r>
          </a:p>
          <a:p>
            <a:r>
              <a:rPr lang="en-US">
                <a:solidFill>
                  <a:srgbClr val="6600CC"/>
                </a:solidFill>
              </a:rPr>
              <a:t>  s = 2</a:t>
            </a:r>
          </a:p>
          <a:p>
            <a:r>
              <a:rPr lang="en-US"/>
              <a:t>  While books need sorting:</a:t>
            </a:r>
            <a:br>
              <a:rPr lang="en-US"/>
            </a:br>
            <a:r>
              <a:rPr lang="en-US"/>
              <a:t>     Focus on the </a:t>
            </a:r>
            <a:r>
              <a:rPr lang="en-US">
                <a:solidFill>
                  <a:srgbClr val="6600CC"/>
                </a:solidFill>
              </a:rPr>
              <a:t>first </a:t>
            </a:r>
            <a:r>
              <a:rPr lang="en-US" baseline="30000">
                <a:solidFill>
                  <a:srgbClr val="6600CC"/>
                </a:solidFill>
              </a:rPr>
              <a:t> </a:t>
            </a:r>
            <a:r>
              <a:rPr lang="en-US">
                <a:solidFill>
                  <a:srgbClr val="6600CC"/>
                </a:solidFill>
              </a:rPr>
              <a:t>s books</a:t>
            </a:r>
            <a:r>
              <a:rPr lang="en-US"/>
              <a:t>  </a:t>
            </a:r>
          </a:p>
          <a:p>
            <a:r>
              <a:rPr lang="en-US"/>
              <a:t>     If the last book in set is in the </a:t>
            </a:r>
            <a:br>
              <a:rPr lang="en-US"/>
            </a:br>
            <a:r>
              <a:rPr lang="en-US"/>
              <a:t>     wrong order THEN</a:t>
            </a:r>
          </a:p>
          <a:p>
            <a:endParaRPr lang="en-US" sz="800"/>
          </a:p>
          <a:p>
            <a:r>
              <a:rPr lang="en-US"/>
              <a:t>           A. </a:t>
            </a:r>
            <a:r>
              <a:rPr lang="en-US">
                <a:solidFill>
                  <a:srgbClr val="0000CC"/>
                </a:solidFill>
              </a:rPr>
              <a:t>Remove</a:t>
            </a:r>
            <a:r>
              <a:rPr lang="en-US"/>
              <a:t> it from shelf</a:t>
            </a:r>
          </a:p>
          <a:p>
            <a:pPr lvl="1"/>
            <a:r>
              <a:rPr lang="en-US"/>
              <a:t>    B. </a:t>
            </a:r>
            <a:r>
              <a:rPr lang="en-US">
                <a:solidFill>
                  <a:srgbClr val="0000CC"/>
                </a:solidFill>
              </a:rPr>
              <a:t>Shift</a:t>
            </a:r>
            <a:r>
              <a:rPr lang="en-US"/>
              <a:t> the books to  </a:t>
            </a:r>
            <a:br>
              <a:rPr lang="en-US"/>
            </a:br>
            <a:r>
              <a:rPr lang="en-US"/>
              <a:t>        the right as required</a:t>
            </a:r>
            <a:br>
              <a:rPr lang="en-US"/>
            </a:br>
            <a:r>
              <a:rPr lang="en-US"/>
              <a:t>    C. </a:t>
            </a:r>
            <a:r>
              <a:rPr lang="en-US">
                <a:solidFill>
                  <a:srgbClr val="0000CC"/>
                </a:solidFill>
              </a:rPr>
              <a:t>Insert</a:t>
            </a:r>
            <a:r>
              <a:rPr lang="en-US"/>
              <a:t> our book into the </a:t>
            </a:r>
            <a:br>
              <a:rPr lang="en-US"/>
            </a:br>
            <a:r>
              <a:rPr lang="en-US"/>
              <a:t>        proper slot</a:t>
            </a:r>
          </a:p>
          <a:p>
            <a:pPr lvl="1"/>
            <a:r>
              <a:rPr lang="en-US">
                <a:solidFill>
                  <a:srgbClr val="6600CC"/>
                </a:solidFill>
              </a:rPr>
              <a:t>s = s + 1</a:t>
            </a:r>
          </a:p>
        </p:txBody>
      </p:sp>
      <p:sp>
        <p:nvSpPr>
          <p:cNvPr id="691214" name="Text Box 14"/>
          <p:cNvSpPr txBox="1">
            <a:spLocks noChangeArrowheads="1"/>
          </p:cNvSpPr>
          <p:nvPr/>
        </p:nvSpPr>
        <p:spPr bwMode="auto">
          <a:xfrm>
            <a:off x="5073650" y="5529263"/>
            <a:ext cx="4002088" cy="119380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u="sng">
                <a:solidFill>
                  <a:schemeClr val="tx1"/>
                </a:solidFill>
              </a:rPr>
              <a:t>bubbleSort</a:t>
            </a:r>
            <a:br>
              <a:rPr lang="en-US">
                <a:solidFill>
                  <a:schemeClr val="tx1"/>
                </a:solidFill>
              </a:rPr>
            </a:br>
            <a:r>
              <a:rPr lang="en-US">
                <a:solidFill>
                  <a:schemeClr val="tx1"/>
                </a:solidFill>
              </a:rPr>
              <a:t>   while the shelf isn’t sorted</a:t>
            </a:r>
          </a:p>
          <a:p>
            <a:r>
              <a:rPr lang="en-US">
                <a:solidFill>
                  <a:schemeClr val="tx1"/>
                </a:solidFill>
              </a:rPr>
              <a:t>      repeatedly swap adjacent books</a:t>
            </a:r>
            <a:br>
              <a:rPr lang="en-US">
                <a:solidFill>
                  <a:schemeClr val="tx1"/>
                </a:solidFill>
              </a:rPr>
            </a:br>
            <a:r>
              <a:rPr lang="en-US">
                <a:solidFill>
                  <a:schemeClr val="tx1"/>
                </a:solidFill>
              </a:rPr>
              <a:t>        if they’re out of order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5"/>
          <p:cNvSpPr>
            <a:spLocks noGrp="1"/>
          </p:cNvSpPr>
          <p:nvPr>
            <p:ph type="sldNum" sz="quarter" idx="12"/>
          </p:nvPr>
        </p:nvSpPr>
        <p:spPr/>
        <p:txBody>
          <a:bodyPr/>
          <a:lstStyle/>
          <a:p>
            <a:fld id="{F617FB62-76AE-410D-8A37-5F165CCF28C3}" type="slidenum">
              <a:rPr lang="en-US"/>
              <a:pPr/>
              <a:t>9</a:t>
            </a:fld>
            <a:endParaRPr lang="en-US"/>
          </a:p>
        </p:txBody>
      </p:sp>
      <p:sp>
        <p:nvSpPr>
          <p:cNvPr id="676870" name="Rectangle 6"/>
          <p:cNvSpPr>
            <a:spLocks noGrp="1" noChangeArrowheads="1"/>
          </p:cNvSpPr>
          <p:nvPr>
            <p:ph type="title"/>
          </p:nvPr>
        </p:nvSpPr>
        <p:spPr>
          <a:noFill/>
          <a:ln/>
        </p:spPr>
        <p:txBody>
          <a:bodyPr/>
          <a:lstStyle/>
          <a:p>
            <a:r>
              <a:rPr lang="en-US"/>
              <a:t>How Fast is That Algorithm?</a:t>
            </a:r>
          </a:p>
        </p:txBody>
      </p:sp>
      <p:sp>
        <p:nvSpPr>
          <p:cNvPr id="676871" name="Text Box 7"/>
          <p:cNvSpPr txBox="1">
            <a:spLocks noChangeArrowheads="1"/>
          </p:cNvSpPr>
          <p:nvPr/>
        </p:nvSpPr>
        <p:spPr bwMode="auto">
          <a:xfrm>
            <a:off x="381000" y="914400"/>
            <a:ext cx="8486775" cy="13398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“I’m trying to sort </a:t>
            </a:r>
            <a:r>
              <a:rPr lang="en-US" sz="2400">
                <a:solidFill>
                  <a:srgbClr val="A50021"/>
                </a:solidFill>
              </a:rPr>
              <a:t>N numbers</a:t>
            </a:r>
            <a:r>
              <a:rPr lang="en-US" sz="2400"/>
              <a:t>.”</a:t>
            </a:r>
          </a:p>
          <a:p>
            <a:pPr algn="ctr"/>
            <a:r>
              <a:rPr lang="en-US" sz="2400"/>
              <a:t>“</a:t>
            </a:r>
            <a:r>
              <a:rPr lang="en-US" sz="2400">
                <a:solidFill>
                  <a:schemeClr val="accent2"/>
                </a:solidFill>
              </a:rPr>
              <a:t>Algorithm A</a:t>
            </a:r>
            <a:r>
              <a:rPr lang="en-US" sz="2400"/>
              <a:t> takes </a:t>
            </a:r>
            <a:r>
              <a:rPr lang="en-US" sz="2400">
                <a:solidFill>
                  <a:schemeClr val="accent2"/>
                </a:solidFill>
              </a:rPr>
              <a:t>5·N</a:t>
            </a:r>
            <a:r>
              <a:rPr lang="en-US" sz="2400" baseline="30000">
                <a:solidFill>
                  <a:schemeClr val="accent2"/>
                </a:solidFill>
              </a:rPr>
              <a:t>2</a:t>
            </a:r>
            <a:r>
              <a:rPr lang="en-US" sz="2400">
                <a:solidFill>
                  <a:schemeClr val="accent2"/>
                </a:solidFill>
              </a:rPr>
              <a:t> </a:t>
            </a:r>
            <a:r>
              <a:rPr lang="en-US" sz="2400">
                <a:solidFill>
                  <a:schemeClr val="tx1"/>
                </a:solidFill>
              </a:rPr>
              <a:t>instructions</a:t>
            </a:r>
            <a:r>
              <a:rPr lang="en-US" sz="2400"/>
              <a:t> to do that.”</a:t>
            </a:r>
          </a:p>
          <a:p>
            <a:pPr algn="ctr"/>
            <a:r>
              <a:rPr lang="en-US" sz="2400"/>
              <a:t>“</a:t>
            </a:r>
            <a:r>
              <a:rPr lang="en-US" sz="2400">
                <a:solidFill>
                  <a:srgbClr val="6600CC"/>
                </a:solidFill>
              </a:rPr>
              <a:t>Algorithm B</a:t>
            </a:r>
            <a:r>
              <a:rPr lang="en-US" sz="2400"/>
              <a:t> takes </a:t>
            </a:r>
            <a:r>
              <a:rPr lang="en-US" sz="2400">
                <a:solidFill>
                  <a:srgbClr val="6600CC"/>
                </a:solidFill>
              </a:rPr>
              <a:t>37,000·N</a:t>
            </a:r>
            <a:r>
              <a:rPr lang="en-US" sz="2400"/>
              <a:t> instructions to do that.”</a:t>
            </a:r>
          </a:p>
          <a:p>
            <a:pPr algn="ctr"/>
            <a:endParaRPr lang="en-US" sz="1000"/>
          </a:p>
        </p:txBody>
      </p:sp>
      <p:sp>
        <p:nvSpPr>
          <p:cNvPr id="676880" name="Text Box 16"/>
          <p:cNvSpPr txBox="1">
            <a:spLocks noChangeArrowheads="1"/>
          </p:cNvSpPr>
          <p:nvPr/>
        </p:nvSpPr>
        <p:spPr bwMode="auto">
          <a:xfrm>
            <a:off x="3184525" y="6218238"/>
            <a:ext cx="1841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sz="2400"/>
          </a:p>
        </p:txBody>
      </p:sp>
      <p:sp>
        <p:nvSpPr>
          <p:cNvPr id="676881" name="Text Box 17"/>
          <p:cNvSpPr txBox="1">
            <a:spLocks noChangeArrowheads="1"/>
          </p:cNvSpPr>
          <p:nvPr/>
        </p:nvSpPr>
        <p:spPr bwMode="auto">
          <a:xfrm>
            <a:off x="1600200" y="2438400"/>
            <a:ext cx="59563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Ok, what if we’re sorting </a:t>
            </a:r>
            <a:r>
              <a:rPr lang="en-US" sz="2400">
                <a:solidFill>
                  <a:schemeClr val="accent2"/>
                </a:solidFill>
              </a:rPr>
              <a:t>1,000</a:t>
            </a:r>
            <a:r>
              <a:rPr lang="en-US" sz="2400"/>
              <a:t> numbers:</a:t>
            </a:r>
          </a:p>
        </p:txBody>
      </p:sp>
      <p:sp>
        <p:nvSpPr>
          <p:cNvPr id="676882" name="Text Box 18"/>
          <p:cNvSpPr txBox="1">
            <a:spLocks noChangeArrowheads="1"/>
          </p:cNvSpPr>
          <p:nvPr/>
        </p:nvSpPr>
        <p:spPr bwMode="auto">
          <a:xfrm>
            <a:off x="381000" y="2911475"/>
            <a:ext cx="8486775" cy="1158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a:t>
            </a:r>
            <a:r>
              <a:rPr lang="en-US" sz="2000">
                <a:solidFill>
                  <a:schemeClr val="accent2"/>
                </a:solidFill>
              </a:rPr>
              <a:t>Algorithm A</a:t>
            </a:r>
            <a:r>
              <a:rPr lang="en-US" sz="2000"/>
              <a:t> takes </a:t>
            </a:r>
            <a:r>
              <a:rPr lang="en-US" sz="2000">
                <a:solidFill>
                  <a:schemeClr val="accent2"/>
                </a:solidFill>
              </a:rPr>
              <a:t>5M </a:t>
            </a:r>
            <a:r>
              <a:rPr lang="en-US" sz="2000">
                <a:solidFill>
                  <a:schemeClr val="tx1"/>
                </a:solidFill>
              </a:rPr>
              <a:t>instructions</a:t>
            </a:r>
            <a:r>
              <a:rPr lang="en-US" sz="2000"/>
              <a:t>.”</a:t>
            </a:r>
          </a:p>
          <a:p>
            <a:pPr algn="ctr"/>
            <a:endParaRPr lang="en-US" sz="1000"/>
          </a:p>
          <a:p>
            <a:pPr algn="ctr"/>
            <a:r>
              <a:rPr lang="en-US" sz="2000"/>
              <a:t>“</a:t>
            </a:r>
            <a:r>
              <a:rPr lang="en-US" sz="2000">
                <a:solidFill>
                  <a:srgbClr val="6600CC"/>
                </a:solidFill>
              </a:rPr>
              <a:t>Algorithm B</a:t>
            </a:r>
            <a:r>
              <a:rPr lang="en-US" sz="2000"/>
              <a:t> takes </a:t>
            </a:r>
            <a:r>
              <a:rPr lang="en-US" sz="2000">
                <a:solidFill>
                  <a:srgbClr val="6600CC"/>
                </a:solidFill>
              </a:rPr>
              <a:t>37M</a:t>
            </a:r>
            <a:r>
              <a:rPr lang="en-US" sz="2000"/>
              <a:t> instructions.”</a:t>
            </a:r>
          </a:p>
          <a:p>
            <a:pPr algn="ctr"/>
            <a:endParaRPr lang="en-US" sz="2000"/>
          </a:p>
        </p:txBody>
      </p:sp>
      <p:sp>
        <p:nvSpPr>
          <p:cNvPr id="676883" name="Text Box 19"/>
          <p:cNvSpPr txBox="1">
            <a:spLocks noChangeArrowheads="1"/>
          </p:cNvSpPr>
          <p:nvPr/>
        </p:nvSpPr>
        <p:spPr bwMode="auto">
          <a:xfrm>
            <a:off x="1555750" y="3824288"/>
            <a:ext cx="614203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Ok, what if we’re sorting </a:t>
            </a:r>
            <a:r>
              <a:rPr lang="en-US" sz="2400">
                <a:solidFill>
                  <a:schemeClr val="accent2"/>
                </a:solidFill>
              </a:rPr>
              <a:t>10,000 </a:t>
            </a:r>
            <a:r>
              <a:rPr lang="en-US" sz="2400"/>
              <a:t>numbers:</a:t>
            </a:r>
          </a:p>
        </p:txBody>
      </p:sp>
      <p:sp>
        <p:nvSpPr>
          <p:cNvPr id="676884" name="Text Box 20"/>
          <p:cNvSpPr txBox="1">
            <a:spLocks noChangeArrowheads="1"/>
          </p:cNvSpPr>
          <p:nvPr/>
        </p:nvSpPr>
        <p:spPr bwMode="auto">
          <a:xfrm>
            <a:off x="381000" y="4327525"/>
            <a:ext cx="8486775" cy="1158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a:t>
            </a:r>
            <a:r>
              <a:rPr lang="en-US" sz="2000">
                <a:solidFill>
                  <a:schemeClr val="accent2"/>
                </a:solidFill>
              </a:rPr>
              <a:t>Algorithm A</a:t>
            </a:r>
            <a:r>
              <a:rPr lang="en-US" sz="2000"/>
              <a:t> takes </a:t>
            </a:r>
            <a:r>
              <a:rPr lang="en-US" sz="2000">
                <a:solidFill>
                  <a:schemeClr val="accent2"/>
                </a:solidFill>
              </a:rPr>
              <a:t>500M </a:t>
            </a:r>
            <a:r>
              <a:rPr lang="en-US" sz="2000">
                <a:solidFill>
                  <a:schemeClr val="tx1"/>
                </a:solidFill>
              </a:rPr>
              <a:t>instructions</a:t>
            </a:r>
            <a:r>
              <a:rPr lang="en-US" sz="2000"/>
              <a:t>.”</a:t>
            </a:r>
          </a:p>
          <a:p>
            <a:pPr algn="ctr"/>
            <a:endParaRPr lang="en-US" sz="1000"/>
          </a:p>
          <a:p>
            <a:pPr algn="ctr"/>
            <a:r>
              <a:rPr lang="en-US" sz="2000"/>
              <a:t>“</a:t>
            </a:r>
            <a:r>
              <a:rPr lang="en-US" sz="2000">
                <a:solidFill>
                  <a:srgbClr val="6600CC"/>
                </a:solidFill>
              </a:rPr>
              <a:t>Algorithm B</a:t>
            </a:r>
            <a:r>
              <a:rPr lang="en-US" sz="2000"/>
              <a:t> takes </a:t>
            </a:r>
            <a:r>
              <a:rPr lang="en-US" sz="2000">
                <a:solidFill>
                  <a:srgbClr val="6600CC"/>
                </a:solidFill>
              </a:rPr>
              <a:t>370M</a:t>
            </a:r>
            <a:r>
              <a:rPr lang="en-US" sz="2000"/>
              <a:t> instructions.”</a:t>
            </a:r>
          </a:p>
          <a:p>
            <a:pPr algn="ctr"/>
            <a:endParaRPr lang="en-US" sz="2000"/>
          </a:p>
        </p:txBody>
      </p:sp>
      <p:pic>
        <p:nvPicPr>
          <p:cNvPr id="676887" name="Picture 23" descr="MCj0287214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46888" y="2770188"/>
            <a:ext cx="400050" cy="609600"/>
          </a:xfrm>
          <a:prstGeom prst="rect">
            <a:avLst/>
          </a:prstGeom>
          <a:noFill/>
          <a:extLst>
            <a:ext uri="{909E8E84-426E-40DD-AFC4-6F175D3DCCD1}">
              <a14:hiddenFill xmlns:a14="http://schemas.microsoft.com/office/drawing/2010/main">
                <a:solidFill>
                  <a:srgbClr val="FFFFFF"/>
                </a:solidFill>
              </a14:hiddenFill>
            </a:ext>
          </a:extLst>
        </p:spPr>
      </p:pic>
      <p:pic>
        <p:nvPicPr>
          <p:cNvPr id="676888" name="Picture 24" descr="MCj0287214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00875" y="4740275"/>
            <a:ext cx="400050" cy="609600"/>
          </a:xfrm>
          <a:prstGeom prst="rect">
            <a:avLst/>
          </a:prstGeom>
          <a:noFill/>
          <a:extLst>
            <a:ext uri="{909E8E84-426E-40DD-AFC4-6F175D3DCCD1}">
              <a14:hiddenFill xmlns:a14="http://schemas.microsoft.com/office/drawing/2010/main">
                <a:solidFill>
                  <a:srgbClr val="FFFFFF"/>
                </a:solidFill>
              </a14:hiddenFill>
            </a:ext>
          </a:extLst>
        </p:spPr>
      </p:pic>
      <p:sp>
        <p:nvSpPr>
          <p:cNvPr id="676889" name="Text Box 25"/>
          <p:cNvSpPr txBox="1">
            <a:spLocks noChangeArrowheads="1"/>
          </p:cNvSpPr>
          <p:nvPr/>
        </p:nvSpPr>
        <p:spPr bwMode="auto">
          <a:xfrm>
            <a:off x="1603375" y="5410200"/>
            <a:ext cx="63023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Ok, what if we’re sorting </a:t>
            </a:r>
            <a:r>
              <a:rPr lang="en-US" sz="2400">
                <a:solidFill>
                  <a:schemeClr val="accent2"/>
                </a:solidFill>
              </a:rPr>
              <a:t>1 million</a:t>
            </a:r>
            <a:r>
              <a:rPr lang="en-US" sz="2400"/>
              <a:t> numbers:</a:t>
            </a:r>
          </a:p>
        </p:txBody>
      </p:sp>
      <p:sp>
        <p:nvSpPr>
          <p:cNvPr id="676890" name="Text Box 26"/>
          <p:cNvSpPr txBox="1">
            <a:spLocks noChangeArrowheads="1"/>
          </p:cNvSpPr>
          <p:nvPr/>
        </p:nvSpPr>
        <p:spPr bwMode="auto">
          <a:xfrm>
            <a:off x="428625" y="5913438"/>
            <a:ext cx="8486775" cy="1158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a:t>
            </a:r>
            <a:r>
              <a:rPr lang="en-US" sz="2000">
                <a:solidFill>
                  <a:schemeClr val="accent2"/>
                </a:solidFill>
              </a:rPr>
              <a:t>Algorithm A</a:t>
            </a:r>
            <a:r>
              <a:rPr lang="en-US" sz="2000"/>
              <a:t> takes </a:t>
            </a:r>
            <a:r>
              <a:rPr lang="en-US" sz="2000">
                <a:solidFill>
                  <a:schemeClr val="accent2"/>
                </a:solidFill>
              </a:rPr>
              <a:t>5 trillion </a:t>
            </a:r>
            <a:r>
              <a:rPr lang="en-US" sz="2000">
                <a:solidFill>
                  <a:schemeClr val="tx1"/>
                </a:solidFill>
              </a:rPr>
              <a:t>instructions</a:t>
            </a:r>
            <a:r>
              <a:rPr lang="en-US" sz="2000"/>
              <a:t>.”</a:t>
            </a:r>
          </a:p>
          <a:p>
            <a:pPr algn="ctr"/>
            <a:endParaRPr lang="en-US" sz="1000"/>
          </a:p>
          <a:p>
            <a:pPr algn="ctr"/>
            <a:r>
              <a:rPr lang="en-US" sz="2000"/>
              <a:t>“</a:t>
            </a:r>
            <a:r>
              <a:rPr lang="en-US" sz="2000">
                <a:solidFill>
                  <a:srgbClr val="6600CC"/>
                </a:solidFill>
              </a:rPr>
              <a:t>Algorithm B</a:t>
            </a:r>
            <a:r>
              <a:rPr lang="en-US" sz="2000"/>
              <a:t> takes </a:t>
            </a:r>
            <a:r>
              <a:rPr lang="en-US" sz="2000">
                <a:solidFill>
                  <a:srgbClr val="6600CC"/>
                </a:solidFill>
              </a:rPr>
              <a:t>37 billion</a:t>
            </a:r>
            <a:r>
              <a:rPr lang="en-US" sz="2000"/>
              <a:t> instructions.”</a:t>
            </a:r>
          </a:p>
          <a:p>
            <a:pPr algn="ctr"/>
            <a:endParaRPr lang="en-US" sz="2000"/>
          </a:p>
        </p:txBody>
      </p:sp>
      <p:pic>
        <p:nvPicPr>
          <p:cNvPr id="676891" name="Picture 27" descr="MCj0287214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8850" y="6230938"/>
            <a:ext cx="400050" cy="60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688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6882">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688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7688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7688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6884">
                                            <p:txEl>
                                              <p:pRg st="0" end="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76884">
                                            <p:txEl>
                                              <p:pRg st="2" end="2"/>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67688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nodePh="1">
                                  <p:stCondLst>
                                    <p:cond delay="0"/>
                                  </p:stCondLst>
                                  <p:endCondLst>
                                    <p:cond evt="begin" delay="0">
                                      <p:tn val="37"/>
                                    </p:cond>
                                  </p:endCondLst>
                                  <p:childTnLst>
                                    <p:set>
                                      <p:cBhvr>
                                        <p:cTn id="38" dur="1" fill="hold">
                                          <p:stCondLst>
                                            <p:cond delay="0"/>
                                          </p:stCondLst>
                                        </p:cTn>
                                        <p:tgtEl>
                                          <p:spTgt spid="67688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76889"/>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76890">
                                            <p:txEl>
                                              <p:pRg st="0" end="0"/>
                                            </p:txEl>
                                          </p:spTgt>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76890">
                                            <p:txEl>
                                              <p:pRg st="2" end="2"/>
                                            </p:txEl>
                                          </p:spTgt>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676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6880" grpId="0"/>
      <p:bldP spid="676881" grpId="0"/>
      <p:bldP spid="676882" grpId="0" build="p"/>
      <p:bldP spid="676883" grpId="0"/>
      <p:bldP spid="676884" grpId="0" build="p"/>
      <p:bldP spid="676889" grpId="0"/>
      <p:bldP spid="676890" grpId="0" build="p"/>
    </p:bldLst>
  </p:timing>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omic Sans MS"/>
        <a:ea typeface=""/>
        <a:cs typeface="Times New Roman"/>
      </a:majorFont>
      <a:minorFont>
        <a:latin typeface="Comic Sans MS"/>
        <a:ea typeface=""/>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2"/>
            </a:solidFill>
            <a:effectLst/>
            <a:latin typeface="Comic Sans MS" pitchFamily="66" charset="0"/>
            <a:cs typeface="Times New Roman" pitchFamily="18" charset="0"/>
          </a:defRPr>
        </a:defPPr>
      </a:lstStyle>
    </a:spDef>
    <a:lnDef>
      <a:spPr bwMode="auto">
        <a:xfrm>
          <a:off x="0" y="0"/>
          <a:ext cx="1" cy="1"/>
        </a:xfrm>
        <a:custGeom>
          <a:avLst/>
          <a:gdLst/>
          <a:ahLst/>
          <a:cxnLst/>
          <a:rect l="0" t="0" r="0" b="0"/>
          <a:pathLst/>
        </a:custGeom>
        <a:solidFill>
          <a:srgbClr val="CCFFFF"/>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2"/>
            </a:solidFill>
            <a:effectLst/>
            <a:latin typeface="Comic Sans MS" pitchFamily="66" charset="0"/>
            <a:cs typeface="Times New Roman"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25652</TotalTime>
  <Words>10599</Words>
  <Application>Microsoft Office PowerPoint</Application>
  <PresentationFormat>On-screen Show (4:3)</PresentationFormat>
  <Paragraphs>1781</Paragraphs>
  <Slides>80</Slides>
  <Notes>74</Notes>
  <HiddenSlides>0</HiddenSlides>
  <MMClips>1</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80</vt:i4>
      </vt:variant>
    </vt:vector>
  </HeadingPairs>
  <TitlesOfParts>
    <vt:vector size="88" baseType="lpstr">
      <vt:lpstr>Angsana New</vt:lpstr>
      <vt:lpstr>Comic Sans MS</vt:lpstr>
      <vt:lpstr>Courier New</vt:lpstr>
      <vt:lpstr>Impact</vt:lpstr>
      <vt:lpstr>Times New Roman</vt:lpstr>
      <vt:lpstr>Wingdings</vt:lpstr>
      <vt:lpstr>Default Design</vt:lpstr>
      <vt:lpstr>Chart</vt:lpstr>
      <vt:lpstr>Lecture #10</vt:lpstr>
      <vt:lpstr>Big-O</vt:lpstr>
      <vt:lpstr>PowerPoint Presentation</vt:lpstr>
      <vt:lpstr>How Fast is That Algorithm?</vt:lpstr>
      <vt:lpstr>How Fast is That Algorithm?</vt:lpstr>
      <vt:lpstr>How Fast is That Algorithm?</vt:lpstr>
      <vt:lpstr>How Fast is That Algorithm?</vt:lpstr>
      <vt:lpstr>How Fast is That Algorithm?</vt:lpstr>
      <vt:lpstr>How Fast is That Algorithm?</vt:lpstr>
      <vt:lpstr>How Fast is That Algorithm?</vt:lpstr>
      <vt:lpstr>Big-O: The Concept</vt:lpstr>
      <vt:lpstr>Big-O: The Concept</vt:lpstr>
      <vt:lpstr>Big-O</vt:lpstr>
      <vt:lpstr>Big-O – How to Compute f(n)</vt:lpstr>
      <vt:lpstr>Big-O – The Complete Approach</vt:lpstr>
      <vt:lpstr>Big-O Simplification</vt:lpstr>
      <vt:lpstr>Big-O</vt:lpstr>
      <vt:lpstr>Big-O Complexity</vt:lpstr>
      <vt:lpstr>Big-O Complexity</vt:lpstr>
      <vt:lpstr>Don’t be a Big-O NUT!</vt:lpstr>
      <vt:lpstr>PowerPoint Presentation</vt:lpstr>
      <vt:lpstr>Find the Big-O Challenge, Part 1 (Solutions in the slide notes below)</vt:lpstr>
      <vt:lpstr>PowerPoint Presentation</vt:lpstr>
      <vt:lpstr>Find the Big-O Challenge, Part 1a</vt:lpstr>
      <vt:lpstr>Big-O… my</vt:lpstr>
      <vt:lpstr>Big-O: Such Ugly Math! </vt:lpstr>
      <vt:lpstr>Find the Big-O Challenge, Part 2</vt:lpstr>
      <vt:lpstr>Big-O for Multi-input Algorithms</vt:lpstr>
      <vt:lpstr>Big-O for Multi-input Algorithms</vt:lpstr>
      <vt:lpstr>Find the Big-O Challenge, Part 3</vt:lpstr>
      <vt:lpstr>The STL and Big-O</vt:lpstr>
      <vt:lpstr>The STL and Big-O</vt:lpstr>
      <vt:lpstr>Computing the Big-O of Algorithms that use STL</vt:lpstr>
      <vt:lpstr>STL and Big Oh Cheat Sheet</vt:lpstr>
      <vt:lpstr>Computing the Big-O of Algorithms that use STL</vt:lpstr>
      <vt:lpstr>Find the Big-O Challenge, Part 4</vt:lpstr>
      <vt:lpstr>Find the Big-O Challenge, Part 4</vt:lpstr>
      <vt:lpstr>Find the Big-O Challenge, Part 4</vt:lpstr>
      <vt:lpstr>Find the Big-O Challenge, Part 5</vt:lpstr>
      <vt:lpstr>Inefficient Sorting Algos.</vt:lpstr>
      <vt:lpstr>PowerPoint Presentation</vt:lpstr>
      <vt:lpstr>Pre-Sorting Intermission</vt:lpstr>
      <vt:lpstr>Sorting!</vt:lpstr>
      <vt:lpstr>Carey’s 2 Rules  of Sorting</vt:lpstr>
      <vt:lpstr>The Selection Sort</vt:lpstr>
      <vt:lpstr>The Selection Sort- Speed</vt:lpstr>
      <vt:lpstr>Selection Sort – Better or Worse?</vt:lpstr>
      <vt:lpstr>The Selection Sort</vt:lpstr>
      <vt:lpstr> What’s a Stable Sort?</vt:lpstr>
      <vt:lpstr>The Selection Sort</vt:lpstr>
      <vt:lpstr>Sorting Intermission</vt:lpstr>
      <vt:lpstr>The Insertion Sort</vt:lpstr>
      <vt:lpstr>The Insertion Sort</vt:lpstr>
      <vt:lpstr>The Insertion Sort</vt:lpstr>
      <vt:lpstr>The Insertion Sort</vt:lpstr>
      <vt:lpstr>The Insertion Sort</vt:lpstr>
      <vt:lpstr>The Insertion Sort - Speed</vt:lpstr>
      <vt:lpstr>The Insertion Sort - Speed</vt:lpstr>
      <vt:lpstr>The Insertion Sort - Speed</vt:lpstr>
      <vt:lpstr>Insertion Sort – Better or Worse?</vt:lpstr>
      <vt:lpstr>PowerPoint Presentation</vt:lpstr>
      <vt:lpstr>Sorting Intermission</vt:lpstr>
      <vt:lpstr>         Sort</vt:lpstr>
      <vt:lpstr>Bubble Sort In Action! Hic!</vt:lpstr>
      <vt:lpstr>Bubble Sort In Action! Hic!</vt:lpstr>
      <vt:lpstr>Bubble Sort In Action! Hic!</vt:lpstr>
      <vt:lpstr>Bubble Sort In Action! Hic!</vt:lpstr>
      <vt:lpstr>Bubble Sort Speed</vt:lpstr>
      <vt:lpstr>The Bubble Sort</vt:lpstr>
      <vt:lpstr>Sorting Intermission</vt:lpstr>
      <vt:lpstr>Sorting Challenge</vt:lpstr>
      <vt:lpstr>Appendix</vt:lpstr>
      <vt:lpstr>The          sort</vt:lpstr>
      <vt:lpstr>The Shellsort: h-sorting</vt:lpstr>
      <vt:lpstr>The Shellsort: h-sorting</vt:lpstr>
      <vt:lpstr>The Shellsort: h-sorting</vt:lpstr>
      <vt:lpstr>The Shellsort</vt:lpstr>
      <vt:lpstr> Shell Sort Questions</vt:lpstr>
      <vt:lpstr>The Shellsort</vt:lpstr>
      <vt:lpstr>Sorting Challenge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dc:title>
  <dc:creator>Preferred Customer</dc:creator>
  <cp:lastModifiedBy>Carey Nachenberg</cp:lastModifiedBy>
  <cp:revision>5404</cp:revision>
  <dcterms:created xsi:type="dcterms:W3CDTF">2002-10-09T05:27:34Z</dcterms:created>
  <dcterms:modified xsi:type="dcterms:W3CDTF">2017-11-24T19:06:40Z</dcterms:modified>
</cp:coreProperties>
</file>